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9"/>
  </p:notesMasterIdLst>
  <p:sldIdLst>
    <p:sldId id="257" r:id="rId2"/>
    <p:sldId id="283" r:id="rId3"/>
    <p:sldId id="260" r:id="rId4"/>
    <p:sldId id="286" r:id="rId5"/>
    <p:sldId id="271" r:id="rId6"/>
    <p:sldId id="287" r:id="rId7"/>
    <p:sldId id="288" r:id="rId8"/>
    <p:sldId id="290" r:id="rId9"/>
    <p:sldId id="291" r:id="rId10"/>
    <p:sldId id="289" r:id="rId11"/>
    <p:sldId id="265" r:id="rId12"/>
    <p:sldId id="293" r:id="rId13"/>
    <p:sldId id="292" r:id="rId14"/>
    <p:sldId id="269" r:id="rId15"/>
    <p:sldId id="266" r:id="rId16"/>
    <p:sldId id="274" r:id="rId17"/>
    <p:sldId id="264" r:id="rId18"/>
    <p:sldId id="263" r:id="rId19"/>
    <p:sldId id="272" r:id="rId20"/>
    <p:sldId id="275" r:id="rId21"/>
    <p:sldId id="270" r:id="rId22"/>
    <p:sldId id="280" r:id="rId23"/>
    <p:sldId id="276" r:id="rId24"/>
    <p:sldId id="277" r:id="rId25"/>
    <p:sldId id="273" r:id="rId26"/>
    <p:sldId id="282" r:id="rId27"/>
    <p:sldId id="284"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55" autoAdjust="0"/>
    <p:restoredTop sz="94633"/>
  </p:normalViewPr>
  <p:slideViewPr>
    <p:cSldViewPr snapToGrid="0">
      <p:cViewPr varScale="1">
        <p:scale>
          <a:sx n="90" d="100"/>
          <a:sy n="90" d="100"/>
        </p:scale>
        <p:origin x="840" y="192"/>
      </p:cViewPr>
      <p:guideLst/>
    </p:cSldViewPr>
  </p:slideViewPr>
  <p:notesTextViewPr>
    <p:cViewPr>
      <p:scale>
        <a:sx n="1" d="1"/>
        <a:sy n="1" d="1"/>
      </p:scale>
      <p:origin x="0" y="0"/>
    </p:cViewPr>
  </p:notesTextViewPr>
  <p:sorterViewPr>
    <p:cViewPr>
      <p:scale>
        <a:sx n="88" d="100"/>
        <a:sy n="88"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4756FA-6532-4165-B8F4-8426AE8742F0}" type="datetimeFigureOut">
              <a:rPr lang="en-US" smtClean="0"/>
              <a:t>11/29/17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CDF69-2E6A-4ED0-9837-3881198D49F7}" type="slidenum">
              <a:rPr lang="en-US" smtClean="0"/>
              <a:t>‹#›</a:t>
            </a:fld>
            <a:endParaRPr lang="en-US"/>
          </a:p>
        </p:txBody>
      </p:sp>
    </p:spTree>
    <p:extLst>
      <p:ext uri="{BB962C8B-B14F-4D97-AF65-F5344CB8AC3E}">
        <p14:creationId xmlns:p14="http://schemas.microsoft.com/office/powerpoint/2010/main" val="1662814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5EDE5DB-46A6-CB4B-A25F-4A571138AA5A}" type="slidenum">
              <a:rPr lang="en-US" altLang="en-US"/>
              <a:pPr/>
              <a:t>1</a:t>
            </a:fld>
            <a:endParaRPr lang="en-US" altLang="en-US"/>
          </a:p>
        </p:txBody>
      </p:sp>
      <p:sp>
        <p:nvSpPr>
          <p:cNvPr id="5324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325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30097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05D64D7-1C1D-FB4E-9CF8-D6154D21CC4C}" type="slidenum">
              <a:rPr lang="en-US" altLang="en-US"/>
              <a:pPr/>
              <a:t>10</a:t>
            </a:fld>
            <a:endParaRPr lang="en-US" altLang="en-US"/>
          </a:p>
        </p:txBody>
      </p:sp>
      <p:sp>
        <p:nvSpPr>
          <p:cNvPr id="84993"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4994"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91397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4510CC0-D860-E948-A16B-6A173FAD4297}" type="slidenum">
              <a:rPr lang="en-US" altLang="en-US"/>
              <a:pPr/>
              <a:t>11</a:t>
            </a:fld>
            <a:endParaRPr lang="en-US" altLang="en-US"/>
          </a:p>
        </p:txBody>
      </p:sp>
      <p:sp>
        <p:nvSpPr>
          <p:cNvPr id="56321"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6322"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72427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0AD3F83-F2F4-B24E-B5A0-011B08D2202F}" type="slidenum">
              <a:rPr lang="en-US" altLang="en-US"/>
              <a:pPr/>
              <a:t>12</a:t>
            </a:fld>
            <a:endParaRPr lang="en-US" altLang="en-US"/>
          </a:p>
        </p:txBody>
      </p:sp>
      <p:sp>
        <p:nvSpPr>
          <p:cNvPr id="55297"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5298"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ltLang="en-US" dirty="0" smtClean="0"/>
              <a:t>Regional portal approach provides a platform for local data programs</a:t>
            </a:r>
            <a:endParaRPr lang="en-US" altLang="en-US" dirty="0"/>
          </a:p>
        </p:txBody>
      </p:sp>
    </p:spTree>
    <p:extLst>
      <p:ext uri="{BB962C8B-B14F-4D97-AF65-F5344CB8AC3E}">
        <p14:creationId xmlns:p14="http://schemas.microsoft.com/office/powerpoint/2010/main" val="1249766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0DE2C06-4410-A242-BD72-93DB8F62A425}" type="slidenum">
              <a:rPr lang="en-US" altLang="en-US"/>
              <a:pPr/>
              <a:t>13</a:t>
            </a:fld>
            <a:endParaRPr lang="en-US" altLang="en-US"/>
          </a:p>
        </p:txBody>
      </p:sp>
      <p:sp>
        <p:nvSpPr>
          <p:cNvPr id="69633"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9634"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15888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CD37BD0-7D6D-754D-A924-7400FCAE7810}" type="slidenum">
              <a:rPr lang="en-US" altLang="en-US"/>
              <a:pPr/>
              <a:t>14</a:t>
            </a:fld>
            <a:endParaRPr lang="en-US" altLang="en-US"/>
          </a:p>
        </p:txBody>
      </p:sp>
      <p:sp>
        <p:nvSpPr>
          <p:cNvPr id="5836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20479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6AB3B54-703A-4E4D-AF9A-EFEC839FDF16}" type="slidenum">
              <a:rPr lang="en-US" altLang="en-US"/>
              <a:pPr/>
              <a:t>15</a:t>
            </a:fld>
            <a:endParaRPr lang="en-US" altLang="en-US"/>
          </a:p>
        </p:txBody>
      </p:sp>
      <p:sp>
        <p:nvSpPr>
          <p:cNvPr id="8396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397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FFFFFF"/>
                </a:solidFill>
                <a:latin typeface="Source Sans Pro" charset="0"/>
              </a:rPr>
              <a:t>In California large reservoirs are the starting point for water operations. The timing, temperature, and amount of water released has state-wide impacts. </a:t>
            </a:r>
          </a:p>
          <a:p>
            <a:endParaRPr lang="en-US" altLang="en-US" dirty="0"/>
          </a:p>
        </p:txBody>
      </p:sp>
    </p:spTree>
    <p:extLst>
      <p:ext uri="{BB962C8B-B14F-4D97-AF65-F5344CB8AC3E}">
        <p14:creationId xmlns:p14="http://schemas.microsoft.com/office/powerpoint/2010/main" val="2798373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6AB3B54-703A-4E4D-AF9A-EFEC839FDF16}" type="slidenum">
              <a:rPr lang="en-US" altLang="en-US"/>
              <a:pPr/>
              <a:t>16</a:t>
            </a:fld>
            <a:endParaRPr lang="en-US" altLang="en-US"/>
          </a:p>
        </p:txBody>
      </p:sp>
      <p:sp>
        <p:nvSpPr>
          <p:cNvPr id="8396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397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697266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6AB3B54-703A-4E4D-AF9A-EFEC839FDF16}" type="slidenum">
              <a:rPr lang="en-US" altLang="en-US"/>
              <a:pPr/>
              <a:t>17</a:t>
            </a:fld>
            <a:endParaRPr lang="en-US" altLang="en-US"/>
          </a:p>
        </p:txBody>
      </p:sp>
      <p:sp>
        <p:nvSpPr>
          <p:cNvPr id="8396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397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1465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6A5BBC5-9D38-C946-93F8-CF77F17704A6}" type="slidenum">
              <a:rPr lang="en-US" altLang="en-US"/>
              <a:pPr/>
              <a:t>18</a:t>
            </a:fld>
            <a:endParaRPr lang="en-US" altLang="en-US"/>
          </a:p>
        </p:txBody>
      </p:sp>
      <p:sp>
        <p:nvSpPr>
          <p:cNvPr id="82945"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294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21917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1A189C9-974D-8C43-9B7D-8CB94A24C7DC}" type="slidenum">
              <a:rPr lang="en-US" altLang="en-US"/>
              <a:pPr/>
              <a:t>19</a:t>
            </a:fld>
            <a:endParaRPr lang="en-US" altLang="en-US"/>
          </a:p>
        </p:txBody>
      </p:sp>
      <p:sp>
        <p:nvSpPr>
          <p:cNvPr id="76801"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6802"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43122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62DAB01-1123-C34A-8974-D0BCCD3CDBD1}" type="slidenum">
              <a:rPr lang="en-US" altLang="en-US"/>
              <a:pPr/>
              <a:t>2</a:t>
            </a:fld>
            <a:endParaRPr lang="en-US" altLang="en-US"/>
          </a:p>
        </p:txBody>
      </p:sp>
      <p:sp>
        <p:nvSpPr>
          <p:cNvPr id="87041"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7042"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3333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1A189C9-974D-8C43-9B7D-8CB94A24C7DC}" type="slidenum">
              <a:rPr lang="en-US" altLang="en-US"/>
              <a:pPr/>
              <a:t>20</a:t>
            </a:fld>
            <a:endParaRPr lang="en-US" altLang="en-US"/>
          </a:p>
        </p:txBody>
      </p:sp>
      <p:sp>
        <p:nvSpPr>
          <p:cNvPr id="76801"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6802"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30335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93E34B5-5FBE-B641-B5FA-DD5AF59CAD24}" type="slidenum">
              <a:rPr lang="en-US" altLang="en-US"/>
              <a:pPr/>
              <a:t>21</a:t>
            </a:fld>
            <a:endParaRPr lang="en-US" altLang="en-US"/>
          </a:p>
        </p:txBody>
      </p:sp>
      <p:sp>
        <p:nvSpPr>
          <p:cNvPr id="72705"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270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076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C3C9F8E-2D38-0249-B073-8E303D086D73}" type="slidenum">
              <a:rPr lang="en-US" altLang="en-US"/>
              <a:pPr/>
              <a:t>22</a:t>
            </a:fld>
            <a:endParaRPr lang="en-US" altLang="en-US"/>
          </a:p>
        </p:txBody>
      </p:sp>
      <p:sp>
        <p:nvSpPr>
          <p:cNvPr id="6348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349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23140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AA9866B-1B45-9345-948F-57B849C99D54}" type="slidenum">
              <a:rPr lang="en-US" altLang="en-US"/>
              <a:pPr/>
              <a:t>23</a:t>
            </a:fld>
            <a:endParaRPr lang="en-US" altLang="en-US"/>
          </a:p>
        </p:txBody>
      </p:sp>
      <p:sp>
        <p:nvSpPr>
          <p:cNvPr id="74753"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4754"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ltLang="en-US" dirty="0"/>
              <a:t>Prepared a data interoperability report for funder and PI’s.  How to connect research efforts in the same location collecting related data but with different goals in mind so tools, sampling effort, data collection frequency, </a:t>
            </a:r>
            <a:r>
              <a:rPr lang="en-US" altLang="en-US" dirty="0" err="1"/>
              <a:t>etc</a:t>
            </a:r>
            <a:r>
              <a:rPr lang="en-US" altLang="en-US" dirty="0"/>
              <a:t> are different across programs. </a:t>
            </a:r>
          </a:p>
        </p:txBody>
      </p:sp>
    </p:spTree>
    <p:extLst>
      <p:ext uri="{BB962C8B-B14F-4D97-AF65-F5344CB8AC3E}">
        <p14:creationId xmlns:p14="http://schemas.microsoft.com/office/powerpoint/2010/main" val="929425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AA9866B-1B45-9345-948F-57B849C99D54}" type="slidenum">
              <a:rPr lang="en-US" altLang="en-US"/>
              <a:pPr/>
              <a:t>24</a:t>
            </a:fld>
            <a:endParaRPr lang="en-US" altLang="en-US"/>
          </a:p>
        </p:txBody>
      </p:sp>
      <p:sp>
        <p:nvSpPr>
          <p:cNvPr id="74753"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4754"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ltLang="en-US" dirty="0"/>
              <a:t>Early phase project: using remote sensing data to inform water decisions in the Delta and guide operation decisions. Reduce data collection efforts (often in bad weather) inform the space between in situ sensors, mid channel data. </a:t>
            </a:r>
          </a:p>
        </p:txBody>
      </p:sp>
    </p:spTree>
    <p:extLst>
      <p:ext uri="{BB962C8B-B14F-4D97-AF65-F5344CB8AC3E}">
        <p14:creationId xmlns:p14="http://schemas.microsoft.com/office/powerpoint/2010/main" val="2204026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3885B39-71C2-8B4C-B038-C8BE3C2E4CAF}" type="slidenum">
              <a:rPr lang="en-US" altLang="en-US"/>
              <a:pPr/>
              <a:t>25</a:t>
            </a:fld>
            <a:endParaRPr lang="en-US" altLang="en-US"/>
          </a:p>
        </p:txBody>
      </p:sp>
      <p:sp>
        <p:nvSpPr>
          <p:cNvPr id="86017"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6018"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ltLang="en-US" dirty="0"/>
              <a:t>Thanks, links to portals</a:t>
            </a:r>
          </a:p>
        </p:txBody>
      </p:sp>
    </p:spTree>
    <p:extLst>
      <p:ext uri="{BB962C8B-B14F-4D97-AF65-F5344CB8AC3E}">
        <p14:creationId xmlns:p14="http://schemas.microsoft.com/office/powerpoint/2010/main" val="2973942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Weekly summary for Chinook catch for the week 2/20/17 to 2/24/17</a:t>
            </a:r>
          </a:p>
          <a:p>
            <a:r>
              <a:rPr lang="en-US" dirty="0" smtClean="0">
                <a:effectLst/>
              </a:rPr>
              <a:t>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image is a layer with the weekly summary of chinook catch (all runs) for the week February 20 to 24, 2017 (with region outline). </a:t>
            </a:r>
          </a:p>
          <a:p>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26</a:t>
            </a:fld>
            <a:endParaRPr lang="en-US"/>
          </a:p>
        </p:txBody>
      </p:sp>
    </p:spTree>
    <p:extLst>
      <p:ext uri="{BB962C8B-B14F-4D97-AF65-F5344CB8AC3E}">
        <p14:creationId xmlns:p14="http://schemas.microsoft.com/office/powerpoint/2010/main" val="155693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377E599-FB98-DE4C-BC91-992BE5641AF4}" type="slidenum">
              <a:rPr lang="en-US" altLang="en-US"/>
              <a:pPr/>
              <a:t>27</a:t>
            </a:fld>
            <a:endParaRPr lang="en-US" altLang="en-US"/>
          </a:p>
        </p:txBody>
      </p:sp>
      <p:sp>
        <p:nvSpPr>
          <p:cNvPr id="88065"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806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6269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E1CF888-6991-8B4D-A372-84911B08B7FC}" type="slidenum">
              <a:rPr lang="en-US" altLang="en-US"/>
              <a:pPr/>
              <a:t>3</a:t>
            </a:fld>
            <a:endParaRPr lang="en-US" altLang="en-US"/>
          </a:p>
        </p:txBody>
      </p:sp>
      <p:sp>
        <p:nvSpPr>
          <p:cNvPr id="90113"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0114"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0466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D4B8B86-8FE5-0C4E-81A2-F50D06F5DA98}" type="slidenum">
              <a:rPr lang="en-US" altLang="en-US"/>
              <a:pPr/>
              <a:t>4</a:t>
            </a:fld>
            <a:endParaRPr lang="en-US" altLang="en-US"/>
          </a:p>
        </p:txBody>
      </p:sp>
      <p:sp>
        <p:nvSpPr>
          <p:cNvPr id="98305"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830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2337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AA9866B-1B45-9345-948F-57B849C99D54}" type="slidenum">
              <a:rPr lang="en-US" altLang="en-US"/>
              <a:pPr/>
              <a:t>5</a:t>
            </a:fld>
            <a:endParaRPr lang="en-US" altLang="en-US"/>
          </a:p>
        </p:txBody>
      </p:sp>
      <p:sp>
        <p:nvSpPr>
          <p:cNvPr id="74753"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4754"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23958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AA43A75-D838-1B46-A8BB-BB08A87B1C34}" type="slidenum">
              <a:rPr lang="en-US" altLang="en-US"/>
              <a:pPr/>
              <a:t>6</a:t>
            </a:fld>
            <a:endParaRPr lang="en-US" altLang="en-US"/>
          </a:p>
        </p:txBody>
      </p:sp>
      <p:sp>
        <p:nvSpPr>
          <p:cNvPr id="62465"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246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46304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5F8E555-B33F-3C44-B385-5F4F21A705DB}" type="slidenum">
              <a:rPr lang="en-US" altLang="en-US"/>
              <a:pPr/>
              <a:t>7</a:t>
            </a:fld>
            <a:endParaRPr lang="en-US" altLang="en-US"/>
          </a:p>
        </p:txBody>
      </p:sp>
      <p:sp>
        <p:nvSpPr>
          <p:cNvPr id="60417"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0418"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40439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AE84A2A-1FCE-7041-B323-89812605C3C6}" type="slidenum">
              <a:rPr lang="en-US" altLang="en-US"/>
              <a:pPr/>
              <a:t>8</a:t>
            </a:fld>
            <a:endParaRPr lang="en-US" altLang="en-US"/>
          </a:p>
        </p:txBody>
      </p:sp>
      <p:sp>
        <p:nvSpPr>
          <p:cNvPr id="93185"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318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5595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7E16A9E-C25D-AD46-B655-6A9707FCABC0}" type="slidenum">
              <a:rPr lang="en-US" altLang="en-US"/>
              <a:pPr/>
              <a:t>9</a:t>
            </a:fld>
            <a:endParaRPr lang="en-US" altLang="en-US"/>
          </a:p>
        </p:txBody>
      </p:sp>
      <p:sp>
        <p:nvSpPr>
          <p:cNvPr id="64513"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4514"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65241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A79099-82EC-4EBE-ABD2-30E899743216}"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8481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79099-82EC-4EBE-ABD2-30E899743216}"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1655182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79099-82EC-4EBE-ABD2-30E899743216}"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115934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5280" cy="1142040"/>
          </a:xfrm>
        </p:spPr>
        <p:txBody>
          <a:bodyPr/>
          <a:lstStyle/>
          <a:p>
            <a:r>
              <a:rPr lang="en-US"/>
              <a:t>Click to edit Master title style</a:t>
            </a:r>
          </a:p>
        </p:txBody>
      </p:sp>
      <p:sp>
        <p:nvSpPr>
          <p:cNvPr id="3" name="Date Placeholder 2"/>
          <p:cNvSpPr>
            <a:spLocks noGrp="1"/>
          </p:cNvSpPr>
          <p:nvPr>
            <p:ph type="dt" idx="10"/>
          </p:nvPr>
        </p:nvSpPr>
        <p:spPr>
          <a:xfrm>
            <a:off x="456481" y="6247377"/>
            <a:ext cx="2126879" cy="469489"/>
          </a:xfrm>
        </p:spPr>
        <p:txBody>
          <a:bodyPr/>
          <a:lstStyle>
            <a:lvl1pPr>
              <a:defRPr/>
            </a:lvl1pPr>
          </a:lstStyle>
          <a:p>
            <a:endParaRPr lang="en-US" altLang="en-US"/>
          </a:p>
        </p:txBody>
      </p:sp>
      <p:sp>
        <p:nvSpPr>
          <p:cNvPr id="4" name="Footer Placeholder 3"/>
          <p:cNvSpPr>
            <a:spLocks noGrp="1"/>
          </p:cNvSpPr>
          <p:nvPr>
            <p:ph type="ftr" idx="11"/>
          </p:nvPr>
        </p:nvSpPr>
        <p:spPr>
          <a:xfrm>
            <a:off x="3127680" y="6247377"/>
            <a:ext cx="2895841" cy="469489"/>
          </a:xfrm>
        </p:spPr>
        <p:txBody>
          <a:bodyPr/>
          <a:lstStyle>
            <a:lvl1pPr>
              <a:defRPr/>
            </a:lvl1pPr>
          </a:lstStyle>
          <a:p>
            <a:endParaRPr lang="en-US" altLang="en-US"/>
          </a:p>
        </p:txBody>
      </p:sp>
      <p:sp>
        <p:nvSpPr>
          <p:cNvPr id="5" name="Slide Number Placeholder 4"/>
          <p:cNvSpPr>
            <a:spLocks noGrp="1"/>
          </p:cNvSpPr>
          <p:nvPr>
            <p:ph type="sldNum" idx="12"/>
          </p:nvPr>
        </p:nvSpPr>
        <p:spPr>
          <a:xfrm>
            <a:off x="6556321" y="6247377"/>
            <a:ext cx="2126879" cy="469489"/>
          </a:xfrm>
        </p:spPr>
        <p:txBody>
          <a:bodyPr/>
          <a:lstStyle>
            <a:lvl1pPr>
              <a:defRPr/>
            </a:lvl1pPr>
          </a:lstStyle>
          <a:p>
            <a:fld id="{AA4012DC-154C-5447-B9BC-552089007CBA}" type="slidenum">
              <a:rPr lang="en-US" altLang="en-US"/>
              <a:pPr/>
              <a:t>‹#›</a:t>
            </a:fld>
            <a:endParaRPr lang="en-US" altLang="en-US"/>
          </a:p>
        </p:txBody>
      </p:sp>
    </p:spTree>
    <p:extLst>
      <p:ext uri="{BB962C8B-B14F-4D97-AF65-F5344CB8AC3E}">
        <p14:creationId xmlns:p14="http://schemas.microsoft.com/office/powerpoint/2010/main" val="368611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D8AB0F-B561-4B57-B09F-7C7094FEF2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D138712-833F-4CE4-A230-68BA3F9F755C}"/>
              </a:ext>
            </a:extLst>
          </p:cNvPr>
          <p:cNvSpPr>
            <a:spLocks noGrp="1"/>
          </p:cNvSpPr>
          <p:nvPr>
            <p:ph type="dt" sz="half" idx="10"/>
          </p:nvPr>
        </p:nvSpPr>
        <p:spPr/>
        <p:txBody>
          <a:bodyPr/>
          <a:lstStyle/>
          <a:p>
            <a:fld id="{E1A79099-82EC-4EBE-ABD2-30E899743216}" type="datetimeFigureOut">
              <a:rPr lang="en-US" smtClean="0"/>
              <a:t>11/29/17</a:t>
            </a:fld>
            <a:endParaRPr lang="en-US"/>
          </a:p>
        </p:txBody>
      </p:sp>
      <p:sp>
        <p:nvSpPr>
          <p:cNvPr id="4" name="Footer Placeholder 3">
            <a:extLst>
              <a:ext uri="{FF2B5EF4-FFF2-40B4-BE49-F238E27FC236}">
                <a16:creationId xmlns:a16="http://schemas.microsoft.com/office/drawing/2014/main" xmlns="" id="{B8A78E88-D02F-484E-8F45-CECFD86308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EDE5878-A449-4682-83B0-F434B49F231A}"/>
              </a:ext>
            </a:extLst>
          </p:cNvPr>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545374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79099-82EC-4EBE-ABD2-30E899743216}"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2998115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1A79099-82EC-4EBE-ABD2-30E899743216}"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24318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A79099-82EC-4EBE-ABD2-30E899743216}" type="datetimeFigureOut">
              <a:rPr lang="en-US" smtClean="0"/>
              <a:t>11/29/17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4084284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A79099-82EC-4EBE-ABD2-30E899743216}" type="datetimeFigureOut">
              <a:rPr lang="en-US" smtClean="0"/>
              <a:t>11/29/17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70990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A79099-82EC-4EBE-ABD2-30E899743216}" type="datetimeFigureOut">
              <a:rPr lang="en-US" smtClean="0"/>
              <a:t>11/29/17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1021254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A79099-82EC-4EBE-ABD2-30E899743216}" type="datetimeFigureOut">
              <a:rPr lang="en-US" smtClean="0"/>
              <a:t>11/29/17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1053315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A79099-82EC-4EBE-ABD2-30E899743216}" type="datetimeFigureOut">
              <a:rPr lang="en-US" smtClean="0"/>
              <a:t>11/29/17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481888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A79099-82EC-4EBE-ABD2-30E899743216}" type="datetimeFigureOut">
              <a:rPr lang="en-US" smtClean="0"/>
              <a:t>11/29/17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148063-FB82-4D5C-A5F9-89423B492CE1}" type="slidenum">
              <a:rPr lang="en-US" smtClean="0"/>
              <a:t>‹#›</a:t>
            </a:fld>
            <a:endParaRPr lang="en-US"/>
          </a:p>
        </p:txBody>
      </p:sp>
    </p:spTree>
    <p:extLst>
      <p:ext uri="{BB962C8B-B14F-4D97-AF65-F5344CB8AC3E}">
        <p14:creationId xmlns:p14="http://schemas.microsoft.com/office/powerpoint/2010/main" val="28840100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A79099-82EC-4EBE-ABD2-30E899743216}" type="datetimeFigureOut">
              <a:rPr lang="en-US" smtClean="0"/>
              <a:t>11/29/17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148063-FB82-4D5C-A5F9-89423B492CE1}" type="slidenum">
              <a:rPr lang="en-US" smtClean="0"/>
              <a:t>‹#›</a:t>
            </a:fld>
            <a:endParaRPr lang="en-US"/>
          </a:p>
        </p:txBody>
      </p:sp>
    </p:spTree>
    <p:extLst>
      <p:ext uri="{BB962C8B-B14F-4D97-AF65-F5344CB8AC3E}">
        <p14:creationId xmlns:p14="http://schemas.microsoft.com/office/powerpoint/2010/main" val="233538941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1"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2.png"/><Relationship Id="rId7"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image" Target="../media/image62.png"/><Relationship Id="rId12" Type="http://schemas.openxmlformats.org/officeDocument/2006/relationships/image" Target="../media/image63.png"/><Relationship Id="rId13" Type="http://schemas.openxmlformats.org/officeDocument/2006/relationships/image" Target="../media/image64.png"/><Relationship Id="rId14" Type="http://schemas.openxmlformats.org/officeDocument/2006/relationships/image" Target="../media/image65.png"/><Relationship Id="rId1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png"/><Relationship Id="rId5" Type="http://schemas.openxmlformats.org/officeDocument/2006/relationships/image" Target="../media/image36.png"/><Relationship Id="rId6" Type="http://schemas.openxmlformats.org/officeDocument/2006/relationships/image" Target="../media/image6.png"/><Relationship Id="rId7"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1" Type="http://schemas.openxmlformats.org/officeDocument/2006/relationships/image" Target="../media/image78.png"/><Relationship Id="rId12" Type="http://schemas.openxmlformats.org/officeDocument/2006/relationships/image" Target="../media/image79.png"/><Relationship Id="rId13" Type="http://schemas.openxmlformats.org/officeDocument/2006/relationships/image" Target="../media/image80.png"/><Relationship Id="rId1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7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76.png"/><Relationship Id="rId10"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png"/><Relationship Id="rId10"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8.png"/><Relationship Id="rId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92.png"/><Relationship Id="rId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51.png"/><Relationship Id="rId9" Type="http://schemas.openxmlformats.org/officeDocument/2006/relationships/image" Target="../media/image49.png"/><Relationship Id="rId10" Type="http://schemas.openxmlformats.org/officeDocument/2006/relationships/image" Target="../media/image48.png"/><Relationship Id="rId11"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95.jpg"/><Relationship Id="rId5" Type="http://schemas.openxmlformats.org/officeDocument/2006/relationships/image" Target="../media/image96.jpg"/><Relationship Id="rId6"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98.png"/><Relationship Id="rId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8.png"/><Relationship Id="rId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png"/><Relationship Id="rId5" Type="http://schemas.openxmlformats.org/officeDocument/2006/relationships/image" Target="../media/image36.png"/><Relationship Id="rId6" Type="http://schemas.openxmlformats.org/officeDocument/2006/relationships/image" Target="../media/image6.png"/><Relationship Id="rId7"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 y="0"/>
            <a:ext cx="9144300" cy="68585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81" name="Text Box 9"/>
          <p:cNvSpPr txBox="1">
            <a:spLocks noChangeArrowheads="1"/>
          </p:cNvSpPr>
          <p:nvPr/>
        </p:nvSpPr>
        <p:spPr bwMode="auto">
          <a:xfrm>
            <a:off x="214312" y="217568"/>
            <a:ext cx="8472487" cy="2808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1235" tIns="30617" rIns="61235" bIns="3061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buClrTx/>
              <a:buFontTx/>
              <a:buNone/>
            </a:pPr>
            <a:r>
              <a:rPr lang="en-US" altLang="en-US" sz="2800" dirty="0">
                <a:solidFill>
                  <a:srgbClr val="FFFFFF"/>
                </a:solidFill>
                <a:latin typeface="Source Sans Pro Black" charset="0"/>
              </a:rPr>
              <a:t>Connecting Scientific Research Projects and </a:t>
            </a:r>
            <a:r>
              <a:rPr lang="en-US" altLang="en-US" sz="2800" dirty="0" smtClean="0">
                <a:solidFill>
                  <a:srgbClr val="FFFFFF"/>
                </a:solidFill>
                <a:latin typeface="Source Sans Pro Black" charset="0"/>
              </a:rPr>
              <a:t>Data</a:t>
            </a:r>
            <a:endParaRPr lang="en-US" altLang="en-US" sz="2800" dirty="0">
              <a:solidFill>
                <a:srgbClr val="FFFFFF"/>
              </a:solidFill>
              <a:latin typeface="Source Sans Pro Black" charset="0"/>
            </a:endParaRPr>
          </a:p>
        </p:txBody>
      </p:sp>
      <p:sp>
        <p:nvSpPr>
          <p:cNvPr id="3082" name="Text Box 10"/>
          <p:cNvSpPr txBox="1">
            <a:spLocks noChangeArrowheads="1"/>
          </p:cNvSpPr>
          <p:nvPr/>
        </p:nvSpPr>
        <p:spPr bwMode="auto">
          <a:xfrm>
            <a:off x="1316242" y="5313072"/>
            <a:ext cx="6469880" cy="811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1235" tIns="30617" rIns="61235" bIns="3061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algn="ctr">
              <a:lnSpc>
                <a:spcPct val="105000"/>
              </a:lnSpc>
              <a:buClrTx/>
              <a:buFontTx/>
              <a:buNone/>
            </a:pPr>
            <a:r>
              <a:rPr lang="en-US" altLang="en-US" sz="2042" dirty="0">
                <a:solidFill>
                  <a:srgbClr val="2CBBC0"/>
                </a:solidFill>
                <a:latin typeface="Source Sans Pro Black" charset="0"/>
              </a:rPr>
              <a:t>Karly Rodriguez</a:t>
            </a:r>
          </a:p>
          <a:p>
            <a:pPr algn="ctr">
              <a:lnSpc>
                <a:spcPct val="105000"/>
              </a:lnSpc>
              <a:buClrTx/>
              <a:buFontTx/>
              <a:buNone/>
            </a:pPr>
            <a:r>
              <a:rPr lang="en-US" altLang="en-US" sz="2042" dirty="0">
                <a:solidFill>
                  <a:srgbClr val="2CBBC0"/>
                </a:solidFill>
                <a:latin typeface="Source Sans Pro Black" charset="0"/>
              </a:rPr>
              <a:t>November 30, 2017</a:t>
            </a:r>
          </a:p>
        </p:txBody>
      </p:sp>
      <p:sp>
        <p:nvSpPr>
          <p:cNvPr id="3083" name="Text Box 11"/>
          <p:cNvSpPr txBox="1">
            <a:spLocks noChangeArrowheads="1"/>
          </p:cNvSpPr>
          <p:nvPr/>
        </p:nvSpPr>
        <p:spPr bwMode="auto">
          <a:xfrm>
            <a:off x="1347862" y="4783463"/>
            <a:ext cx="6469880" cy="33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1235" tIns="30617" rIns="61235" bIns="3061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algn="ctr">
              <a:lnSpc>
                <a:spcPct val="105000"/>
              </a:lnSpc>
              <a:buClrTx/>
              <a:buFontTx/>
              <a:buNone/>
            </a:pPr>
            <a:endParaRPr lang="en-US" altLang="en-US" sz="1701" dirty="0">
              <a:solidFill>
                <a:srgbClr val="FFFFFF"/>
              </a:solidFill>
              <a:latin typeface="Source Sans Pro Semibold" charset="0"/>
            </a:endParaRPr>
          </a:p>
        </p:txBody>
      </p:sp>
      <p:sp>
        <p:nvSpPr>
          <p:cNvPr id="3084" name="Text Box 12"/>
          <p:cNvSpPr txBox="1">
            <a:spLocks noChangeArrowheads="1"/>
          </p:cNvSpPr>
          <p:nvPr/>
        </p:nvSpPr>
        <p:spPr bwMode="auto">
          <a:xfrm>
            <a:off x="828675" y="4649527"/>
            <a:ext cx="7100888" cy="365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1235" tIns="30617" rIns="61235" bIns="3061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buClrTx/>
              <a:buFontTx/>
              <a:buNone/>
            </a:pPr>
            <a:r>
              <a:rPr lang="en-US" altLang="en-US" sz="2000" i="1" dirty="0">
                <a:solidFill>
                  <a:srgbClr val="FFFFFF"/>
                </a:solidFill>
                <a:latin typeface="Source Sans Pro" charset="0"/>
              </a:rPr>
              <a:t>An Opportunity for Collaboration and Data Synthesis</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9086" y="6019035"/>
            <a:ext cx="878857" cy="89575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119588"/>
            <a:ext cx="9214463" cy="3466941"/>
          </a:xfrm>
          <a:prstGeom prst="rect">
            <a:avLst/>
          </a:prstGeom>
        </p:spPr>
      </p:pic>
    </p:spTree>
    <p:extLst>
      <p:ext uri="{BB962C8B-B14F-4D97-AF65-F5344CB8AC3E}">
        <p14:creationId xmlns:p14="http://schemas.microsoft.com/office/powerpoint/2010/main" val="23814977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821" name="Text Box 5"/>
          <p:cNvSpPr txBox="1">
            <a:spLocks noChangeArrowheads="1"/>
          </p:cNvSpPr>
          <p:nvPr/>
        </p:nvSpPr>
        <p:spPr bwMode="auto">
          <a:xfrm>
            <a:off x="1" y="184681"/>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a:solidFill>
                  <a:srgbClr val="FFFFFF"/>
                </a:solidFill>
                <a:latin typeface="Source Sans Pro Black" charset="0"/>
              </a:rPr>
              <a:t>Data Dashboards and Stories</a:t>
            </a:r>
          </a:p>
        </p:txBody>
      </p:sp>
      <p:sp>
        <p:nvSpPr>
          <p:cNvPr id="34822" name="Text Box 6"/>
          <p:cNvSpPr txBox="1">
            <a:spLocks noChangeArrowheads="1"/>
          </p:cNvSpPr>
          <p:nvPr/>
        </p:nvSpPr>
        <p:spPr bwMode="auto">
          <a:xfrm>
            <a:off x="466561" y="736201"/>
            <a:ext cx="588384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4823" name="Text Box 7"/>
          <p:cNvSpPr txBox="1">
            <a:spLocks noChangeArrowheads="1"/>
          </p:cNvSpPr>
          <p:nvPr/>
        </p:nvSpPr>
        <p:spPr bwMode="auto">
          <a:xfrm>
            <a:off x="302400" y="5177161"/>
            <a:ext cx="8570880" cy="46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algn="ctr"/>
            <a:r>
              <a:rPr lang="en-US" altLang="en-US" sz="2721">
                <a:solidFill>
                  <a:srgbClr val="2CBBC0"/>
                </a:solidFill>
                <a:latin typeface="Source Sans Pro Black" charset="0"/>
              </a:rPr>
              <a:t>Fisheries, Reservoir Conditions, Water Quality</a:t>
            </a:r>
          </a:p>
        </p:txBody>
      </p:sp>
      <p:pic>
        <p:nvPicPr>
          <p:cNvPr id="348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8961" y="1135081"/>
            <a:ext cx="2864160" cy="2593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961" y="1847881"/>
            <a:ext cx="2773440" cy="281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6"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1201" y="1885321"/>
            <a:ext cx="2864160" cy="27417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0538" y="6019035"/>
            <a:ext cx="878857" cy="895758"/>
          </a:xfrm>
          <a:prstGeom prst="rect">
            <a:avLst/>
          </a:prstGeom>
        </p:spPr>
      </p:pic>
    </p:spTree>
    <p:extLst>
      <p:ext uri="{BB962C8B-B14F-4D97-AF65-F5344CB8AC3E}">
        <p14:creationId xmlns:p14="http://schemas.microsoft.com/office/powerpoint/2010/main" val="1231461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20"/>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7" name="Text Box 3"/>
          <p:cNvSpPr txBox="1">
            <a:spLocks noChangeArrowheads="1"/>
          </p:cNvSpPr>
          <p:nvPr/>
        </p:nvSpPr>
        <p:spPr bwMode="auto">
          <a:xfrm>
            <a:off x="1" y="-8279"/>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smtClean="0">
                <a:solidFill>
                  <a:srgbClr val="FFFFFF"/>
                </a:solidFill>
                <a:latin typeface="Source Sans Pro Black" charset="0"/>
              </a:rPr>
              <a:t>The California Use Case</a:t>
            </a:r>
            <a:endParaRPr lang="en-US" altLang="en-US" sz="2358" dirty="0">
              <a:solidFill>
                <a:srgbClr val="FFFFFF"/>
              </a:solidFill>
              <a:latin typeface="Source Sans Pro Black" charset="0"/>
            </a:endParaRPr>
          </a:p>
        </p:txBody>
      </p:sp>
      <p:sp>
        <p:nvSpPr>
          <p:cNvPr id="6148" name="Text Box 4"/>
          <p:cNvSpPr txBox="1">
            <a:spLocks noChangeArrowheads="1"/>
          </p:cNvSpPr>
          <p:nvPr/>
        </p:nvSpPr>
        <p:spPr bwMode="auto">
          <a:xfrm>
            <a:off x="966241" y="340201"/>
            <a:ext cx="721296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i="1" dirty="0" smtClean="0">
                <a:solidFill>
                  <a:srgbClr val="FFFFFF"/>
                </a:solidFill>
                <a:latin typeface="Source Sans Pro" charset="0"/>
              </a:rPr>
              <a:t>Building a Collaborative Tool</a:t>
            </a:r>
            <a:endParaRPr lang="en-US" altLang="en-US" sz="1996" i="1" dirty="0">
              <a:solidFill>
                <a:srgbClr val="FFFFFF"/>
              </a:solidFill>
              <a:latin typeface="Source Sans Pro" charset="0"/>
            </a:endParaRPr>
          </a:p>
        </p:txBody>
      </p:sp>
      <p:sp>
        <p:nvSpPr>
          <p:cNvPr id="6149" name="Text Box 5"/>
          <p:cNvSpPr txBox="1">
            <a:spLocks noChangeArrowheads="1"/>
          </p:cNvSpPr>
          <p:nvPr/>
        </p:nvSpPr>
        <p:spPr bwMode="auto">
          <a:xfrm>
            <a:off x="437761" y="5269321"/>
            <a:ext cx="8269920" cy="498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Regional efforts share in investment. Benefit from an open</a:t>
            </a:r>
          </a:p>
          <a:p>
            <a:pPr algn="ctr">
              <a:lnSpc>
                <a:spcPct val="105000"/>
              </a:lnSpc>
            </a:pPr>
            <a:r>
              <a:rPr lang="en-US" altLang="en-US" sz="1996">
                <a:solidFill>
                  <a:srgbClr val="FFFFFF"/>
                </a:solidFill>
                <a:latin typeface="Source Sans Pro Semibold" charset="0"/>
              </a:rPr>
              <a:t>platform.</a:t>
            </a:r>
          </a:p>
        </p:txBody>
      </p:sp>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561" y="861481"/>
            <a:ext cx="6916320" cy="439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0538" y="6019035"/>
            <a:ext cx="878857" cy="895758"/>
          </a:xfrm>
          <a:prstGeom prst="rect">
            <a:avLst/>
          </a:prstGeom>
        </p:spPr>
      </p:pic>
    </p:spTree>
    <p:extLst>
      <p:ext uri="{BB962C8B-B14F-4D97-AF65-F5344CB8AC3E}">
        <p14:creationId xmlns:p14="http://schemas.microsoft.com/office/powerpoint/2010/main" val="2308508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3" name="Text Box 3"/>
          <p:cNvSpPr txBox="1">
            <a:spLocks noChangeArrowheads="1"/>
          </p:cNvSpPr>
          <p:nvPr/>
        </p:nvSpPr>
        <p:spPr bwMode="auto">
          <a:xfrm>
            <a:off x="1" y="-8279"/>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a:solidFill>
                  <a:srgbClr val="FFFFFF"/>
                </a:solidFill>
                <a:latin typeface="Source Sans Pro Black" charset="0"/>
              </a:rPr>
              <a:t>A Collaborative Effort</a:t>
            </a:r>
          </a:p>
        </p:txBody>
      </p:sp>
      <p:sp>
        <p:nvSpPr>
          <p:cNvPr id="5124" name="Text Box 4"/>
          <p:cNvSpPr txBox="1">
            <a:spLocks noChangeArrowheads="1"/>
          </p:cNvSpPr>
          <p:nvPr/>
        </p:nvSpPr>
        <p:spPr bwMode="auto">
          <a:xfrm>
            <a:off x="175681" y="4809961"/>
            <a:ext cx="2867040" cy="498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SAN JOAQUIN REAL TIME  MANAGEMENT</a:t>
            </a:r>
          </a:p>
        </p:txBody>
      </p:sp>
      <p:sp>
        <p:nvSpPr>
          <p:cNvPr id="5125" name="Text Box 5"/>
          <p:cNvSpPr txBox="1">
            <a:spLocks noChangeArrowheads="1"/>
          </p:cNvSpPr>
          <p:nvPr/>
        </p:nvSpPr>
        <p:spPr bwMode="auto">
          <a:xfrm>
            <a:off x="1000801" y="340201"/>
            <a:ext cx="721296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i="1">
                <a:solidFill>
                  <a:srgbClr val="FFFFFF"/>
                </a:solidFill>
                <a:latin typeface="Source Sans Pro" charset="0"/>
              </a:rPr>
              <a:t>Regional and Statewide Programs</a:t>
            </a:r>
          </a:p>
        </p:txBody>
      </p:sp>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21" y="1513801"/>
            <a:ext cx="2579040" cy="101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7681" y="1528201"/>
            <a:ext cx="2579040" cy="101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041" y="1528201"/>
            <a:ext cx="2579040" cy="101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21" y="3800521"/>
            <a:ext cx="2579040" cy="101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7681" y="3814921"/>
            <a:ext cx="2579040" cy="101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041" y="3814921"/>
            <a:ext cx="2579040" cy="101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160" y="1695241"/>
            <a:ext cx="1728000" cy="48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9441" y="1528201"/>
            <a:ext cx="694080" cy="861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4"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7041" y="1688041"/>
            <a:ext cx="2090880" cy="5788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5"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480" y="4013641"/>
            <a:ext cx="2280960" cy="47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6"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8961" y="3876841"/>
            <a:ext cx="815040" cy="807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7"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90081" y="4022281"/>
            <a:ext cx="2099520" cy="4579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38" name="Text Box 18"/>
          <p:cNvSpPr txBox="1">
            <a:spLocks noChangeArrowheads="1"/>
          </p:cNvSpPr>
          <p:nvPr/>
        </p:nvSpPr>
        <p:spPr bwMode="auto">
          <a:xfrm>
            <a:off x="3147841" y="4844521"/>
            <a:ext cx="2867040" cy="498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DWR 1641 WATER </a:t>
            </a:r>
          </a:p>
          <a:p>
            <a:pPr algn="ctr">
              <a:lnSpc>
                <a:spcPct val="105000"/>
              </a:lnSpc>
            </a:pPr>
            <a:r>
              <a:rPr lang="en-US" altLang="en-US" sz="1996">
                <a:solidFill>
                  <a:srgbClr val="FFFFFF"/>
                </a:solidFill>
                <a:latin typeface="Source Sans Pro Semibold" charset="0"/>
              </a:rPr>
              <a:t>QUALITY</a:t>
            </a:r>
          </a:p>
        </p:txBody>
      </p:sp>
      <p:sp>
        <p:nvSpPr>
          <p:cNvPr id="5139" name="Text Box 19"/>
          <p:cNvSpPr txBox="1">
            <a:spLocks noChangeArrowheads="1"/>
          </p:cNvSpPr>
          <p:nvPr/>
        </p:nvSpPr>
        <p:spPr bwMode="auto">
          <a:xfrm>
            <a:off x="6151681" y="4877641"/>
            <a:ext cx="2867040" cy="498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SACRAMENTO RIVER </a:t>
            </a:r>
          </a:p>
          <a:p>
            <a:pPr algn="ctr">
              <a:lnSpc>
                <a:spcPct val="105000"/>
              </a:lnSpc>
            </a:pPr>
            <a:r>
              <a:rPr lang="en-US" altLang="en-US" sz="1996">
                <a:solidFill>
                  <a:srgbClr val="FFFFFF"/>
                </a:solidFill>
                <a:latin typeface="Source Sans Pro Semibold" charset="0"/>
              </a:rPr>
              <a:t>WATERSHED</a:t>
            </a:r>
          </a:p>
        </p:txBody>
      </p:sp>
      <p:sp>
        <p:nvSpPr>
          <p:cNvPr id="5140" name="Text Box 20"/>
          <p:cNvSpPr txBox="1">
            <a:spLocks noChangeArrowheads="1"/>
          </p:cNvSpPr>
          <p:nvPr/>
        </p:nvSpPr>
        <p:spPr bwMode="auto">
          <a:xfrm>
            <a:off x="175681" y="2559241"/>
            <a:ext cx="2867040" cy="498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SACRAMENTO SAN JOAQUIN BAY-DELTA</a:t>
            </a:r>
          </a:p>
        </p:txBody>
      </p:sp>
      <p:sp>
        <p:nvSpPr>
          <p:cNvPr id="5141" name="Text Box 21"/>
          <p:cNvSpPr txBox="1">
            <a:spLocks noChangeArrowheads="1"/>
          </p:cNvSpPr>
          <p:nvPr/>
        </p:nvSpPr>
        <p:spPr bwMode="auto">
          <a:xfrm>
            <a:off x="3147841" y="2592361"/>
            <a:ext cx="2867040" cy="498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SWRCB MY WATER QUALITY PORTALS</a:t>
            </a:r>
          </a:p>
        </p:txBody>
      </p:sp>
      <p:sp>
        <p:nvSpPr>
          <p:cNvPr id="5142" name="Text Box 22"/>
          <p:cNvSpPr txBox="1">
            <a:spLocks noChangeArrowheads="1"/>
          </p:cNvSpPr>
          <p:nvPr/>
        </p:nvSpPr>
        <p:spPr bwMode="auto">
          <a:xfrm>
            <a:off x="6151681" y="2625481"/>
            <a:ext cx="2867040" cy="498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CALIFORNIA ESTUARY </a:t>
            </a:r>
          </a:p>
          <a:p>
            <a:pPr algn="ctr">
              <a:lnSpc>
                <a:spcPct val="105000"/>
              </a:lnSpc>
            </a:pPr>
            <a:r>
              <a:rPr lang="en-US" altLang="en-US" sz="1996">
                <a:solidFill>
                  <a:srgbClr val="FFFFFF"/>
                </a:solidFill>
                <a:latin typeface="Source Sans Pro Semibold" charset="0"/>
              </a:rPr>
              <a:t>PORTAL</a:t>
            </a:r>
          </a:p>
        </p:txBody>
      </p:sp>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0538" y="6019035"/>
            <a:ext cx="878857" cy="895758"/>
          </a:xfrm>
          <a:prstGeom prst="rect">
            <a:avLst/>
          </a:prstGeom>
        </p:spPr>
      </p:pic>
    </p:spTree>
    <p:extLst>
      <p:ext uri="{BB962C8B-B14F-4D97-AF65-F5344CB8AC3E}">
        <p14:creationId xmlns:p14="http://schemas.microsoft.com/office/powerpoint/2010/main" val="3681888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0538" y="6019035"/>
            <a:ext cx="878857" cy="895758"/>
          </a:xfrm>
          <a:prstGeom prst="rect">
            <a:avLst/>
          </a:prstGeom>
        </p:spPr>
      </p:pic>
      <p:sp>
        <p:nvSpPr>
          <p:cNvPr id="15" name="Text Box 5"/>
          <p:cNvSpPr txBox="1">
            <a:spLocks noChangeArrowheads="1"/>
          </p:cNvSpPr>
          <p:nvPr/>
        </p:nvSpPr>
        <p:spPr bwMode="auto">
          <a:xfrm>
            <a:off x="1" y="177700"/>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smtClean="0">
                <a:solidFill>
                  <a:srgbClr val="FFFFFF"/>
                </a:solidFill>
                <a:latin typeface="Source Sans Pro Black" charset="0"/>
              </a:rPr>
              <a:t>How the California is using OPENNRM</a:t>
            </a:r>
            <a:endParaRPr lang="en-US" altLang="en-US" sz="2358" dirty="0">
              <a:solidFill>
                <a:srgbClr val="FFFFFF"/>
              </a:solidFill>
              <a:latin typeface="Source Sans Pro Black"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687" y="1012900"/>
            <a:ext cx="4989708" cy="14929208"/>
          </a:xfrm>
          <a:prstGeom prst="rect">
            <a:avLst/>
          </a:prstGeom>
        </p:spPr>
      </p:pic>
      <p:sp>
        <p:nvSpPr>
          <p:cNvPr id="4" name="TextBox 3"/>
          <p:cNvSpPr txBox="1"/>
          <p:nvPr/>
        </p:nvSpPr>
        <p:spPr>
          <a:xfrm>
            <a:off x="5872163" y="1485900"/>
            <a:ext cx="2700337" cy="4708981"/>
          </a:xfrm>
          <a:prstGeom prst="rect">
            <a:avLst/>
          </a:prstGeom>
          <a:noFill/>
        </p:spPr>
        <p:txBody>
          <a:bodyPr wrap="square" rtlCol="0">
            <a:spAutoFit/>
          </a:bodyPr>
          <a:lstStyle/>
          <a:p>
            <a:r>
              <a:rPr lang="en-US" sz="2000" dirty="0" smtClean="0">
                <a:solidFill>
                  <a:schemeClr val="bg1"/>
                </a:solidFill>
              </a:rPr>
              <a:t>-Collaborative Resource Management and Planning</a:t>
            </a:r>
          </a:p>
          <a:p>
            <a:r>
              <a:rPr lang="en-US" sz="2000" dirty="0" smtClean="0">
                <a:solidFill>
                  <a:schemeClr val="bg1"/>
                </a:solidFill>
              </a:rPr>
              <a:t>-Ecosystem Restoration</a:t>
            </a:r>
          </a:p>
          <a:p>
            <a:r>
              <a:rPr lang="en-US" sz="2000" dirty="0" smtClean="0">
                <a:solidFill>
                  <a:schemeClr val="bg1"/>
                </a:solidFill>
              </a:rPr>
              <a:t>Collaborative Science</a:t>
            </a:r>
          </a:p>
          <a:p>
            <a:r>
              <a:rPr lang="en-US" sz="2000" dirty="0" smtClean="0">
                <a:solidFill>
                  <a:schemeClr val="bg1"/>
                </a:solidFill>
              </a:rPr>
              <a:t>-Water Operations</a:t>
            </a:r>
          </a:p>
          <a:p>
            <a:r>
              <a:rPr lang="en-US" sz="2000" dirty="0" smtClean="0">
                <a:solidFill>
                  <a:schemeClr val="bg1"/>
                </a:solidFill>
              </a:rPr>
              <a:t>-Monitoring Programs</a:t>
            </a:r>
          </a:p>
          <a:p>
            <a:r>
              <a:rPr lang="en-US" sz="2000" dirty="0" smtClean="0">
                <a:solidFill>
                  <a:schemeClr val="bg1"/>
                </a:solidFill>
              </a:rPr>
              <a:t>-Watershed and Estuary Management</a:t>
            </a:r>
          </a:p>
          <a:p>
            <a:r>
              <a:rPr lang="en-US" sz="2000" dirty="0" smtClean="0">
                <a:solidFill>
                  <a:schemeClr val="bg1"/>
                </a:solidFill>
              </a:rPr>
              <a:t>-Fisheries Management</a:t>
            </a:r>
          </a:p>
          <a:p>
            <a:r>
              <a:rPr lang="en-US" sz="2000" dirty="0" smtClean="0">
                <a:solidFill>
                  <a:schemeClr val="bg1"/>
                </a:solidFill>
              </a:rPr>
              <a:t>-Inter-Agency Collaboration</a:t>
            </a:r>
          </a:p>
          <a:p>
            <a:r>
              <a:rPr lang="en-US" sz="2000" dirty="0" smtClean="0">
                <a:solidFill>
                  <a:schemeClr val="bg1"/>
                </a:solidFill>
              </a:rPr>
              <a:t>-Climate Adaptation</a:t>
            </a:r>
          </a:p>
          <a:p>
            <a:r>
              <a:rPr lang="en-US" sz="2000" dirty="0" smtClean="0">
                <a:solidFill>
                  <a:schemeClr val="bg1"/>
                </a:solidFill>
              </a:rPr>
              <a:t>-Conservation</a:t>
            </a:r>
          </a:p>
          <a:p>
            <a:r>
              <a:rPr lang="en-US" sz="2000" dirty="0" smtClean="0">
                <a:solidFill>
                  <a:schemeClr val="bg1"/>
                </a:solidFill>
              </a:rPr>
              <a:t>-Policy and Outreach</a:t>
            </a:r>
            <a:endParaRPr lang="en-US" sz="2000" dirty="0">
              <a:solidFill>
                <a:schemeClr val="bg1"/>
              </a:solidFill>
            </a:endParaRPr>
          </a:p>
        </p:txBody>
      </p:sp>
    </p:spTree>
    <p:extLst>
      <p:ext uri="{BB962C8B-B14F-4D97-AF65-F5344CB8AC3E}">
        <p14:creationId xmlns:p14="http://schemas.microsoft.com/office/powerpoint/2010/main" val="425010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1" y="16872"/>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5" name="Text Box 3"/>
          <p:cNvSpPr txBox="1">
            <a:spLocks noChangeArrowheads="1"/>
          </p:cNvSpPr>
          <p:nvPr/>
        </p:nvSpPr>
        <p:spPr bwMode="auto">
          <a:xfrm>
            <a:off x="-125280" y="261000"/>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smtClean="0">
                <a:solidFill>
                  <a:srgbClr val="FFFFFF"/>
                </a:solidFill>
                <a:latin typeface="Source Sans Pro Black" charset="0"/>
              </a:rPr>
              <a:t>Creating a Complete Data Picture for California</a:t>
            </a:r>
            <a:endParaRPr lang="en-US" altLang="en-US" sz="2358" dirty="0">
              <a:solidFill>
                <a:srgbClr val="FFFFFF"/>
              </a:solidFill>
              <a:latin typeface="Source Sans Pro Black" charset="0"/>
            </a:endParaRPr>
          </a:p>
        </p:txBody>
      </p:sp>
      <p:sp>
        <p:nvSpPr>
          <p:cNvPr id="8196" name="Text Box 4"/>
          <p:cNvSpPr txBox="1">
            <a:spLocks noChangeArrowheads="1"/>
          </p:cNvSpPr>
          <p:nvPr/>
        </p:nvSpPr>
        <p:spPr bwMode="auto">
          <a:xfrm>
            <a:off x="456481" y="4300201"/>
            <a:ext cx="8231040" cy="498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charset="0"/>
              </a:rPr>
              <a:t>Data is aggregated from stakeholders throughout the region:</a:t>
            </a:r>
          </a:p>
        </p:txBody>
      </p:sp>
      <p:sp>
        <p:nvSpPr>
          <p:cNvPr id="8197" name="Text Box 5"/>
          <p:cNvSpPr txBox="1">
            <a:spLocks noChangeArrowheads="1"/>
          </p:cNvSpPr>
          <p:nvPr/>
        </p:nvSpPr>
        <p:spPr bwMode="auto">
          <a:xfrm>
            <a:off x="1346401" y="4781160"/>
            <a:ext cx="2168640" cy="72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r>
              <a:rPr lang="en-US" altLang="en-US" sz="1996">
                <a:solidFill>
                  <a:srgbClr val="FFFFFF"/>
                </a:solidFill>
                <a:latin typeface="Source Sans Pro Black" charset="0"/>
              </a:rPr>
              <a:t>Hydrologic</a:t>
            </a:r>
          </a:p>
          <a:p>
            <a:pPr>
              <a:lnSpc>
                <a:spcPct val="105000"/>
              </a:lnSpc>
            </a:pPr>
            <a:r>
              <a:rPr lang="en-US" altLang="en-US" sz="1996">
                <a:solidFill>
                  <a:srgbClr val="FFFFFF"/>
                </a:solidFill>
                <a:latin typeface="Source Sans Pro Black" charset="0"/>
              </a:rPr>
              <a:t>Water Quality</a:t>
            </a:r>
          </a:p>
        </p:txBody>
      </p:sp>
      <p:sp>
        <p:nvSpPr>
          <p:cNvPr id="8198" name="Text Box 6"/>
          <p:cNvSpPr txBox="1">
            <a:spLocks noChangeArrowheads="1"/>
          </p:cNvSpPr>
          <p:nvPr/>
        </p:nvSpPr>
        <p:spPr bwMode="auto">
          <a:xfrm>
            <a:off x="3337921" y="4781160"/>
            <a:ext cx="2168640" cy="72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r>
              <a:rPr lang="en-US" altLang="en-US" sz="1996">
                <a:solidFill>
                  <a:srgbClr val="FFFFFF"/>
                </a:solidFill>
                <a:latin typeface="Source Sans Pro Black" charset="0"/>
              </a:rPr>
              <a:t>Satellite</a:t>
            </a:r>
          </a:p>
          <a:p>
            <a:pPr>
              <a:lnSpc>
                <a:spcPct val="105000"/>
              </a:lnSpc>
            </a:pPr>
            <a:r>
              <a:rPr lang="en-US" altLang="en-US" sz="1996">
                <a:solidFill>
                  <a:srgbClr val="FFFFFF"/>
                </a:solidFill>
                <a:latin typeface="Source Sans Pro Black" charset="0"/>
              </a:rPr>
              <a:t>Meteorological</a:t>
            </a:r>
          </a:p>
        </p:txBody>
      </p:sp>
      <p:sp>
        <p:nvSpPr>
          <p:cNvPr id="8199" name="Text Box 7"/>
          <p:cNvSpPr txBox="1">
            <a:spLocks noChangeArrowheads="1"/>
          </p:cNvSpPr>
          <p:nvPr/>
        </p:nvSpPr>
        <p:spPr bwMode="auto">
          <a:xfrm>
            <a:off x="5493601" y="4781161"/>
            <a:ext cx="2540160" cy="74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r>
              <a:rPr lang="en-US" altLang="en-US" sz="1996">
                <a:solidFill>
                  <a:srgbClr val="FFFFFF"/>
                </a:solidFill>
                <a:latin typeface="Source Sans Pro Black" charset="0"/>
              </a:rPr>
              <a:t>Terrestrial</a:t>
            </a:r>
          </a:p>
          <a:p>
            <a:pPr>
              <a:lnSpc>
                <a:spcPct val="105000"/>
              </a:lnSpc>
            </a:pPr>
            <a:r>
              <a:rPr lang="en-US" altLang="en-US" sz="1996">
                <a:solidFill>
                  <a:srgbClr val="FFFFFF"/>
                </a:solidFill>
                <a:latin typeface="Source Sans Pro Black" charset="0"/>
              </a:rPr>
              <a:t>Volunteer Sampling</a:t>
            </a:r>
          </a:p>
        </p:txBody>
      </p:sp>
      <p:pic>
        <p:nvPicPr>
          <p:cNvPr id="82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880" y="1127881"/>
            <a:ext cx="5598720" cy="2937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1121" y="2481481"/>
            <a:ext cx="984960" cy="803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2480" y="2495881"/>
            <a:ext cx="743040" cy="777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5841" y="2714761"/>
            <a:ext cx="1183680" cy="43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2720" y="2710441"/>
            <a:ext cx="1624320" cy="3542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5"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1681" y="3496681"/>
            <a:ext cx="2583360" cy="336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6"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05921" y="3531240"/>
            <a:ext cx="2272320" cy="2937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7"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47361" y="1261800"/>
            <a:ext cx="872640" cy="112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8"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0721" y="1326601"/>
            <a:ext cx="959040" cy="959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9"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44800" y="1473481"/>
            <a:ext cx="1002240" cy="6307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10"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41441" y="1418761"/>
            <a:ext cx="1555200" cy="6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00538" y="6019035"/>
            <a:ext cx="878857" cy="895758"/>
          </a:xfrm>
          <a:prstGeom prst="rect">
            <a:avLst/>
          </a:prstGeom>
        </p:spPr>
      </p:pic>
    </p:spTree>
    <p:extLst>
      <p:ext uri="{BB962C8B-B14F-4D97-AF65-F5344CB8AC3E}">
        <p14:creationId xmlns:p14="http://schemas.microsoft.com/office/powerpoint/2010/main" val="41385286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7" name="Text Box 5"/>
          <p:cNvSpPr txBox="1">
            <a:spLocks noChangeArrowheads="1"/>
          </p:cNvSpPr>
          <p:nvPr/>
        </p:nvSpPr>
        <p:spPr bwMode="auto">
          <a:xfrm>
            <a:off x="1" y="177700"/>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smtClean="0">
                <a:solidFill>
                  <a:srgbClr val="FFFFFF"/>
                </a:solidFill>
                <a:latin typeface="Source Sans Pro Black" charset="0"/>
              </a:rPr>
              <a:t>Water Operations</a:t>
            </a:r>
            <a:endParaRPr lang="en-US" altLang="en-US" sz="2358" dirty="0">
              <a:solidFill>
                <a:srgbClr val="FFFFFF"/>
              </a:solidFill>
              <a:latin typeface="Source Sans Pro Black" charset="0"/>
            </a:endParaRPr>
          </a:p>
        </p:txBody>
      </p:sp>
      <p:sp>
        <p:nvSpPr>
          <p:cNvPr id="33798" name="Text Box 6"/>
          <p:cNvSpPr txBox="1">
            <a:spLocks noChangeArrowheads="1"/>
          </p:cNvSpPr>
          <p:nvPr/>
        </p:nvSpPr>
        <p:spPr bwMode="auto">
          <a:xfrm>
            <a:off x="466561" y="736201"/>
            <a:ext cx="588384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pic>
        <p:nvPicPr>
          <p:cNvPr id="10" name="Picture 9">
            <a:extLst>
              <a:ext uri="{FF2B5EF4-FFF2-40B4-BE49-F238E27FC236}">
                <a16:creationId xmlns:a16="http://schemas.microsoft.com/office/drawing/2014/main" xmlns="" id="{01A72FC0-EF46-486C-9E57-3C40EA1B99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380" y="970196"/>
            <a:ext cx="3447931" cy="3139672"/>
          </a:xfrm>
          <a:prstGeom prst="rect">
            <a:avLst/>
          </a:prstGeom>
        </p:spPr>
      </p:pic>
      <p:pic>
        <p:nvPicPr>
          <p:cNvPr id="11" name="Picture 10">
            <a:extLst>
              <a:ext uri="{FF2B5EF4-FFF2-40B4-BE49-F238E27FC236}">
                <a16:creationId xmlns:a16="http://schemas.microsoft.com/office/drawing/2014/main" xmlns="" id="{2F3FA42B-698E-4A8A-B877-C17AA7EF9C12}"/>
              </a:ext>
            </a:extLst>
          </p:cNvPr>
          <p:cNvPicPr>
            <a:picLocks noChangeAspect="1"/>
          </p:cNvPicPr>
          <p:nvPr/>
        </p:nvPicPr>
        <p:blipFill rotWithShape="1">
          <a:blip r:embed="rId7">
            <a:extLst>
              <a:ext uri="{28A0092B-C50C-407E-A947-70E740481C1C}">
                <a14:useLocalDpi xmlns:a14="http://schemas.microsoft.com/office/drawing/2010/main" val="0"/>
              </a:ext>
            </a:extLst>
          </a:blip>
          <a:srcRect t="7401"/>
          <a:stretch/>
        </p:blipFill>
        <p:spPr>
          <a:xfrm>
            <a:off x="3709661" y="957109"/>
            <a:ext cx="5076885" cy="3167196"/>
          </a:xfrm>
          <a:prstGeom prst="rect">
            <a:avLst/>
          </a:prstGeom>
        </p:spPr>
      </p:pic>
      <p:pic>
        <p:nvPicPr>
          <p:cNvPr id="12" name="Picture 11">
            <a:extLst>
              <a:ext uri="{FF2B5EF4-FFF2-40B4-BE49-F238E27FC236}">
                <a16:creationId xmlns:a16="http://schemas.microsoft.com/office/drawing/2014/main" xmlns="" id="{7E4B481A-FACC-4E69-8894-1C8BDAC456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380" y="4268049"/>
            <a:ext cx="3969720" cy="1769507"/>
          </a:xfrm>
          <a:prstGeom prst="rect">
            <a:avLst/>
          </a:prstGeom>
        </p:spPr>
      </p:pic>
      <p:pic>
        <p:nvPicPr>
          <p:cNvPr id="3" name="Picture 2">
            <a:extLst>
              <a:ext uri="{FF2B5EF4-FFF2-40B4-BE49-F238E27FC236}">
                <a16:creationId xmlns:a16="http://schemas.microsoft.com/office/drawing/2014/main" xmlns="" id="{196BB4F2-0370-4251-BFE3-5DA77D4963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4520" y="4266726"/>
            <a:ext cx="4151522" cy="1772155"/>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4732" y="6027364"/>
            <a:ext cx="878857" cy="895758"/>
          </a:xfrm>
          <a:prstGeom prst="rect">
            <a:avLst/>
          </a:prstGeom>
        </p:spPr>
      </p:pic>
    </p:spTree>
    <p:extLst>
      <p:ext uri="{BB962C8B-B14F-4D97-AF65-F5344CB8AC3E}">
        <p14:creationId xmlns:p14="http://schemas.microsoft.com/office/powerpoint/2010/main" val="3477932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7" name="Text Box 5"/>
          <p:cNvSpPr txBox="1">
            <a:spLocks noChangeArrowheads="1"/>
          </p:cNvSpPr>
          <p:nvPr/>
        </p:nvSpPr>
        <p:spPr bwMode="auto">
          <a:xfrm>
            <a:off x="-69839" y="191172"/>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smtClean="0">
                <a:solidFill>
                  <a:srgbClr val="FFFFFF"/>
                </a:solidFill>
                <a:latin typeface="Source Sans Pro Black" charset="0"/>
              </a:rPr>
              <a:t>Water Quality Reporting</a:t>
            </a:r>
            <a:endParaRPr lang="en-US" altLang="en-US" sz="2358" dirty="0">
              <a:solidFill>
                <a:srgbClr val="FFFFFF"/>
              </a:solidFill>
              <a:latin typeface="Source Sans Pro Black" charset="0"/>
            </a:endParaRPr>
          </a:p>
        </p:txBody>
      </p:sp>
      <p:sp>
        <p:nvSpPr>
          <p:cNvPr id="33798" name="Text Box 6"/>
          <p:cNvSpPr txBox="1">
            <a:spLocks noChangeArrowheads="1"/>
          </p:cNvSpPr>
          <p:nvPr/>
        </p:nvSpPr>
        <p:spPr bwMode="auto">
          <a:xfrm>
            <a:off x="466561" y="736201"/>
            <a:ext cx="588384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pic>
        <p:nvPicPr>
          <p:cNvPr id="13" name="Picture 12">
            <a:extLst>
              <a:ext uri="{FF2B5EF4-FFF2-40B4-BE49-F238E27FC236}">
                <a16:creationId xmlns:a16="http://schemas.microsoft.com/office/drawing/2014/main" xmlns="" id="{ED3F7B24-6B5C-4B1B-8DB8-C660D9CD07AD}"/>
              </a:ext>
            </a:extLst>
          </p:cNvPr>
          <p:cNvPicPr>
            <a:picLocks noChangeAspect="1"/>
          </p:cNvPicPr>
          <p:nvPr/>
        </p:nvPicPr>
        <p:blipFill rotWithShape="1">
          <a:blip r:embed="rId7">
            <a:extLst>
              <a:ext uri="{28A0092B-C50C-407E-A947-70E740481C1C}">
                <a14:useLocalDpi xmlns:a14="http://schemas.microsoft.com/office/drawing/2010/main" val="0"/>
              </a:ext>
            </a:extLst>
          </a:blip>
          <a:srcRect l="1732" r="2880"/>
          <a:stretch/>
        </p:blipFill>
        <p:spPr>
          <a:xfrm>
            <a:off x="210128" y="1248841"/>
            <a:ext cx="8722306" cy="4507222"/>
          </a:xfrm>
          <a:prstGeom prst="rect">
            <a:avLst/>
          </a:prstGeom>
        </p:spPr>
      </p:pic>
    </p:spTree>
    <p:extLst>
      <p:ext uri="{BB962C8B-B14F-4D97-AF65-F5344CB8AC3E}">
        <p14:creationId xmlns:p14="http://schemas.microsoft.com/office/powerpoint/2010/main" val="3246930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7" name="Text Box 5"/>
          <p:cNvSpPr txBox="1">
            <a:spLocks noChangeArrowheads="1"/>
          </p:cNvSpPr>
          <p:nvPr/>
        </p:nvSpPr>
        <p:spPr bwMode="auto">
          <a:xfrm>
            <a:off x="-167040" y="213481"/>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a:solidFill>
                  <a:srgbClr val="FFFFFF"/>
                </a:solidFill>
                <a:latin typeface="Source Sans Pro Black" charset="0"/>
              </a:rPr>
              <a:t>Turbidity </a:t>
            </a:r>
            <a:r>
              <a:rPr lang="en-US" altLang="en-US" sz="2358" dirty="0" smtClean="0">
                <a:solidFill>
                  <a:srgbClr val="FFFFFF"/>
                </a:solidFill>
                <a:latin typeface="Source Sans Pro Black" charset="0"/>
              </a:rPr>
              <a:t>Management</a:t>
            </a:r>
            <a:endParaRPr lang="en-US" altLang="en-US" sz="2358" dirty="0">
              <a:solidFill>
                <a:srgbClr val="FFFFFF"/>
              </a:solidFill>
              <a:latin typeface="Source Sans Pro Black" charset="0"/>
            </a:endParaRPr>
          </a:p>
        </p:txBody>
      </p:sp>
      <p:sp>
        <p:nvSpPr>
          <p:cNvPr id="33798" name="Text Box 6"/>
          <p:cNvSpPr txBox="1">
            <a:spLocks noChangeArrowheads="1"/>
          </p:cNvSpPr>
          <p:nvPr/>
        </p:nvSpPr>
        <p:spPr bwMode="auto">
          <a:xfrm>
            <a:off x="466561" y="736201"/>
            <a:ext cx="588384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3799" name="Text Box 7"/>
          <p:cNvSpPr txBox="1">
            <a:spLocks noChangeArrowheads="1"/>
          </p:cNvSpPr>
          <p:nvPr/>
        </p:nvSpPr>
        <p:spPr bwMode="auto">
          <a:xfrm>
            <a:off x="302400" y="5014441"/>
            <a:ext cx="8570880" cy="9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algn="ctr"/>
            <a:r>
              <a:rPr lang="en-US" altLang="en-US" sz="1996">
                <a:solidFill>
                  <a:srgbClr val="FFFFFF"/>
                </a:solidFill>
                <a:latin typeface="Source Sans Pro" charset="0"/>
              </a:rPr>
              <a:t>Turbidity Model displays real-time data from 46 CDEC Stations.</a:t>
            </a:r>
          </a:p>
          <a:p>
            <a:pPr algn="ctr"/>
            <a:r>
              <a:rPr lang="en-US" altLang="en-US" sz="1996">
                <a:solidFill>
                  <a:srgbClr val="FFFFFF"/>
                </a:solidFill>
                <a:latin typeface="Source Sans Pro" charset="0"/>
              </a:rPr>
              <a:t>View data at various intervals (15 min, 1 r, 6 hr, 12 hr, 1 day, 1 week, 1 mo, 1 yr).</a:t>
            </a:r>
          </a:p>
          <a:p>
            <a:pPr algn="ctr"/>
            <a:r>
              <a:rPr lang="en-US" altLang="en-US" sz="1996">
                <a:solidFill>
                  <a:srgbClr val="FFFFFF"/>
                </a:solidFill>
                <a:latin typeface="Source Sans Pro" charset="0"/>
              </a:rPr>
              <a:t>Data is 15-minute and averaged based on interval.</a:t>
            </a:r>
          </a:p>
        </p:txBody>
      </p:sp>
      <p:pic>
        <p:nvPicPr>
          <p:cNvPr id="3380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2961" y="982441"/>
            <a:ext cx="5518080" cy="3948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63425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2773" name="Text Box 5"/>
          <p:cNvSpPr txBox="1">
            <a:spLocks noChangeArrowheads="1"/>
          </p:cNvSpPr>
          <p:nvPr/>
        </p:nvSpPr>
        <p:spPr bwMode="auto">
          <a:xfrm>
            <a:off x="-59039" y="219268"/>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a:solidFill>
                  <a:srgbClr val="FFFFFF"/>
                </a:solidFill>
                <a:latin typeface="Source Sans Pro Black" charset="0"/>
              </a:rPr>
              <a:t>Salinity</a:t>
            </a:r>
          </a:p>
        </p:txBody>
      </p:sp>
      <p:sp>
        <p:nvSpPr>
          <p:cNvPr id="32774" name="Text Box 6"/>
          <p:cNvSpPr txBox="1">
            <a:spLocks noChangeArrowheads="1"/>
          </p:cNvSpPr>
          <p:nvPr/>
        </p:nvSpPr>
        <p:spPr bwMode="auto">
          <a:xfrm>
            <a:off x="-112447" y="343068"/>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endParaRPr lang="en-US" altLang="en-US" sz="1996" i="1" dirty="0">
              <a:solidFill>
                <a:srgbClr val="FFFFFF"/>
              </a:solidFill>
              <a:latin typeface="Source Sans Pro" charset="0"/>
            </a:endParaRPr>
          </a:p>
        </p:txBody>
      </p:sp>
      <p:pic>
        <p:nvPicPr>
          <p:cNvPr id="327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5827" y="4052649"/>
            <a:ext cx="1239840" cy="1516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6"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11440" t="26016" r="8856" b="2242"/>
          <a:stretch/>
        </p:blipFill>
        <p:spPr bwMode="auto">
          <a:xfrm>
            <a:off x="414721" y="1167745"/>
            <a:ext cx="1866240" cy="22118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4681" y="1183586"/>
            <a:ext cx="1414080" cy="2180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9121" y="4183382"/>
            <a:ext cx="2574720" cy="11548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8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47268" y="1120450"/>
            <a:ext cx="3191611" cy="29228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81"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4721" y="4056841"/>
            <a:ext cx="1208160" cy="187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8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86241" y="4056841"/>
            <a:ext cx="1169280" cy="18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8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71889" y="4052648"/>
            <a:ext cx="1239840" cy="1524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44732" y="6027364"/>
            <a:ext cx="878857" cy="895758"/>
          </a:xfrm>
          <a:prstGeom prst="rect">
            <a:avLst/>
          </a:prstGeom>
        </p:spPr>
      </p:pic>
    </p:spTree>
    <p:extLst>
      <p:ext uri="{BB962C8B-B14F-4D97-AF65-F5344CB8AC3E}">
        <p14:creationId xmlns:p14="http://schemas.microsoft.com/office/powerpoint/2010/main" val="24050821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9" name="Text Box 5"/>
          <p:cNvSpPr txBox="1">
            <a:spLocks noChangeArrowheads="1"/>
          </p:cNvSpPr>
          <p:nvPr/>
        </p:nvSpPr>
        <p:spPr bwMode="auto">
          <a:xfrm>
            <a:off x="1" y="-41400"/>
            <a:ext cx="9311040" cy="400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a:solidFill>
                  <a:srgbClr val="FFFFFF"/>
                </a:solidFill>
                <a:latin typeface="Source Sans Pro Black" charset="0"/>
              </a:rPr>
              <a:t>Fisheries</a:t>
            </a:r>
          </a:p>
        </p:txBody>
      </p:sp>
      <p:sp>
        <p:nvSpPr>
          <p:cNvPr id="26630" name="Text Box 6"/>
          <p:cNvSpPr txBox="1">
            <a:spLocks noChangeArrowheads="1"/>
          </p:cNvSpPr>
          <p:nvPr/>
        </p:nvSpPr>
        <p:spPr bwMode="auto">
          <a:xfrm>
            <a:off x="1" y="285481"/>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i="1">
                <a:solidFill>
                  <a:srgbClr val="FFFFFF"/>
                </a:solidFill>
                <a:latin typeface="Source Sans Pro" charset="0"/>
              </a:rPr>
              <a:t>www.baydeltalive.com/fish</a:t>
            </a:r>
          </a:p>
        </p:txBody>
      </p:sp>
      <p:pic>
        <p:nvPicPr>
          <p:cNvPr id="266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881" y="1031401"/>
            <a:ext cx="4207680" cy="2291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8001" y="1031401"/>
            <a:ext cx="4207680" cy="2291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561" y="3416041"/>
            <a:ext cx="4216320" cy="2391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8001" y="3416041"/>
            <a:ext cx="4207680" cy="2391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4732" y="6027364"/>
            <a:ext cx="878857" cy="895758"/>
          </a:xfrm>
          <a:prstGeom prst="rect">
            <a:avLst/>
          </a:prstGeom>
        </p:spPr>
      </p:pic>
    </p:spTree>
    <p:extLst>
      <p:ext uri="{BB962C8B-B14F-4D97-AF65-F5344CB8AC3E}">
        <p14:creationId xmlns:p14="http://schemas.microsoft.com/office/powerpoint/2010/main" val="14029279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6869" name="Text Box 5"/>
          <p:cNvSpPr txBox="1">
            <a:spLocks noChangeArrowheads="1"/>
          </p:cNvSpPr>
          <p:nvPr/>
        </p:nvSpPr>
        <p:spPr bwMode="auto">
          <a:xfrm>
            <a:off x="1" y="168121"/>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a:solidFill>
                  <a:srgbClr val="FFFFFF"/>
                </a:solidFill>
                <a:latin typeface="Source Sans Pro Black" charset="0"/>
              </a:rPr>
              <a:t>The Challenge: Connecting Research</a:t>
            </a:r>
          </a:p>
        </p:txBody>
      </p:sp>
      <p:sp>
        <p:nvSpPr>
          <p:cNvPr id="36870" name="Text Box 6"/>
          <p:cNvSpPr txBox="1">
            <a:spLocks noChangeArrowheads="1"/>
          </p:cNvSpPr>
          <p:nvPr/>
        </p:nvSpPr>
        <p:spPr bwMode="auto">
          <a:xfrm>
            <a:off x="466561" y="736201"/>
            <a:ext cx="588384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6871" name="Text Box 7"/>
          <p:cNvSpPr txBox="1">
            <a:spLocks noChangeArrowheads="1"/>
          </p:cNvSpPr>
          <p:nvPr/>
        </p:nvSpPr>
        <p:spPr bwMode="auto">
          <a:xfrm>
            <a:off x="4727521" y="1564201"/>
            <a:ext cx="3941280" cy="4085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buClr>
                <a:srgbClr val="2CBBC0"/>
              </a:buClr>
              <a:buSzPct val="80000"/>
              <a:buFont typeface="Wingdings" charset="2"/>
              <a:buChar char=""/>
            </a:pPr>
            <a:r>
              <a:rPr lang="en-US" altLang="en-US" sz="1996">
                <a:solidFill>
                  <a:srgbClr val="FFFFFF"/>
                </a:solidFill>
                <a:latin typeface="Source Sans Pro" charset="0"/>
              </a:rPr>
              <a:t>Most data are collected and </a:t>
            </a:r>
          </a:p>
          <a:p>
            <a:pPr>
              <a:buClr>
                <a:srgbClr val="2CBBC0"/>
              </a:buClr>
              <a:buSzPct val="80000"/>
              <a:buFont typeface="Wingdings" charset="2"/>
              <a:buNone/>
            </a:pPr>
            <a:r>
              <a:rPr lang="en-US" altLang="en-US" sz="1996">
                <a:solidFill>
                  <a:srgbClr val="FFFFFF"/>
                </a:solidFill>
                <a:latin typeface="Source Sans Pro" charset="0"/>
              </a:rPr>
              <a:t>stored within origination </a:t>
            </a:r>
          </a:p>
          <a:p>
            <a:pPr>
              <a:buClr>
                <a:srgbClr val="2CBBC0"/>
              </a:buClr>
              <a:buSzPct val="80000"/>
              <a:buFont typeface="Wingdings" charset="2"/>
              <a:buNone/>
            </a:pPr>
            <a:r>
              <a:rPr lang="en-US" altLang="en-US" sz="1996">
                <a:solidFill>
                  <a:srgbClr val="FFFFFF"/>
                </a:solidFill>
                <a:latin typeface="Source Sans Pro" charset="0"/>
              </a:rPr>
              <a:t>organization.</a:t>
            </a:r>
          </a:p>
          <a:p>
            <a:pPr>
              <a:spcBef>
                <a:spcPts val="1304"/>
              </a:spcBef>
              <a:buClr>
                <a:srgbClr val="2CBBC0"/>
              </a:buClr>
              <a:buSzPct val="80000"/>
              <a:buFont typeface="Wingdings" charset="2"/>
              <a:buChar char=""/>
            </a:pPr>
            <a:r>
              <a:rPr lang="en-US" altLang="en-US" sz="1996">
                <a:solidFill>
                  <a:srgbClr val="FFFFFF"/>
                </a:solidFill>
                <a:latin typeface="Source Sans Pro" charset="0"/>
              </a:rPr>
              <a:t>Data is typically shared at  </a:t>
            </a:r>
          </a:p>
          <a:p>
            <a:pPr>
              <a:buClr>
                <a:srgbClr val="2CBBC0"/>
              </a:buClr>
              <a:buSzPct val="80000"/>
              <a:buFont typeface="Wingdings" charset="2"/>
              <a:buNone/>
            </a:pPr>
            <a:r>
              <a:rPr lang="en-US" altLang="en-US" sz="1996">
                <a:solidFill>
                  <a:srgbClr val="FFFFFF"/>
                </a:solidFill>
                <a:latin typeface="Source Sans Pro" charset="0"/>
              </a:rPr>
              <a:t>quarterly meetings, after </a:t>
            </a:r>
          </a:p>
          <a:p>
            <a:pPr>
              <a:buClr>
                <a:srgbClr val="2CBBC0"/>
              </a:buClr>
              <a:buSzPct val="80000"/>
              <a:buFont typeface="Wingdings" charset="2"/>
              <a:buNone/>
            </a:pPr>
            <a:r>
              <a:rPr lang="en-US" altLang="en-US" sz="1996">
                <a:solidFill>
                  <a:srgbClr val="FFFFFF"/>
                </a:solidFill>
                <a:latin typeface="Source Sans Pro" charset="0"/>
              </a:rPr>
              <a:t>publication and then added to </a:t>
            </a:r>
          </a:p>
          <a:p>
            <a:pPr>
              <a:buClr>
                <a:srgbClr val="2CBBC0"/>
              </a:buClr>
              <a:buSzPct val="80000"/>
              <a:buFont typeface="Wingdings" charset="2"/>
              <a:buNone/>
            </a:pPr>
            <a:r>
              <a:rPr lang="en-US" altLang="en-US" sz="1996">
                <a:solidFill>
                  <a:srgbClr val="FFFFFF"/>
                </a:solidFill>
                <a:latin typeface="Source Sans Pro" charset="0"/>
              </a:rPr>
              <a:t>state databases when funding is </a:t>
            </a:r>
          </a:p>
          <a:p>
            <a:pPr>
              <a:buClr>
                <a:srgbClr val="2CBBC0"/>
              </a:buClr>
              <a:buSzPct val="80000"/>
              <a:buFont typeface="Wingdings" charset="2"/>
              <a:buNone/>
            </a:pPr>
            <a:r>
              <a:rPr lang="en-US" altLang="en-US" sz="1996">
                <a:solidFill>
                  <a:srgbClr val="FFFFFF"/>
                </a:solidFill>
                <a:latin typeface="Source Sans Pro" charset="0"/>
              </a:rPr>
              <a:t>available, or only accessible by </a:t>
            </a:r>
          </a:p>
          <a:p>
            <a:pPr>
              <a:buClr>
                <a:srgbClr val="2CBBC0"/>
              </a:buClr>
              <a:buSzPct val="80000"/>
              <a:buFont typeface="Wingdings" charset="2"/>
              <a:buNone/>
            </a:pPr>
            <a:r>
              <a:rPr lang="en-US" altLang="en-US" sz="1996">
                <a:solidFill>
                  <a:srgbClr val="FFFFFF"/>
                </a:solidFill>
                <a:latin typeface="Source Sans Pro" charset="0"/>
              </a:rPr>
              <a:t>request.</a:t>
            </a:r>
          </a:p>
          <a:p>
            <a:pPr>
              <a:spcBef>
                <a:spcPts val="1304"/>
              </a:spcBef>
              <a:buClr>
                <a:srgbClr val="2CBBC0"/>
              </a:buClr>
              <a:buSzPct val="80000"/>
              <a:buFont typeface="Wingdings" charset="2"/>
              <a:buChar char=""/>
            </a:pPr>
            <a:r>
              <a:rPr lang="en-US" altLang="en-US" sz="1996">
                <a:solidFill>
                  <a:srgbClr val="FFFFFF"/>
                </a:solidFill>
                <a:latin typeface="Source Sans Pro" charset="0"/>
              </a:rPr>
              <a:t>Delays in sharing data does not </a:t>
            </a:r>
          </a:p>
          <a:p>
            <a:pPr>
              <a:buClr>
                <a:srgbClr val="2CBBC0"/>
              </a:buClr>
              <a:buSzPct val="80000"/>
              <a:buFont typeface="Wingdings" charset="2"/>
              <a:buNone/>
            </a:pPr>
            <a:r>
              <a:rPr lang="en-US" altLang="en-US" sz="1996">
                <a:solidFill>
                  <a:srgbClr val="FFFFFF"/>
                </a:solidFill>
                <a:latin typeface="Source Sans Pro" charset="0"/>
              </a:rPr>
              <a:t>support adaptive management </a:t>
            </a:r>
          </a:p>
          <a:p>
            <a:pPr>
              <a:buClr>
                <a:srgbClr val="2CBBC0"/>
              </a:buClr>
              <a:buSzPct val="80000"/>
              <a:buFont typeface="Wingdings" charset="2"/>
              <a:buNone/>
            </a:pPr>
            <a:r>
              <a:rPr lang="en-US" altLang="en-US" sz="1996">
                <a:solidFill>
                  <a:srgbClr val="FFFFFF"/>
                </a:solidFill>
                <a:latin typeface="Source Sans Pro" charset="0"/>
              </a:rPr>
              <a:t>actions and real time operations. </a:t>
            </a:r>
          </a:p>
        </p:txBody>
      </p:sp>
      <p:pic>
        <p:nvPicPr>
          <p:cNvPr id="3687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681" y="1310761"/>
            <a:ext cx="3908160" cy="42379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4732" y="6027364"/>
            <a:ext cx="878857" cy="895758"/>
          </a:xfrm>
          <a:prstGeom prst="rect">
            <a:avLst/>
          </a:prstGeom>
        </p:spPr>
      </p:pic>
    </p:spTree>
    <p:extLst>
      <p:ext uri="{BB962C8B-B14F-4D97-AF65-F5344CB8AC3E}">
        <p14:creationId xmlns:p14="http://schemas.microsoft.com/office/powerpoint/2010/main" val="2130622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9" name="Text Box 5"/>
          <p:cNvSpPr txBox="1">
            <a:spLocks noChangeArrowheads="1"/>
          </p:cNvSpPr>
          <p:nvPr/>
        </p:nvSpPr>
        <p:spPr bwMode="auto">
          <a:xfrm>
            <a:off x="1" y="180361"/>
            <a:ext cx="9311040" cy="400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a:solidFill>
                  <a:srgbClr val="FFFFFF"/>
                </a:solidFill>
                <a:latin typeface="Source Sans Pro Black" charset="0"/>
              </a:rPr>
              <a:t>Delta Smelt Monitoring</a:t>
            </a:r>
          </a:p>
        </p:txBody>
      </p:sp>
      <p:pic>
        <p:nvPicPr>
          <p:cNvPr id="12" name="Picture 10">
            <a:extLst>
              <a:ext uri="{FF2B5EF4-FFF2-40B4-BE49-F238E27FC236}">
                <a16:creationId xmlns:a16="http://schemas.microsoft.com/office/drawing/2014/main" xmlns="" id="{E5737E23-BF26-4367-86F6-1D2E275701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641" y="893161"/>
            <a:ext cx="8261280" cy="52516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 name="Picture 2">
            <a:extLst>
              <a:ext uri="{FF2B5EF4-FFF2-40B4-BE49-F238E27FC236}">
                <a16:creationId xmlns:a16="http://schemas.microsoft.com/office/drawing/2014/main" xmlns="" id="{94A108F9-DF33-402E-AA67-2A69D24760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7811" y="4920791"/>
            <a:ext cx="2231310" cy="171860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4732" y="6027364"/>
            <a:ext cx="878857" cy="895758"/>
          </a:xfrm>
          <a:prstGeom prst="rect">
            <a:avLst/>
          </a:prstGeom>
        </p:spPr>
      </p:pic>
    </p:spTree>
    <p:extLst>
      <p:ext uri="{BB962C8B-B14F-4D97-AF65-F5344CB8AC3E}">
        <p14:creationId xmlns:p14="http://schemas.microsoft.com/office/powerpoint/2010/main" val="26858063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33" name="Text Box 5"/>
          <p:cNvSpPr txBox="1">
            <a:spLocks noChangeArrowheads="1"/>
          </p:cNvSpPr>
          <p:nvPr/>
        </p:nvSpPr>
        <p:spPr bwMode="auto">
          <a:xfrm>
            <a:off x="1" y="149401"/>
            <a:ext cx="9311040" cy="400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smtClean="0">
                <a:solidFill>
                  <a:srgbClr val="FFFFFF"/>
                </a:solidFill>
                <a:latin typeface="Source Sans Pro Black" charset="0"/>
              </a:rPr>
              <a:t>Regulatory Reporting  </a:t>
            </a:r>
            <a:endParaRPr lang="en-US" altLang="en-US" sz="2358" dirty="0">
              <a:solidFill>
                <a:srgbClr val="FFFFFF"/>
              </a:solidFill>
              <a:latin typeface="Source Sans Pro Black" charset="0"/>
            </a:endParaRPr>
          </a:p>
        </p:txBody>
      </p:sp>
      <p:pic>
        <p:nvPicPr>
          <p:cNvPr id="225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361" y="698761"/>
            <a:ext cx="8393760" cy="55468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4732" y="6027364"/>
            <a:ext cx="878857" cy="895758"/>
          </a:xfrm>
          <a:prstGeom prst="rect">
            <a:avLst/>
          </a:prstGeom>
        </p:spPr>
      </p:pic>
    </p:spTree>
    <p:extLst>
      <p:ext uri="{BB962C8B-B14F-4D97-AF65-F5344CB8AC3E}">
        <p14:creationId xmlns:p14="http://schemas.microsoft.com/office/powerpoint/2010/main" val="6780788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79"/>
            <a:ext cx="9181440" cy="6891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15" name="Text Box 3"/>
          <p:cNvSpPr txBox="1">
            <a:spLocks noChangeArrowheads="1"/>
          </p:cNvSpPr>
          <p:nvPr/>
        </p:nvSpPr>
        <p:spPr bwMode="auto">
          <a:xfrm>
            <a:off x="1" y="217788"/>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a:solidFill>
                  <a:srgbClr val="FFFFFF"/>
                </a:solidFill>
                <a:latin typeface="Source Sans Pro Black" charset="0"/>
              </a:rPr>
              <a:t>Forest Health Initiative</a:t>
            </a:r>
          </a:p>
        </p:txBody>
      </p:sp>
      <p:sp>
        <p:nvSpPr>
          <p:cNvPr id="13316" name="Text Box 4"/>
          <p:cNvSpPr txBox="1">
            <a:spLocks noChangeArrowheads="1"/>
          </p:cNvSpPr>
          <p:nvPr/>
        </p:nvSpPr>
        <p:spPr bwMode="auto">
          <a:xfrm>
            <a:off x="1" y="325801"/>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endParaRPr lang="en-US" altLang="en-US" sz="1996" i="1" dirty="0">
              <a:solidFill>
                <a:srgbClr val="FFFFFF"/>
              </a:solidFill>
              <a:latin typeface="Source Sans Pro" charset="0"/>
            </a:endParaRPr>
          </a:p>
        </p:txBody>
      </p:sp>
      <p:pic>
        <p:nvPicPr>
          <p:cNvPr id="5" name="Picture 4">
            <a:extLst>
              <a:ext uri="{FF2B5EF4-FFF2-40B4-BE49-F238E27FC236}">
                <a16:creationId xmlns:a16="http://schemas.microsoft.com/office/drawing/2014/main" xmlns="" id="{C684D36C-3421-457D-A3D3-AFA6E9B8E3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56" y="876996"/>
            <a:ext cx="8846118" cy="4420051"/>
          </a:xfrm>
          <a:prstGeom prst="rect">
            <a:avLst/>
          </a:prstGeom>
        </p:spPr>
      </p:pic>
      <p:pic>
        <p:nvPicPr>
          <p:cNvPr id="3" name="Picture 2">
            <a:extLst>
              <a:ext uri="{FF2B5EF4-FFF2-40B4-BE49-F238E27FC236}">
                <a16:creationId xmlns:a16="http://schemas.microsoft.com/office/drawing/2014/main" xmlns="" id="{D150502E-344F-42B4-9D76-6E91FD8D1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5297" y="4609587"/>
            <a:ext cx="3669265" cy="284747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0538" y="6019035"/>
            <a:ext cx="878857" cy="895758"/>
          </a:xfrm>
          <a:prstGeom prst="rect">
            <a:avLst/>
          </a:prstGeom>
        </p:spPr>
      </p:pic>
    </p:spTree>
    <p:extLst>
      <p:ext uri="{BB962C8B-B14F-4D97-AF65-F5344CB8AC3E}">
        <p14:creationId xmlns:p14="http://schemas.microsoft.com/office/powerpoint/2010/main" val="9270033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1" name="Text Box 5"/>
          <p:cNvSpPr txBox="1">
            <a:spLocks noChangeArrowheads="1"/>
          </p:cNvSpPr>
          <p:nvPr/>
        </p:nvSpPr>
        <p:spPr bwMode="auto">
          <a:xfrm>
            <a:off x="0" y="185400"/>
            <a:ext cx="9311040" cy="400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smtClean="0">
                <a:solidFill>
                  <a:srgbClr val="FFFFFF"/>
                </a:solidFill>
                <a:latin typeface="Source Sans Pro Black" charset="0"/>
              </a:rPr>
              <a:t>Ecosystem Project Management and Collaboration</a:t>
            </a:r>
            <a:endParaRPr lang="en-US" altLang="en-US" sz="2358" dirty="0">
              <a:solidFill>
                <a:srgbClr val="FFFFFF"/>
              </a:solidFill>
              <a:latin typeface="Source Sans Pro Black" charset="0"/>
            </a:endParaRPr>
          </a:p>
        </p:txBody>
      </p:sp>
      <p:pic>
        <p:nvPicPr>
          <p:cNvPr id="9" name="Picture 8">
            <a:extLst>
              <a:ext uri="{FF2B5EF4-FFF2-40B4-BE49-F238E27FC236}">
                <a16:creationId xmlns:a16="http://schemas.microsoft.com/office/drawing/2014/main" xmlns="" id="{6D0A1931-5384-4815-B514-AA65893221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418" y="835561"/>
            <a:ext cx="8772525" cy="556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4732" y="6027364"/>
            <a:ext cx="878857" cy="895758"/>
          </a:xfrm>
          <a:prstGeom prst="rect">
            <a:avLst/>
          </a:prstGeom>
        </p:spPr>
      </p:pic>
    </p:spTree>
    <p:extLst>
      <p:ext uri="{BB962C8B-B14F-4D97-AF65-F5344CB8AC3E}">
        <p14:creationId xmlns:p14="http://schemas.microsoft.com/office/powerpoint/2010/main" val="4229749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 y="13449"/>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1" name="Text Box 5"/>
          <p:cNvSpPr txBox="1">
            <a:spLocks noChangeArrowheads="1"/>
          </p:cNvSpPr>
          <p:nvPr/>
        </p:nvSpPr>
        <p:spPr bwMode="auto">
          <a:xfrm>
            <a:off x="1440" y="203628"/>
            <a:ext cx="9311040" cy="400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a:solidFill>
                  <a:srgbClr val="FFFFFF"/>
                </a:solidFill>
                <a:latin typeface="Source Sans Pro Black" charset="0"/>
              </a:rPr>
              <a:t>NASA/JPL: Remote </a:t>
            </a:r>
            <a:r>
              <a:rPr lang="en-US" altLang="en-US" sz="2358" dirty="0" smtClean="0">
                <a:solidFill>
                  <a:srgbClr val="FFFFFF"/>
                </a:solidFill>
                <a:latin typeface="Source Sans Pro Black" charset="0"/>
              </a:rPr>
              <a:t>Sensing </a:t>
            </a:r>
            <a:r>
              <a:rPr lang="en-US" altLang="en-US" sz="2358" dirty="0">
                <a:solidFill>
                  <a:srgbClr val="FFFFFF"/>
                </a:solidFill>
                <a:latin typeface="Source Sans Pro Black" charset="0"/>
              </a:rPr>
              <a:t>to Inform Water Operations</a:t>
            </a:r>
          </a:p>
        </p:txBody>
      </p:sp>
      <p:pic>
        <p:nvPicPr>
          <p:cNvPr id="5" name="Picture 4">
            <a:extLst>
              <a:ext uri="{FF2B5EF4-FFF2-40B4-BE49-F238E27FC236}">
                <a16:creationId xmlns:a16="http://schemas.microsoft.com/office/drawing/2014/main" xmlns="" id="{C9116A86-86B6-44CC-8868-EA47FDD87F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620" y="934921"/>
            <a:ext cx="4289687" cy="4312925"/>
          </a:xfrm>
          <a:prstGeom prst="rect">
            <a:avLst/>
          </a:prstGeom>
        </p:spPr>
      </p:pic>
      <p:pic>
        <p:nvPicPr>
          <p:cNvPr id="7" name="Picture 6">
            <a:extLst>
              <a:ext uri="{FF2B5EF4-FFF2-40B4-BE49-F238E27FC236}">
                <a16:creationId xmlns:a16="http://schemas.microsoft.com/office/drawing/2014/main" xmlns="" id="{54265977-B896-4206-9E72-239A97B816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7896" y="1594770"/>
            <a:ext cx="4630514" cy="433538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4732" y="6027364"/>
            <a:ext cx="878857" cy="895758"/>
          </a:xfrm>
          <a:prstGeom prst="rect">
            <a:avLst/>
          </a:prstGeom>
        </p:spPr>
      </p:pic>
    </p:spTree>
    <p:extLst>
      <p:ext uri="{BB962C8B-B14F-4D97-AF65-F5344CB8AC3E}">
        <p14:creationId xmlns:p14="http://schemas.microsoft.com/office/powerpoint/2010/main" val="27859559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45" name="Text Box 5"/>
          <p:cNvSpPr txBox="1">
            <a:spLocks noChangeArrowheads="1"/>
          </p:cNvSpPr>
          <p:nvPr/>
        </p:nvSpPr>
        <p:spPr bwMode="auto">
          <a:xfrm>
            <a:off x="51233" y="176041"/>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smtClean="0">
                <a:solidFill>
                  <a:srgbClr val="FFFFFF"/>
                </a:solidFill>
                <a:latin typeface="Source Sans Pro Black" charset="0"/>
              </a:rPr>
              <a:t>Visit Example Projects</a:t>
            </a:r>
            <a:endParaRPr lang="en-US" altLang="en-US" sz="2358" dirty="0">
              <a:solidFill>
                <a:srgbClr val="FFFFFF"/>
              </a:solidFill>
              <a:latin typeface="Source Sans Pro Black" charset="0"/>
            </a:endParaRPr>
          </a:p>
        </p:txBody>
      </p:sp>
      <p:sp>
        <p:nvSpPr>
          <p:cNvPr id="35846" name="Text Box 6"/>
          <p:cNvSpPr txBox="1">
            <a:spLocks noChangeArrowheads="1"/>
          </p:cNvSpPr>
          <p:nvPr/>
        </p:nvSpPr>
        <p:spPr bwMode="auto">
          <a:xfrm>
            <a:off x="466561" y="736201"/>
            <a:ext cx="588384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5847" name="Text Box 7"/>
          <p:cNvSpPr txBox="1">
            <a:spLocks noChangeArrowheads="1"/>
          </p:cNvSpPr>
          <p:nvPr/>
        </p:nvSpPr>
        <p:spPr bwMode="auto">
          <a:xfrm>
            <a:off x="2620800" y="1296361"/>
            <a:ext cx="2586240" cy="36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a:solidFill>
                  <a:srgbClr val="2CBBC0"/>
                </a:solidFill>
                <a:latin typeface="Source Sans Pro Black" charset="0"/>
              </a:rPr>
              <a:t>Bay Delta Live</a:t>
            </a:r>
          </a:p>
        </p:txBody>
      </p:sp>
      <p:pic>
        <p:nvPicPr>
          <p:cNvPr id="3584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480" y="2059561"/>
            <a:ext cx="2223360" cy="87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480" y="3057481"/>
            <a:ext cx="2223360" cy="87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480" y="4026601"/>
            <a:ext cx="2223360" cy="87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480" y="5023081"/>
            <a:ext cx="2223360" cy="87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480" y="1058761"/>
            <a:ext cx="2223360" cy="87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53" name="Text Box 13"/>
          <p:cNvSpPr txBox="1">
            <a:spLocks noChangeArrowheads="1"/>
          </p:cNvSpPr>
          <p:nvPr/>
        </p:nvSpPr>
        <p:spPr bwMode="auto">
          <a:xfrm>
            <a:off x="2620800" y="1981801"/>
            <a:ext cx="2586240" cy="9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a:solidFill>
                  <a:srgbClr val="2CBBC0"/>
                </a:solidFill>
                <a:latin typeface="Source Sans Pro Black" charset="0"/>
              </a:rPr>
              <a:t>Sacramento River </a:t>
            </a:r>
          </a:p>
          <a:p>
            <a:r>
              <a:rPr lang="en-US" altLang="en-US" sz="1996">
                <a:solidFill>
                  <a:srgbClr val="2CBBC0"/>
                </a:solidFill>
                <a:latin typeface="Source Sans Pro Black" charset="0"/>
              </a:rPr>
              <a:t>Watershed Data Portal</a:t>
            </a:r>
          </a:p>
        </p:txBody>
      </p:sp>
      <p:sp>
        <p:nvSpPr>
          <p:cNvPr id="35854" name="Text Box 14"/>
          <p:cNvSpPr txBox="1">
            <a:spLocks noChangeArrowheads="1"/>
          </p:cNvSpPr>
          <p:nvPr/>
        </p:nvSpPr>
        <p:spPr bwMode="auto">
          <a:xfrm>
            <a:off x="2620800" y="2994121"/>
            <a:ext cx="2586240" cy="9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a:solidFill>
                  <a:srgbClr val="2CBBC0"/>
                </a:solidFill>
                <a:latin typeface="Source Sans Pro Black" charset="0"/>
              </a:rPr>
              <a:t>San Joaquin Real Time </a:t>
            </a:r>
          </a:p>
          <a:p>
            <a:r>
              <a:rPr lang="en-US" altLang="en-US" sz="1996">
                <a:solidFill>
                  <a:srgbClr val="2CBBC0"/>
                </a:solidFill>
                <a:latin typeface="Source Sans Pro Black" charset="0"/>
              </a:rPr>
              <a:t>Management</a:t>
            </a:r>
          </a:p>
        </p:txBody>
      </p:sp>
      <p:sp>
        <p:nvSpPr>
          <p:cNvPr id="35855" name="Text Box 15"/>
          <p:cNvSpPr txBox="1">
            <a:spLocks noChangeArrowheads="1"/>
          </p:cNvSpPr>
          <p:nvPr/>
        </p:nvSpPr>
        <p:spPr bwMode="auto">
          <a:xfrm>
            <a:off x="2620800" y="4137481"/>
            <a:ext cx="2586240" cy="646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a:solidFill>
                  <a:srgbClr val="2CBBC0"/>
                </a:solidFill>
                <a:latin typeface="Source Sans Pro Black" charset="0"/>
              </a:rPr>
              <a:t>California Estuary </a:t>
            </a:r>
          </a:p>
          <a:p>
            <a:r>
              <a:rPr lang="en-US" altLang="en-US" sz="1996">
                <a:solidFill>
                  <a:srgbClr val="2CBBC0"/>
                </a:solidFill>
                <a:latin typeface="Source Sans Pro Black" charset="0"/>
              </a:rPr>
              <a:t>Portal</a:t>
            </a:r>
          </a:p>
        </p:txBody>
      </p:sp>
      <p:sp>
        <p:nvSpPr>
          <p:cNvPr id="35856" name="Text Box 16"/>
          <p:cNvSpPr txBox="1">
            <a:spLocks noChangeArrowheads="1"/>
          </p:cNvSpPr>
          <p:nvPr/>
        </p:nvSpPr>
        <p:spPr bwMode="auto">
          <a:xfrm>
            <a:off x="2620800" y="5149801"/>
            <a:ext cx="2586240" cy="646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a:solidFill>
                  <a:srgbClr val="2CBBC0"/>
                </a:solidFill>
                <a:latin typeface="Source Sans Pro Black" charset="0"/>
              </a:rPr>
              <a:t>San Joaquin River </a:t>
            </a:r>
          </a:p>
          <a:p>
            <a:r>
              <a:rPr lang="en-US" altLang="en-US" sz="1996">
                <a:solidFill>
                  <a:srgbClr val="2CBBC0"/>
                </a:solidFill>
                <a:latin typeface="Source Sans Pro Black" charset="0"/>
              </a:rPr>
              <a:t>Monitoring</a:t>
            </a:r>
          </a:p>
        </p:txBody>
      </p:sp>
      <p:pic>
        <p:nvPicPr>
          <p:cNvPr id="35857"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841" y="1224361"/>
            <a:ext cx="1536480" cy="429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8"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161" y="2243881"/>
            <a:ext cx="1866240" cy="406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9"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000" y="3236041"/>
            <a:ext cx="2027520" cy="4219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60"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000" y="5203081"/>
            <a:ext cx="2027520" cy="4219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61"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041" y="4166281"/>
            <a:ext cx="1857600" cy="514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62" name="Line 22"/>
          <p:cNvSpPr>
            <a:spLocks noChangeShapeType="1"/>
          </p:cNvSpPr>
          <p:nvPr/>
        </p:nvSpPr>
        <p:spPr bwMode="auto">
          <a:xfrm>
            <a:off x="424801" y="1953001"/>
            <a:ext cx="8434080" cy="1440"/>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633"/>
          </a:p>
        </p:txBody>
      </p:sp>
      <p:sp>
        <p:nvSpPr>
          <p:cNvPr id="35863" name="Line 23"/>
          <p:cNvSpPr>
            <a:spLocks noChangeShapeType="1"/>
          </p:cNvSpPr>
          <p:nvPr/>
        </p:nvSpPr>
        <p:spPr bwMode="auto">
          <a:xfrm>
            <a:off x="424801" y="2965321"/>
            <a:ext cx="8434080" cy="1440"/>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633"/>
          </a:p>
        </p:txBody>
      </p:sp>
      <p:sp>
        <p:nvSpPr>
          <p:cNvPr id="35864" name="Line 24"/>
          <p:cNvSpPr>
            <a:spLocks noChangeShapeType="1"/>
          </p:cNvSpPr>
          <p:nvPr/>
        </p:nvSpPr>
        <p:spPr bwMode="auto">
          <a:xfrm>
            <a:off x="424801" y="3944521"/>
            <a:ext cx="8434080" cy="1440"/>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633"/>
          </a:p>
        </p:txBody>
      </p:sp>
      <p:sp>
        <p:nvSpPr>
          <p:cNvPr id="35865" name="Line 25"/>
          <p:cNvSpPr>
            <a:spLocks noChangeShapeType="1"/>
          </p:cNvSpPr>
          <p:nvPr/>
        </p:nvSpPr>
        <p:spPr bwMode="auto">
          <a:xfrm>
            <a:off x="424801" y="4925161"/>
            <a:ext cx="8434080" cy="1440"/>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633"/>
          </a:p>
        </p:txBody>
      </p:sp>
      <p:sp>
        <p:nvSpPr>
          <p:cNvPr id="35866" name="Text Box 26"/>
          <p:cNvSpPr txBox="1">
            <a:spLocks noChangeArrowheads="1"/>
          </p:cNvSpPr>
          <p:nvPr/>
        </p:nvSpPr>
        <p:spPr bwMode="auto">
          <a:xfrm>
            <a:off x="5094721" y="1296361"/>
            <a:ext cx="3908160" cy="36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i="1">
                <a:solidFill>
                  <a:srgbClr val="FFFFFF"/>
                </a:solidFill>
                <a:latin typeface="Source Sans Pro Semibold" charset="0"/>
              </a:rPr>
              <a:t>www.baydeltalive.com</a:t>
            </a:r>
          </a:p>
        </p:txBody>
      </p:sp>
      <p:sp>
        <p:nvSpPr>
          <p:cNvPr id="35867" name="Text Box 27"/>
          <p:cNvSpPr txBox="1">
            <a:spLocks noChangeArrowheads="1"/>
          </p:cNvSpPr>
          <p:nvPr/>
        </p:nvSpPr>
        <p:spPr bwMode="auto">
          <a:xfrm>
            <a:off x="5096161" y="2242441"/>
            <a:ext cx="3908160" cy="36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i="1">
                <a:solidFill>
                  <a:srgbClr val="FFFFFF"/>
                </a:solidFill>
                <a:latin typeface="Source Sans Pro Semibold" charset="0"/>
              </a:rPr>
              <a:t>data.sacrriver.org</a:t>
            </a:r>
          </a:p>
        </p:txBody>
      </p:sp>
      <p:sp>
        <p:nvSpPr>
          <p:cNvPr id="35868" name="Text Box 28"/>
          <p:cNvSpPr txBox="1">
            <a:spLocks noChangeArrowheads="1"/>
          </p:cNvSpPr>
          <p:nvPr/>
        </p:nvSpPr>
        <p:spPr bwMode="auto">
          <a:xfrm>
            <a:off x="5096161" y="3223081"/>
            <a:ext cx="3908160" cy="36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i="1">
                <a:solidFill>
                  <a:srgbClr val="FFFFFF"/>
                </a:solidFill>
                <a:latin typeface="Source Sans Pro Semibold" charset="0"/>
              </a:rPr>
              <a:t>sjrrtm.opennrm.org</a:t>
            </a:r>
          </a:p>
        </p:txBody>
      </p:sp>
      <p:sp>
        <p:nvSpPr>
          <p:cNvPr id="35869" name="Text Box 29"/>
          <p:cNvSpPr txBox="1">
            <a:spLocks noChangeArrowheads="1"/>
          </p:cNvSpPr>
          <p:nvPr/>
        </p:nvSpPr>
        <p:spPr bwMode="auto">
          <a:xfrm>
            <a:off x="5096161" y="4202281"/>
            <a:ext cx="3908160" cy="36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i="1">
                <a:solidFill>
                  <a:srgbClr val="FFFFFF"/>
                </a:solidFill>
                <a:latin typeface="Source Sans Pro Semibold" charset="0"/>
              </a:rPr>
              <a:t>www.mywaterquality.ca.gov</a:t>
            </a:r>
          </a:p>
        </p:txBody>
      </p:sp>
      <p:sp>
        <p:nvSpPr>
          <p:cNvPr id="35870" name="Text Box 30"/>
          <p:cNvSpPr txBox="1">
            <a:spLocks noChangeArrowheads="1"/>
          </p:cNvSpPr>
          <p:nvPr/>
        </p:nvSpPr>
        <p:spPr bwMode="auto">
          <a:xfrm>
            <a:off x="5096161" y="5181481"/>
            <a:ext cx="3908160" cy="646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i="1">
                <a:solidFill>
                  <a:srgbClr val="FFFFFF"/>
                </a:solidFill>
                <a:latin typeface="Source Sans Pro Semibold" charset="0"/>
              </a:rPr>
              <a:t>www.sanjoaquinwaterquality.com</a:t>
            </a:r>
          </a:p>
        </p:txBody>
      </p:sp>
      <p:sp>
        <p:nvSpPr>
          <p:cNvPr id="35871" name="Line 31"/>
          <p:cNvSpPr>
            <a:spLocks noChangeShapeType="1"/>
          </p:cNvSpPr>
          <p:nvPr/>
        </p:nvSpPr>
        <p:spPr bwMode="auto">
          <a:xfrm>
            <a:off x="5184001" y="1656361"/>
            <a:ext cx="2440800" cy="1440"/>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633"/>
          </a:p>
        </p:txBody>
      </p:sp>
      <p:sp>
        <p:nvSpPr>
          <p:cNvPr id="35872" name="Line 32"/>
          <p:cNvSpPr>
            <a:spLocks noChangeShapeType="1"/>
          </p:cNvSpPr>
          <p:nvPr/>
        </p:nvSpPr>
        <p:spPr bwMode="auto">
          <a:xfrm>
            <a:off x="5198401" y="2608201"/>
            <a:ext cx="1892160" cy="1440"/>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633"/>
          </a:p>
        </p:txBody>
      </p:sp>
      <p:sp>
        <p:nvSpPr>
          <p:cNvPr id="35873" name="Line 33"/>
          <p:cNvSpPr>
            <a:spLocks noChangeShapeType="1"/>
          </p:cNvSpPr>
          <p:nvPr/>
        </p:nvSpPr>
        <p:spPr bwMode="auto">
          <a:xfrm>
            <a:off x="5198400" y="3587401"/>
            <a:ext cx="2056320" cy="1440"/>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633"/>
          </a:p>
        </p:txBody>
      </p:sp>
      <p:sp>
        <p:nvSpPr>
          <p:cNvPr id="35874" name="Line 34"/>
          <p:cNvSpPr>
            <a:spLocks noChangeShapeType="1"/>
          </p:cNvSpPr>
          <p:nvPr/>
        </p:nvSpPr>
        <p:spPr bwMode="auto">
          <a:xfrm>
            <a:off x="5178240" y="4566601"/>
            <a:ext cx="3058560" cy="1440"/>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633"/>
          </a:p>
        </p:txBody>
      </p:sp>
      <p:sp>
        <p:nvSpPr>
          <p:cNvPr id="35875" name="Line 35"/>
          <p:cNvSpPr>
            <a:spLocks noChangeShapeType="1"/>
          </p:cNvSpPr>
          <p:nvPr/>
        </p:nvSpPr>
        <p:spPr bwMode="auto">
          <a:xfrm>
            <a:off x="5198401" y="5564521"/>
            <a:ext cx="3647520" cy="1440"/>
          </a:xfrm>
          <a:prstGeom prst="line">
            <a:avLst/>
          </a:prstGeom>
          <a:noFill/>
          <a:ln w="9525"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633"/>
          </a:p>
        </p:txBody>
      </p:sp>
      <p:pic>
        <p:nvPicPr>
          <p:cNvPr id="37" name="Picture 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0538" y="6019035"/>
            <a:ext cx="878857" cy="895758"/>
          </a:xfrm>
          <a:prstGeom prst="rect">
            <a:avLst/>
          </a:prstGeom>
        </p:spPr>
      </p:pic>
    </p:spTree>
    <p:extLst>
      <p:ext uri="{BB962C8B-B14F-4D97-AF65-F5344CB8AC3E}">
        <p14:creationId xmlns:p14="http://schemas.microsoft.com/office/powerpoint/2010/main" val="29549221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1" y="16872"/>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38" y="1171575"/>
            <a:ext cx="2978758" cy="51435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016" y="1171575"/>
            <a:ext cx="2981325" cy="508635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4732" y="6027364"/>
            <a:ext cx="878857" cy="895758"/>
          </a:xfrm>
          <a:prstGeom prst="rect">
            <a:avLst/>
          </a:prstGeom>
        </p:spPr>
      </p:pic>
      <p:sp>
        <p:nvSpPr>
          <p:cNvPr id="9" name="Text Box 9"/>
          <p:cNvSpPr txBox="1">
            <a:spLocks noChangeArrowheads="1"/>
          </p:cNvSpPr>
          <p:nvPr/>
        </p:nvSpPr>
        <p:spPr bwMode="auto">
          <a:xfrm>
            <a:off x="214312" y="217568"/>
            <a:ext cx="8472487" cy="2808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1235" tIns="30617" rIns="61235" bIns="30617"/>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buClrTx/>
              <a:buFontTx/>
              <a:buNone/>
            </a:pPr>
            <a:r>
              <a:rPr lang="en-US" altLang="en-US" sz="2800" dirty="0" smtClean="0">
                <a:solidFill>
                  <a:srgbClr val="FFFFFF"/>
                </a:solidFill>
                <a:latin typeface="Source Sans Pro Black" charset="0"/>
              </a:rPr>
              <a:t>34 NORTH and OPENNRM</a:t>
            </a:r>
            <a:endParaRPr lang="en-US" altLang="en-US" sz="2800" dirty="0">
              <a:solidFill>
                <a:srgbClr val="FFFFFF"/>
              </a:solidFill>
              <a:latin typeface="Source Sans Pro Black" charset="0"/>
            </a:endParaRPr>
          </a:p>
        </p:txBody>
      </p:sp>
    </p:spTree>
    <p:extLst>
      <p:ext uri="{BB962C8B-B14F-4D97-AF65-F5344CB8AC3E}">
        <p14:creationId xmlns:p14="http://schemas.microsoft.com/office/powerpoint/2010/main" val="5803549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7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78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3" name="Text Box 5"/>
          <p:cNvSpPr txBox="1">
            <a:spLocks noChangeArrowheads="1"/>
          </p:cNvSpPr>
          <p:nvPr/>
        </p:nvSpPr>
        <p:spPr bwMode="auto">
          <a:xfrm>
            <a:off x="0" y="168121"/>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a:solidFill>
                  <a:srgbClr val="FFFFFF"/>
                </a:solidFill>
                <a:latin typeface="Source Sans Pro Black" charset="0"/>
              </a:rPr>
              <a:t>Helping to Make Connections</a:t>
            </a:r>
          </a:p>
        </p:txBody>
      </p:sp>
      <p:sp>
        <p:nvSpPr>
          <p:cNvPr id="37894" name="Text Box 6"/>
          <p:cNvSpPr txBox="1">
            <a:spLocks noChangeArrowheads="1"/>
          </p:cNvSpPr>
          <p:nvPr/>
        </p:nvSpPr>
        <p:spPr bwMode="auto">
          <a:xfrm>
            <a:off x="466561" y="736201"/>
            <a:ext cx="588384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7895" name="Text Box 7"/>
          <p:cNvSpPr txBox="1">
            <a:spLocks noChangeArrowheads="1"/>
          </p:cNvSpPr>
          <p:nvPr/>
        </p:nvSpPr>
        <p:spPr bwMode="auto">
          <a:xfrm>
            <a:off x="482401" y="1564201"/>
            <a:ext cx="3941280" cy="3803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buClr>
                <a:srgbClr val="2CBBC0"/>
              </a:buClr>
              <a:buSzPct val="80000"/>
              <a:buFont typeface="Wingdings" charset="2"/>
              <a:buChar char=""/>
            </a:pPr>
            <a:r>
              <a:rPr lang="en-US" altLang="en-US" sz="1996" dirty="0">
                <a:solidFill>
                  <a:srgbClr val="FFFFFF"/>
                </a:solidFill>
                <a:latin typeface="Source Sans Pro" charset="0"/>
              </a:rPr>
              <a:t>Leverage existing data platforms. </a:t>
            </a:r>
            <a:r>
              <a:rPr lang="en-US" altLang="en-US" sz="1996" dirty="0" smtClean="0">
                <a:solidFill>
                  <a:srgbClr val="FFFFFF"/>
                </a:solidFill>
                <a:latin typeface="Source Sans Pro" charset="0"/>
              </a:rPr>
              <a:t>Publish </a:t>
            </a:r>
            <a:r>
              <a:rPr lang="en-US" altLang="en-US" sz="1996" dirty="0">
                <a:solidFill>
                  <a:srgbClr val="FFFFFF"/>
                </a:solidFill>
                <a:latin typeface="Source Sans Pro" charset="0"/>
              </a:rPr>
              <a:t>and share data on these </a:t>
            </a:r>
            <a:r>
              <a:rPr lang="en-US" altLang="en-US" sz="1996" dirty="0" smtClean="0">
                <a:solidFill>
                  <a:srgbClr val="FFFFFF"/>
                </a:solidFill>
                <a:latin typeface="Source Sans Pro" charset="0"/>
              </a:rPr>
              <a:t>platforms</a:t>
            </a:r>
            <a:r>
              <a:rPr lang="en-US" altLang="en-US" sz="1996" dirty="0">
                <a:solidFill>
                  <a:srgbClr val="FFFFFF"/>
                </a:solidFill>
                <a:latin typeface="Source Sans Pro" charset="0"/>
              </a:rPr>
              <a:t>. Combine studies </a:t>
            </a:r>
          </a:p>
          <a:p>
            <a:pPr>
              <a:buClr>
                <a:srgbClr val="2CBBC0"/>
              </a:buClr>
              <a:buSzPct val="80000"/>
              <a:buFont typeface="Wingdings" charset="2"/>
              <a:buNone/>
            </a:pPr>
            <a:r>
              <a:rPr lang="en-US" altLang="en-US" sz="1996" dirty="0">
                <a:solidFill>
                  <a:srgbClr val="FFFFFF"/>
                </a:solidFill>
                <a:latin typeface="Source Sans Pro" charset="0"/>
              </a:rPr>
              <a:t>with existing data, GIS, projects </a:t>
            </a:r>
          </a:p>
          <a:p>
            <a:pPr>
              <a:buClr>
                <a:srgbClr val="2CBBC0"/>
              </a:buClr>
              <a:buSzPct val="80000"/>
              <a:buFont typeface="Wingdings" charset="2"/>
              <a:buNone/>
            </a:pPr>
            <a:r>
              <a:rPr lang="en-US" altLang="en-US" sz="1996" dirty="0">
                <a:solidFill>
                  <a:srgbClr val="FFFFFF"/>
                </a:solidFill>
                <a:latin typeface="Source Sans Pro" charset="0"/>
              </a:rPr>
              <a:t>and documents.</a:t>
            </a:r>
          </a:p>
          <a:p>
            <a:pPr>
              <a:spcBef>
                <a:spcPts val="1304"/>
              </a:spcBef>
              <a:buClr>
                <a:srgbClr val="2CBBC0"/>
              </a:buClr>
              <a:buSzPct val="80000"/>
              <a:buFont typeface="Wingdings" charset="2"/>
              <a:buChar char=""/>
            </a:pPr>
            <a:r>
              <a:rPr lang="en-US" altLang="en-US" sz="1996" dirty="0">
                <a:solidFill>
                  <a:srgbClr val="FFFFFF"/>
                </a:solidFill>
                <a:latin typeface="Source Sans Pro" charset="0"/>
              </a:rPr>
              <a:t>Researchers can easily </a:t>
            </a:r>
          </a:p>
          <a:p>
            <a:pPr>
              <a:buClr>
                <a:srgbClr val="2CBBC0"/>
              </a:buClr>
              <a:buSzPct val="80000"/>
              <a:buFont typeface="Wingdings" charset="2"/>
              <a:buNone/>
            </a:pPr>
            <a:r>
              <a:rPr lang="en-US" altLang="en-US" sz="1996" dirty="0">
                <a:solidFill>
                  <a:srgbClr val="FFFFFF"/>
                </a:solidFill>
                <a:latin typeface="Source Sans Pro" charset="0"/>
              </a:rPr>
              <a:t>discover related projects, </a:t>
            </a:r>
          </a:p>
          <a:p>
            <a:pPr>
              <a:buClr>
                <a:srgbClr val="2CBBC0"/>
              </a:buClr>
              <a:buSzPct val="80000"/>
              <a:buFont typeface="Wingdings" charset="2"/>
              <a:buNone/>
            </a:pPr>
            <a:r>
              <a:rPr lang="en-US" altLang="en-US" sz="1996" dirty="0">
                <a:solidFill>
                  <a:srgbClr val="FFFFFF"/>
                </a:solidFill>
                <a:latin typeface="Source Sans Pro" charset="0"/>
              </a:rPr>
              <a:t>data integration plans, support </a:t>
            </a:r>
          </a:p>
          <a:p>
            <a:pPr>
              <a:buClr>
                <a:srgbClr val="2CBBC0"/>
              </a:buClr>
              <a:buSzPct val="80000"/>
              <a:buFont typeface="Wingdings" charset="2"/>
              <a:buNone/>
            </a:pPr>
            <a:r>
              <a:rPr lang="en-US" altLang="en-US" sz="1996" dirty="0">
                <a:solidFill>
                  <a:srgbClr val="FFFFFF"/>
                </a:solidFill>
                <a:latin typeface="Source Sans Pro" charset="0"/>
              </a:rPr>
              <a:t>resources (Map &amp; GIS, Reports,      </a:t>
            </a:r>
          </a:p>
          <a:p>
            <a:pPr>
              <a:buClr>
                <a:srgbClr val="2CBBC0"/>
              </a:buClr>
              <a:buSzPct val="80000"/>
              <a:buFont typeface="Wingdings" charset="2"/>
              <a:buNone/>
            </a:pPr>
            <a:r>
              <a:rPr lang="en-US" altLang="en-US" sz="1996" dirty="0">
                <a:solidFill>
                  <a:srgbClr val="FFFFFF"/>
                </a:solidFill>
                <a:latin typeface="Source Sans Pro" charset="0"/>
              </a:rPr>
              <a:t>images).</a:t>
            </a:r>
          </a:p>
          <a:p>
            <a:pPr>
              <a:spcBef>
                <a:spcPts val="1304"/>
              </a:spcBef>
              <a:buClr>
                <a:srgbClr val="2CBBC0"/>
              </a:buClr>
              <a:buSzPct val="80000"/>
              <a:buFont typeface="Wingdings" charset="2"/>
              <a:buChar char=""/>
            </a:pPr>
            <a:r>
              <a:rPr lang="en-US" altLang="en-US" sz="1996" dirty="0">
                <a:solidFill>
                  <a:srgbClr val="FFFFFF"/>
                </a:solidFill>
                <a:latin typeface="Source Sans Pro" charset="0"/>
              </a:rPr>
              <a:t>Improve regional knowledge by </a:t>
            </a:r>
          </a:p>
          <a:p>
            <a:pPr>
              <a:buClr>
                <a:srgbClr val="2CBBC0"/>
              </a:buClr>
              <a:buSzPct val="80000"/>
              <a:buFont typeface="Wingdings" charset="2"/>
              <a:buNone/>
            </a:pPr>
            <a:r>
              <a:rPr lang="en-US" altLang="en-US" sz="1996" dirty="0">
                <a:solidFill>
                  <a:srgbClr val="FFFFFF"/>
                </a:solidFill>
                <a:latin typeface="Source Sans Pro" charset="0"/>
              </a:rPr>
              <a:t>simplifying access to information. </a:t>
            </a:r>
          </a:p>
        </p:txBody>
      </p:sp>
      <p:pic>
        <p:nvPicPr>
          <p:cNvPr id="3789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521" y="1310761"/>
            <a:ext cx="3908160" cy="42379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4732" y="6027364"/>
            <a:ext cx="878857" cy="895758"/>
          </a:xfrm>
          <a:prstGeom prst="rect">
            <a:avLst/>
          </a:prstGeom>
        </p:spPr>
      </p:pic>
    </p:spTree>
    <p:extLst>
      <p:ext uri="{BB962C8B-B14F-4D97-AF65-F5344CB8AC3E}">
        <p14:creationId xmlns:p14="http://schemas.microsoft.com/office/powerpoint/2010/main" val="5656545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41" name="Text Box 5"/>
          <p:cNvSpPr txBox="1">
            <a:spLocks noChangeArrowheads="1"/>
          </p:cNvSpPr>
          <p:nvPr/>
        </p:nvSpPr>
        <p:spPr bwMode="auto">
          <a:xfrm>
            <a:off x="-84239" y="194761"/>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smtClean="0">
                <a:solidFill>
                  <a:srgbClr val="FFFFFF"/>
                </a:solidFill>
                <a:latin typeface="Source Sans Pro Black" charset="0"/>
              </a:rPr>
              <a:t>What </a:t>
            </a:r>
            <a:r>
              <a:rPr lang="en-US" altLang="en-US" sz="2358" dirty="0">
                <a:solidFill>
                  <a:srgbClr val="FFFFFF"/>
                </a:solidFill>
                <a:latin typeface="Source Sans Pro Black" charset="0"/>
              </a:rPr>
              <a:t>d</a:t>
            </a:r>
            <a:r>
              <a:rPr lang="en-US" altLang="en-US" sz="2358" dirty="0" smtClean="0">
                <a:solidFill>
                  <a:srgbClr val="FFFFFF"/>
                </a:solidFill>
                <a:latin typeface="Source Sans Pro Black" charset="0"/>
              </a:rPr>
              <a:t>oes the Platform </a:t>
            </a:r>
            <a:r>
              <a:rPr lang="en-US" altLang="en-US" sz="2358" dirty="0" smtClean="0">
                <a:solidFill>
                  <a:srgbClr val="FFFFFF"/>
                </a:solidFill>
                <a:latin typeface="Source Sans Pro Black" charset="0"/>
              </a:rPr>
              <a:t>OPENNRM do?</a:t>
            </a:r>
            <a:endParaRPr lang="en-US" altLang="en-US" sz="2358" dirty="0">
              <a:solidFill>
                <a:srgbClr val="FFFFFF"/>
              </a:solidFill>
              <a:latin typeface="Source Sans Pro Black" charset="0"/>
            </a:endParaRPr>
          </a:p>
        </p:txBody>
      </p:sp>
      <p:sp>
        <p:nvSpPr>
          <p:cNvPr id="39942" name="Text Box 6"/>
          <p:cNvSpPr txBox="1">
            <a:spLocks noChangeArrowheads="1"/>
          </p:cNvSpPr>
          <p:nvPr/>
        </p:nvSpPr>
        <p:spPr bwMode="auto">
          <a:xfrm>
            <a:off x="466561" y="736201"/>
            <a:ext cx="588384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9943" name="Text Box 7"/>
          <p:cNvSpPr txBox="1">
            <a:spLocks noChangeArrowheads="1"/>
          </p:cNvSpPr>
          <p:nvPr/>
        </p:nvSpPr>
        <p:spPr bwMode="auto">
          <a:xfrm>
            <a:off x="190081" y="3250441"/>
            <a:ext cx="16416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pic>
        <p:nvPicPr>
          <p:cNvPr id="3994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9441" y="4712041"/>
            <a:ext cx="2761920" cy="115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241" y="1025641"/>
            <a:ext cx="2278080" cy="115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6"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6161" y="2397961"/>
            <a:ext cx="2276640" cy="2043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7"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521" y="1025641"/>
            <a:ext cx="2260800" cy="2276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9441" y="1025641"/>
            <a:ext cx="2761920" cy="115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8801" y="4712041"/>
            <a:ext cx="2278080" cy="115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50"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921" y="3570121"/>
            <a:ext cx="2260800" cy="2292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53" name="AutoShape 17"/>
          <p:cNvSpPr>
            <a:spLocks noChangeArrowheads="1"/>
          </p:cNvSpPr>
          <p:nvPr/>
        </p:nvSpPr>
        <p:spPr bwMode="auto">
          <a:xfrm>
            <a:off x="2394721" y="3753001"/>
            <a:ext cx="636480" cy="151200"/>
          </a:xfrm>
          <a:prstGeom prst="rightArrow">
            <a:avLst>
              <a:gd name="adj1" fmla="val 50000"/>
              <a:gd name="adj2" fmla="val 105238"/>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9954" name="AutoShape 18"/>
          <p:cNvSpPr>
            <a:spLocks noChangeArrowheads="1"/>
          </p:cNvSpPr>
          <p:nvPr/>
        </p:nvSpPr>
        <p:spPr bwMode="auto">
          <a:xfrm>
            <a:off x="2394721" y="2903401"/>
            <a:ext cx="636480" cy="151200"/>
          </a:xfrm>
          <a:prstGeom prst="rightArrow">
            <a:avLst>
              <a:gd name="adj1" fmla="val 50000"/>
              <a:gd name="adj2" fmla="val 105238"/>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9955" name="AutoShape 19"/>
          <p:cNvSpPr>
            <a:spLocks noChangeArrowheads="1"/>
          </p:cNvSpPr>
          <p:nvPr/>
        </p:nvSpPr>
        <p:spPr bwMode="auto">
          <a:xfrm rot="5400000">
            <a:off x="4062241" y="2449801"/>
            <a:ext cx="698400" cy="151200"/>
          </a:xfrm>
          <a:prstGeom prst="rightArrow">
            <a:avLst>
              <a:gd name="adj1" fmla="val 50000"/>
              <a:gd name="adj2" fmla="val 115476"/>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9956" name="AutoShape 20"/>
          <p:cNvSpPr>
            <a:spLocks noChangeArrowheads="1"/>
          </p:cNvSpPr>
          <p:nvPr/>
        </p:nvSpPr>
        <p:spPr bwMode="auto">
          <a:xfrm rot="16200000">
            <a:off x="4052161" y="4281481"/>
            <a:ext cx="712800" cy="151200"/>
          </a:xfrm>
          <a:prstGeom prst="rightArrow">
            <a:avLst>
              <a:gd name="adj1" fmla="val 50000"/>
              <a:gd name="adj2" fmla="val 117858"/>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9957" name="AutoShape 21"/>
          <p:cNvSpPr>
            <a:spLocks noChangeArrowheads="1"/>
          </p:cNvSpPr>
          <p:nvPr/>
        </p:nvSpPr>
        <p:spPr bwMode="auto">
          <a:xfrm rot="7380000">
            <a:off x="5520961" y="2393641"/>
            <a:ext cx="977760" cy="151200"/>
          </a:xfrm>
          <a:prstGeom prst="rightArrow">
            <a:avLst>
              <a:gd name="adj1" fmla="val 50000"/>
              <a:gd name="adj2" fmla="val 161667"/>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9958" name="AutoShape 22"/>
          <p:cNvSpPr>
            <a:spLocks noChangeArrowheads="1"/>
          </p:cNvSpPr>
          <p:nvPr/>
        </p:nvSpPr>
        <p:spPr bwMode="auto">
          <a:xfrm rot="14160000">
            <a:off x="5566321" y="4312441"/>
            <a:ext cx="889920" cy="151200"/>
          </a:xfrm>
          <a:prstGeom prst="rightArrow">
            <a:avLst>
              <a:gd name="adj1" fmla="val 50000"/>
              <a:gd name="adj2" fmla="val 147142"/>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9959" name="AutoShape 23"/>
          <p:cNvSpPr>
            <a:spLocks noChangeArrowheads="1"/>
          </p:cNvSpPr>
          <p:nvPr/>
        </p:nvSpPr>
        <p:spPr bwMode="auto">
          <a:xfrm rot="10800000">
            <a:off x="5791681" y="3345481"/>
            <a:ext cx="924480" cy="151200"/>
          </a:xfrm>
          <a:prstGeom prst="rightArrow">
            <a:avLst>
              <a:gd name="adj1" fmla="val 50000"/>
              <a:gd name="adj2" fmla="val 152858"/>
            </a:avLst>
          </a:prstGeom>
          <a:solidFill>
            <a:srgbClr val="2CBBC0"/>
          </a:solidFill>
          <a:ln w="9525" cap="flat">
            <a:solidFill>
              <a:srgbClr val="2CBBC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9960" name="Text Box 24"/>
          <p:cNvSpPr txBox="1">
            <a:spLocks noChangeArrowheads="1"/>
          </p:cNvSpPr>
          <p:nvPr/>
        </p:nvSpPr>
        <p:spPr bwMode="auto">
          <a:xfrm>
            <a:off x="338401" y="1699561"/>
            <a:ext cx="1896480" cy="9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1996">
                <a:solidFill>
                  <a:srgbClr val="2CBBC0"/>
                </a:solidFill>
                <a:latin typeface="Source Sans Pro Black" charset="0"/>
              </a:rPr>
              <a:t>Catalogs </a:t>
            </a:r>
          </a:p>
          <a:p>
            <a:pPr algn="ctr"/>
            <a:r>
              <a:rPr lang="en-US" altLang="en-US" sz="1996">
                <a:solidFill>
                  <a:srgbClr val="2CBBC0"/>
                </a:solidFill>
                <a:latin typeface="Source Sans Pro Black" charset="0"/>
              </a:rPr>
              <a:t>(Geo-Located </a:t>
            </a:r>
          </a:p>
          <a:p>
            <a:pPr algn="ctr"/>
            <a:r>
              <a:rPr lang="en-US" altLang="en-US" sz="1996">
                <a:solidFill>
                  <a:srgbClr val="2CBBC0"/>
                </a:solidFill>
                <a:latin typeface="Source Sans Pro Black" charset="0"/>
              </a:rPr>
              <a:t>Everything)</a:t>
            </a:r>
          </a:p>
        </p:txBody>
      </p:sp>
      <p:sp>
        <p:nvSpPr>
          <p:cNvPr id="39961" name="Text Box 25"/>
          <p:cNvSpPr txBox="1">
            <a:spLocks noChangeArrowheads="1"/>
          </p:cNvSpPr>
          <p:nvPr/>
        </p:nvSpPr>
        <p:spPr bwMode="auto">
          <a:xfrm>
            <a:off x="228961" y="4392361"/>
            <a:ext cx="2070720" cy="646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1996">
                <a:solidFill>
                  <a:srgbClr val="2CBBC0"/>
                </a:solidFill>
                <a:latin typeface="Source Sans Pro Black" charset="0"/>
              </a:rPr>
              <a:t>Interactive Map </a:t>
            </a:r>
          </a:p>
          <a:p>
            <a:pPr algn="ctr"/>
            <a:r>
              <a:rPr lang="en-US" altLang="en-US" sz="1996">
                <a:solidFill>
                  <a:srgbClr val="2CBBC0"/>
                </a:solidFill>
                <a:latin typeface="Source Sans Pro Black" charset="0"/>
              </a:rPr>
              <a:t>Tools</a:t>
            </a:r>
          </a:p>
        </p:txBody>
      </p:sp>
      <p:sp>
        <p:nvSpPr>
          <p:cNvPr id="39962" name="Text Box 26"/>
          <p:cNvSpPr txBox="1">
            <a:spLocks noChangeArrowheads="1"/>
          </p:cNvSpPr>
          <p:nvPr/>
        </p:nvSpPr>
        <p:spPr bwMode="auto">
          <a:xfrm>
            <a:off x="3373921" y="1418761"/>
            <a:ext cx="2070720" cy="36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1996">
                <a:solidFill>
                  <a:srgbClr val="2CBBC0"/>
                </a:solidFill>
                <a:latin typeface="Source Sans Pro Black" charset="0"/>
              </a:rPr>
              <a:t>Projects</a:t>
            </a:r>
          </a:p>
        </p:txBody>
      </p:sp>
      <p:sp>
        <p:nvSpPr>
          <p:cNvPr id="39963" name="Text Box 27"/>
          <p:cNvSpPr txBox="1">
            <a:spLocks noChangeArrowheads="1"/>
          </p:cNvSpPr>
          <p:nvPr/>
        </p:nvSpPr>
        <p:spPr bwMode="auto">
          <a:xfrm>
            <a:off x="3372481" y="5105161"/>
            <a:ext cx="2070720" cy="36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1996">
                <a:solidFill>
                  <a:srgbClr val="2CBBC0"/>
                </a:solidFill>
                <a:latin typeface="Source Sans Pro Black" charset="0"/>
              </a:rPr>
              <a:t>Data Stories</a:t>
            </a:r>
          </a:p>
        </p:txBody>
      </p:sp>
      <p:sp>
        <p:nvSpPr>
          <p:cNvPr id="39964" name="Text Box 28"/>
          <p:cNvSpPr txBox="1">
            <a:spLocks noChangeArrowheads="1"/>
          </p:cNvSpPr>
          <p:nvPr/>
        </p:nvSpPr>
        <p:spPr bwMode="auto">
          <a:xfrm>
            <a:off x="6576481" y="1418761"/>
            <a:ext cx="2070720" cy="36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1996">
                <a:solidFill>
                  <a:srgbClr val="2CBBC0"/>
                </a:solidFill>
                <a:latin typeface="Source Sans Pro Black" charset="0"/>
              </a:rPr>
              <a:t>Explore Data</a:t>
            </a:r>
          </a:p>
        </p:txBody>
      </p:sp>
      <p:sp>
        <p:nvSpPr>
          <p:cNvPr id="39965" name="Text Box 29"/>
          <p:cNvSpPr txBox="1">
            <a:spLocks noChangeArrowheads="1"/>
          </p:cNvSpPr>
          <p:nvPr/>
        </p:nvSpPr>
        <p:spPr bwMode="auto">
          <a:xfrm>
            <a:off x="6818401" y="3096361"/>
            <a:ext cx="2070720" cy="646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1996">
                <a:solidFill>
                  <a:srgbClr val="2CBBC0"/>
                </a:solidFill>
                <a:latin typeface="Source Sans Pro Black" charset="0"/>
              </a:rPr>
              <a:t>Data </a:t>
            </a:r>
          </a:p>
          <a:p>
            <a:pPr algn="ctr"/>
            <a:r>
              <a:rPr lang="en-US" altLang="en-US" sz="1996">
                <a:solidFill>
                  <a:srgbClr val="2CBBC0"/>
                </a:solidFill>
                <a:latin typeface="Source Sans Pro Black" charset="0"/>
              </a:rPr>
              <a:t>Dashboards</a:t>
            </a:r>
          </a:p>
        </p:txBody>
      </p:sp>
      <p:sp>
        <p:nvSpPr>
          <p:cNvPr id="39966" name="Text Box 30"/>
          <p:cNvSpPr txBox="1">
            <a:spLocks noChangeArrowheads="1"/>
          </p:cNvSpPr>
          <p:nvPr/>
        </p:nvSpPr>
        <p:spPr bwMode="auto">
          <a:xfrm>
            <a:off x="6576481" y="5105161"/>
            <a:ext cx="2070720" cy="36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1996">
                <a:solidFill>
                  <a:srgbClr val="2CBBC0"/>
                </a:solidFill>
                <a:latin typeface="Source Sans Pro Black" charset="0"/>
              </a:rPr>
              <a:t>Community</a:t>
            </a: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4699" y="2957338"/>
            <a:ext cx="1063436" cy="924606"/>
          </a:xfrm>
          <a:prstGeom prst="rect">
            <a:avLst/>
          </a:prstGeom>
        </p:spPr>
      </p:pic>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44732" y="6027364"/>
            <a:ext cx="878857" cy="895758"/>
          </a:xfrm>
          <a:prstGeom prst="rect">
            <a:avLst/>
          </a:prstGeom>
        </p:spPr>
      </p:pic>
    </p:spTree>
    <p:extLst>
      <p:ext uri="{BB962C8B-B14F-4D97-AF65-F5344CB8AC3E}">
        <p14:creationId xmlns:p14="http://schemas.microsoft.com/office/powerpoint/2010/main" val="3575216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81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81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8133" name="Text Box 5"/>
          <p:cNvSpPr txBox="1">
            <a:spLocks noChangeArrowheads="1"/>
          </p:cNvSpPr>
          <p:nvPr/>
        </p:nvSpPr>
        <p:spPr bwMode="auto">
          <a:xfrm>
            <a:off x="1" y="168121"/>
            <a:ext cx="9311040" cy="400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smtClean="0">
                <a:solidFill>
                  <a:srgbClr val="FFFFFF"/>
                </a:solidFill>
                <a:latin typeface="Source Sans Pro Black" charset="0"/>
              </a:rPr>
              <a:t>Data Aggregation:  Real-time </a:t>
            </a:r>
            <a:r>
              <a:rPr lang="en-US" altLang="en-US" sz="2358" dirty="0">
                <a:solidFill>
                  <a:srgbClr val="FFFFFF"/>
                </a:solidFill>
                <a:latin typeface="Source Sans Pro Black" charset="0"/>
              </a:rPr>
              <a:t>Data</a:t>
            </a:r>
          </a:p>
        </p:txBody>
      </p:sp>
      <p:sp>
        <p:nvSpPr>
          <p:cNvPr id="48134" name="Text Box 6"/>
          <p:cNvSpPr txBox="1">
            <a:spLocks noChangeArrowheads="1"/>
          </p:cNvSpPr>
          <p:nvPr/>
        </p:nvSpPr>
        <p:spPr bwMode="auto">
          <a:xfrm>
            <a:off x="466561" y="736201"/>
            <a:ext cx="588384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pic>
        <p:nvPicPr>
          <p:cNvPr id="4813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61" y="1715401"/>
            <a:ext cx="5273280" cy="3428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8136" name="Text Box 8"/>
          <p:cNvSpPr txBox="1">
            <a:spLocks noChangeArrowheads="1"/>
          </p:cNvSpPr>
          <p:nvPr/>
        </p:nvSpPr>
        <p:spPr bwMode="auto">
          <a:xfrm>
            <a:off x="5774401" y="1731241"/>
            <a:ext cx="2934720" cy="646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a:solidFill>
                  <a:srgbClr val="FFFFFF"/>
                </a:solidFill>
                <a:latin typeface="Source Sans Pro" charset="0"/>
              </a:rPr>
              <a:t>Real-time data sensors parameters include:</a:t>
            </a:r>
          </a:p>
        </p:txBody>
      </p:sp>
      <p:sp>
        <p:nvSpPr>
          <p:cNvPr id="48137" name="Text Box 9"/>
          <p:cNvSpPr txBox="1">
            <a:spLocks noChangeArrowheads="1"/>
          </p:cNvSpPr>
          <p:nvPr/>
        </p:nvSpPr>
        <p:spPr bwMode="auto">
          <a:xfrm>
            <a:off x="5904001" y="2385001"/>
            <a:ext cx="3042720" cy="149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marL="215900" indent="-2159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Microsoft YaHei" charset="0"/>
                <a:cs typeface="Microsoft YaHei" charset="0"/>
              </a:defRPr>
            </a:lvl1pPr>
            <a:lvl2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Microsoft YaHei" charset="0"/>
                <a:cs typeface="Microsoft YaHei" charset="0"/>
              </a:defRPr>
            </a:lvl2pPr>
            <a:lvl3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Microsoft YaHei" charset="0"/>
                <a:cs typeface="Microsoft YaHei" charset="0"/>
              </a:defRPr>
            </a:lvl3pPr>
            <a:lvl4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Microsoft YaHei" charset="0"/>
                <a:cs typeface="Microsoft YaHei" charset="0"/>
              </a:defRPr>
            </a:lvl4pPr>
            <a:lvl5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Microsoft YaHei" charset="0"/>
                <a:cs typeface="Microsoft YaHei" charset="0"/>
              </a:defRPr>
            </a:lvl9pPr>
          </a:lstStyle>
          <a:p>
            <a:pPr>
              <a:buClr>
                <a:srgbClr val="2CBBC0"/>
              </a:buClr>
              <a:buSzPct val="80000"/>
              <a:buFont typeface="Wingdings" charset="2"/>
              <a:buChar char=""/>
            </a:pPr>
            <a:r>
              <a:rPr lang="en-US" altLang="en-US" sz="1996">
                <a:solidFill>
                  <a:srgbClr val="FFFFFF"/>
                </a:solidFill>
                <a:latin typeface="Source Sans Pro" charset="0"/>
              </a:rPr>
              <a:t>    Electrical Conductivity</a:t>
            </a:r>
          </a:p>
          <a:p>
            <a:pPr>
              <a:buClr>
                <a:srgbClr val="2CBBC0"/>
              </a:buClr>
              <a:buSzPct val="80000"/>
              <a:buFont typeface="Wingdings" charset="2"/>
              <a:buChar char=""/>
            </a:pPr>
            <a:r>
              <a:rPr lang="en-US" altLang="en-US" sz="1996">
                <a:solidFill>
                  <a:srgbClr val="FFFFFF"/>
                </a:solidFill>
                <a:latin typeface="Source Sans Pro" charset="0"/>
              </a:rPr>
              <a:t>    Turbidity</a:t>
            </a:r>
          </a:p>
          <a:p>
            <a:pPr>
              <a:buClr>
                <a:srgbClr val="2CBBC0"/>
              </a:buClr>
              <a:buSzPct val="80000"/>
              <a:buFont typeface="Wingdings" charset="2"/>
              <a:buChar char=""/>
            </a:pPr>
            <a:r>
              <a:rPr lang="en-US" altLang="en-US" sz="1996">
                <a:solidFill>
                  <a:srgbClr val="FFFFFF"/>
                </a:solidFill>
                <a:latin typeface="Source Sans Pro" charset="0"/>
              </a:rPr>
              <a:t>    River Stage</a:t>
            </a:r>
          </a:p>
          <a:p>
            <a:pPr>
              <a:buClr>
                <a:srgbClr val="2CBBC0"/>
              </a:buClr>
              <a:buSzPct val="80000"/>
              <a:buFont typeface="Wingdings" charset="2"/>
              <a:buChar char=""/>
            </a:pPr>
            <a:r>
              <a:rPr lang="en-US" altLang="en-US" sz="1996">
                <a:solidFill>
                  <a:srgbClr val="FFFFFF"/>
                </a:solidFill>
                <a:latin typeface="Source Sans Pro" charset="0"/>
              </a:rPr>
              <a:t>    Flow</a:t>
            </a:r>
          </a:p>
          <a:p>
            <a:pPr>
              <a:buClr>
                <a:srgbClr val="2CBBC0"/>
              </a:buClr>
              <a:buSzPct val="80000"/>
              <a:buFont typeface="Wingdings" charset="2"/>
              <a:buChar char=""/>
            </a:pPr>
            <a:r>
              <a:rPr lang="en-US" altLang="en-US" sz="1996">
                <a:solidFill>
                  <a:srgbClr val="FFFFFF"/>
                </a:solidFill>
                <a:latin typeface="Source Sans Pro" charset="0"/>
              </a:rPr>
              <a:t>    Water Temperature</a:t>
            </a:r>
          </a:p>
        </p:txBody>
      </p:sp>
      <p:sp>
        <p:nvSpPr>
          <p:cNvPr id="48138" name="Text Box 10"/>
          <p:cNvSpPr txBox="1">
            <a:spLocks noChangeArrowheads="1"/>
          </p:cNvSpPr>
          <p:nvPr/>
        </p:nvSpPr>
        <p:spPr bwMode="auto">
          <a:xfrm>
            <a:off x="5774401" y="3953161"/>
            <a:ext cx="2934720" cy="1212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a:solidFill>
                  <a:srgbClr val="FFFFFF"/>
                </a:solidFill>
                <a:latin typeface="Source Sans Pro" charset="0"/>
              </a:rPr>
              <a:t>Combine with GIS layers of key locations in the Cache Slough Complex and the surrounding </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0538" y="6019035"/>
            <a:ext cx="878857" cy="895758"/>
          </a:xfrm>
          <a:prstGeom prst="rect">
            <a:avLst/>
          </a:prstGeom>
        </p:spPr>
      </p:pic>
    </p:spTree>
    <p:extLst>
      <p:ext uri="{BB962C8B-B14F-4D97-AF65-F5344CB8AC3E}">
        <p14:creationId xmlns:p14="http://schemas.microsoft.com/office/powerpoint/2010/main" val="174848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1" name="Text Box 5"/>
          <p:cNvSpPr txBox="1">
            <a:spLocks noChangeArrowheads="1"/>
          </p:cNvSpPr>
          <p:nvPr/>
        </p:nvSpPr>
        <p:spPr bwMode="auto">
          <a:xfrm>
            <a:off x="-69839" y="213480"/>
            <a:ext cx="9311040" cy="400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dirty="0" smtClean="0">
                <a:solidFill>
                  <a:srgbClr val="FFFFFF"/>
                </a:solidFill>
                <a:latin typeface="Source Sans Pro Black" charset="0"/>
              </a:rPr>
              <a:t>Discrete Environmental </a:t>
            </a:r>
            <a:r>
              <a:rPr lang="en-US" altLang="en-US" sz="2358" dirty="0" smtClean="0">
                <a:solidFill>
                  <a:srgbClr val="FFFFFF"/>
                </a:solidFill>
                <a:latin typeface="Source Sans Pro Black" charset="0"/>
              </a:rPr>
              <a:t>Data</a:t>
            </a:r>
            <a:endParaRPr lang="en-US" altLang="en-US" sz="2358" dirty="0">
              <a:solidFill>
                <a:srgbClr val="FFFFFF"/>
              </a:solidFill>
              <a:latin typeface="Source Sans Pro Black" charset="0"/>
            </a:endParaRPr>
          </a:p>
        </p:txBody>
      </p:sp>
      <p:pic>
        <p:nvPicPr>
          <p:cNvPr id="245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480" y="742380"/>
            <a:ext cx="7155360" cy="541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4732" y="6027364"/>
            <a:ext cx="878857" cy="895758"/>
          </a:xfrm>
          <a:prstGeom prst="rect">
            <a:avLst/>
          </a:prstGeom>
        </p:spPr>
      </p:pic>
    </p:spTree>
    <p:extLst>
      <p:ext uri="{BB962C8B-B14F-4D97-AF65-F5344CB8AC3E}">
        <p14:creationId xmlns:p14="http://schemas.microsoft.com/office/powerpoint/2010/main" val="29750038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91" name="Text Box 3"/>
          <p:cNvSpPr txBox="1">
            <a:spLocks noChangeArrowheads="1"/>
          </p:cNvSpPr>
          <p:nvPr/>
        </p:nvSpPr>
        <p:spPr bwMode="auto">
          <a:xfrm>
            <a:off x="1" y="-8279"/>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a:solidFill>
                  <a:srgbClr val="FFFFFF"/>
                </a:solidFill>
                <a:latin typeface="Source Sans Pro Black" charset="0"/>
              </a:rPr>
              <a:t>Data Catalogs</a:t>
            </a:r>
          </a:p>
        </p:txBody>
      </p:sp>
      <p:sp>
        <p:nvSpPr>
          <p:cNvPr id="12292" name="Text Box 4"/>
          <p:cNvSpPr txBox="1">
            <a:spLocks noChangeArrowheads="1"/>
          </p:cNvSpPr>
          <p:nvPr/>
        </p:nvSpPr>
        <p:spPr bwMode="auto">
          <a:xfrm>
            <a:off x="1" y="325801"/>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i="1">
                <a:solidFill>
                  <a:srgbClr val="FFFFFF"/>
                </a:solidFill>
                <a:latin typeface="Source Sans Pro" charset="0"/>
              </a:rPr>
              <a:t>Saved Maps, GIS Layer Source Files, Interactive Maps</a:t>
            </a:r>
          </a:p>
        </p:txBody>
      </p:sp>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640" y="981001"/>
            <a:ext cx="2194560" cy="2471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2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7601" y="1008360"/>
            <a:ext cx="2211840" cy="2471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29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7520" y="1021321"/>
            <a:ext cx="2211840" cy="2471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29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441" y="3629161"/>
            <a:ext cx="2203200" cy="2220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29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921" y="3637801"/>
            <a:ext cx="2203200" cy="2220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29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0801" y="3633481"/>
            <a:ext cx="2203200" cy="2220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0538" y="6019035"/>
            <a:ext cx="878857" cy="895758"/>
          </a:xfrm>
          <a:prstGeom prst="rect">
            <a:avLst/>
          </a:prstGeom>
        </p:spPr>
      </p:pic>
    </p:spTree>
    <p:extLst>
      <p:ext uri="{BB962C8B-B14F-4D97-AF65-F5344CB8AC3E}">
        <p14:creationId xmlns:p14="http://schemas.microsoft.com/office/powerpoint/2010/main" val="689208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3" name="Text Box 3"/>
          <p:cNvSpPr txBox="1">
            <a:spLocks noChangeArrowheads="1"/>
          </p:cNvSpPr>
          <p:nvPr/>
        </p:nvSpPr>
        <p:spPr bwMode="auto">
          <a:xfrm>
            <a:off x="1" y="-8279"/>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a:solidFill>
                  <a:srgbClr val="FFFFFF"/>
                </a:solidFill>
                <a:latin typeface="Source Sans Pro Black" charset="0"/>
              </a:rPr>
              <a:t>Project Tools</a:t>
            </a:r>
          </a:p>
        </p:txBody>
      </p:sp>
      <p:sp>
        <p:nvSpPr>
          <p:cNvPr id="10244" name="Text Box 4"/>
          <p:cNvSpPr txBox="1">
            <a:spLocks noChangeArrowheads="1"/>
          </p:cNvSpPr>
          <p:nvPr/>
        </p:nvSpPr>
        <p:spPr bwMode="auto">
          <a:xfrm>
            <a:off x="1" y="324361"/>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i="1">
                <a:solidFill>
                  <a:srgbClr val="FFFFFF"/>
                </a:solidFill>
                <a:latin typeface="Source Sans Pro" charset="0"/>
              </a:rPr>
              <a:t>Ecosystem Restoration, Infrastructure, Research, Topics</a:t>
            </a:r>
          </a:p>
        </p:txBody>
      </p:sp>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240" y="2082600"/>
            <a:ext cx="4320000" cy="26956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9680" y="2082600"/>
            <a:ext cx="4320000" cy="26956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0538" y="6019035"/>
            <a:ext cx="878857" cy="895758"/>
          </a:xfrm>
          <a:prstGeom prst="rect">
            <a:avLst/>
          </a:prstGeom>
        </p:spPr>
      </p:pic>
    </p:spTree>
    <p:extLst>
      <p:ext uri="{BB962C8B-B14F-4D97-AF65-F5344CB8AC3E}">
        <p14:creationId xmlns:p14="http://schemas.microsoft.com/office/powerpoint/2010/main" val="1959371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3013" name="Text Box 5"/>
          <p:cNvSpPr txBox="1">
            <a:spLocks noChangeArrowheads="1"/>
          </p:cNvSpPr>
          <p:nvPr/>
        </p:nvSpPr>
        <p:spPr bwMode="auto">
          <a:xfrm>
            <a:off x="1" y="188281"/>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a:solidFill>
                  <a:srgbClr val="FFFFFF"/>
                </a:solidFill>
                <a:latin typeface="Source Sans Pro Black" charset="0"/>
              </a:rPr>
              <a:t>Interactive Map Tools</a:t>
            </a:r>
          </a:p>
        </p:txBody>
      </p:sp>
      <p:sp>
        <p:nvSpPr>
          <p:cNvPr id="43014" name="Text Box 6"/>
          <p:cNvSpPr txBox="1">
            <a:spLocks noChangeArrowheads="1"/>
          </p:cNvSpPr>
          <p:nvPr/>
        </p:nvSpPr>
        <p:spPr bwMode="auto">
          <a:xfrm>
            <a:off x="466561" y="736201"/>
            <a:ext cx="588384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43015" name="Text Box 7"/>
          <p:cNvSpPr txBox="1">
            <a:spLocks noChangeArrowheads="1"/>
          </p:cNvSpPr>
          <p:nvPr/>
        </p:nvSpPr>
        <p:spPr bwMode="auto">
          <a:xfrm>
            <a:off x="190081" y="3250441"/>
            <a:ext cx="164160" cy="413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43016" name="Text Box 8"/>
          <p:cNvSpPr txBox="1">
            <a:spLocks noChangeArrowheads="1"/>
          </p:cNvSpPr>
          <p:nvPr/>
        </p:nvSpPr>
        <p:spPr bwMode="auto">
          <a:xfrm>
            <a:off x="285120" y="5154121"/>
            <a:ext cx="8467200" cy="852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r>
              <a:rPr lang="en-US" altLang="en-US" sz="2721" b="1">
                <a:solidFill>
                  <a:srgbClr val="2CBBC0"/>
                </a:solidFill>
                <a:latin typeface="Source Sans Pro" charset="0"/>
              </a:rPr>
              <a:t>Tools to explore a region spatially</a:t>
            </a:r>
          </a:p>
          <a:p>
            <a:pPr algn="ctr"/>
            <a:r>
              <a:rPr lang="en-US" altLang="en-US" sz="2721" b="1">
                <a:solidFill>
                  <a:srgbClr val="2CBBC0"/>
                </a:solidFill>
                <a:latin typeface="Source Sans Pro" charset="0"/>
              </a:rPr>
              <a:t>Layers can be combined</a:t>
            </a:r>
          </a:p>
        </p:txBody>
      </p:sp>
      <p:pic>
        <p:nvPicPr>
          <p:cNvPr id="4301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3361" y="3119401"/>
            <a:ext cx="2710080" cy="2036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561" y="919081"/>
            <a:ext cx="2710080" cy="2036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0801" y="919081"/>
            <a:ext cx="2710080" cy="2036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2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3361" y="919081"/>
            <a:ext cx="2710080" cy="2036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21"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561" y="3119401"/>
            <a:ext cx="2710080" cy="2036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22"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0801" y="3119401"/>
            <a:ext cx="2710080" cy="20361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00538" y="6019035"/>
            <a:ext cx="878857" cy="895758"/>
          </a:xfrm>
          <a:prstGeom prst="rect">
            <a:avLst/>
          </a:prstGeom>
        </p:spPr>
      </p:pic>
    </p:spTree>
    <p:extLst>
      <p:ext uri="{BB962C8B-B14F-4D97-AF65-F5344CB8AC3E}">
        <p14:creationId xmlns:p14="http://schemas.microsoft.com/office/powerpoint/2010/main" val="11163658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256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321" y="6045481"/>
            <a:ext cx="3116160" cy="83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281" y="6144841"/>
            <a:ext cx="1648800" cy="610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41" y="-8279"/>
            <a:ext cx="8506080" cy="843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41" name="Text Box 5"/>
          <p:cNvSpPr txBox="1">
            <a:spLocks noChangeArrowheads="1"/>
          </p:cNvSpPr>
          <p:nvPr/>
        </p:nvSpPr>
        <p:spPr bwMode="auto">
          <a:xfrm>
            <a:off x="-69839" y="202367"/>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8" smtClean="0">
                <a:solidFill>
                  <a:srgbClr val="FFFFFF"/>
                </a:solidFill>
                <a:latin typeface="Source Sans Pro Black" charset="0"/>
              </a:rPr>
              <a:t>Data Visualizations</a:t>
            </a:r>
            <a:endParaRPr lang="en-US" altLang="en-US" sz="2358">
              <a:solidFill>
                <a:srgbClr val="FFFFFF"/>
              </a:solidFill>
              <a:latin typeface="Source Sans Pro Black" charset="0"/>
            </a:endParaRPr>
          </a:p>
        </p:txBody>
      </p:sp>
      <p:sp>
        <p:nvSpPr>
          <p:cNvPr id="14342" name="Text Box 6"/>
          <p:cNvSpPr txBox="1">
            <a:spLocks noChangeArrowheads="1"/>
          </p:cNvSpPr>
          <p:nvPr/>
        </p:nvSpPr>
        <p:spPr bwMode="auto">
          <a:xfrm>
            <a:off x="1" y="325801"/>
            <a:ext cx="9311040" cy="40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40819" rIns="81638" bIns="408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endParaRPr lang="en-US" altLang="en-US" sz="1996" i="1" dirty="0">
              <a:solidFill>
                <a:srgbClr val="FFFFFF"/>
              </a:solidFill>
              <a:latin typeface="Source Sans Pro" charset="0"/>
            </a:endParaRPr>
          </a:p>
        </p:txBody>
      </p:sp>
      <p:pic>
        <p:nvPicPr>
          <p:cNvPr id="143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441" y="883081"/>
            <a:ext cx="8275680" cy="5093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40696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267</TotalTime>
  <Words>645</Words>
  <Application>Microsoft Macintosh PowerPoint</Application>
  <PresentationFormat>On-screen Show (4:3)</PresentationFormat>
  <Paragraphs>159</Paragraphs>
  <Slides>27</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Calibri</vt:lpstr>
      <vt:lpstr>Calibri Light</vt:lpstr>
      <vt:lpstr>Microsoft YaHei</vt:lpstr>
      <vt:lpstr>Source Sans Pro</vt:lpstr>
      <vt:lpstr>Source Sans Pro Black</vt:lpstr>
      <vt:lpstr>Source Sans Pro Semibold</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Karly Wagner</dc:creator>
  <cp:lastModifiedBy>Amye Osti</cp:lastModifiedBy>
  <cp:revision>15</cp:revision>
  <dcterms:created xsi:type="dcterms:W3CDTF">2017-11-26T19:44:13Z</dcterms:created>
  <dcterms:modified xsi:type="dcterms:W3CDTF">2017-11-30T01:33:17Z</dcterms:modified>
</cp:coreProperties>
</file>