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63" r:id="rId2"/>
    <p:sldId id="287" r:id="rId3"/>
    <p:sldId id="292" r:id="rId4"/>
    <p:sldId id="289" r:id="rId5"/>
    <p:sldId id="290" r:id="rId6"/>
    <p:sldId id="264" r:id="rId7"/>
    <p:sldId id="268" r:id="rId8"/>
    <p:sldId id="269" r:id="rId9"/>
    <p:sldId id="270" r:id="rId10"/>
    <p:sldId id="271" r:id="rId11"/>
    <p:sldId id="294" r:id="rId12"/>
    <p:sldId id="272" r:id="rId13"/>
    <p:sldId id="278" r:id="rId14"/>
    <p:sldId id="291" r:id="rId15"/>
    <p:sldId id="293" r:id="rId16"/>
    <p:sldId id="280" r:id="rId17"/>
    <p:sldId id="282" r:id="rId18"/>
    <p:sldId id="283" r:id="rId19"/>
    <p:sldId id="284" r:id="rId20"/>
    <p:sldId id="281" r:id="rId21"/>
    <p:sldId id="285" r:id="rId22"/>
    <p:sldId id="295" r:id="rId23"/>
    <p:sldId id="296" r:id="rId24"/>
    <p:sldId id="274" r:id="rId25"/>
    <p:sldId id="275" r:id="rId26"/>
    <p:sldId id="276" r:id="rId27"/>
    <p:sldId id="277" r:id="rId28"/>
    <p:sldId id="286" r:id="rId29"/>
    <p:sldId id="297" r:id="rId30"/>
    <p:sldId id="260" r:id="rId31"/>
    <p:sldId id="261" r:id="rId32"/>
    <p:sldId id="26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741"/>
    <p:restoredTop sz="94597"/>
  </p:normalViewPr>
  <p:slideViewPr>
    <p:cSldViewPr snapToGrid="0" snapToObjects="1">
      <p:cViewPr varScale="1">
        <p:scale>
          <a:sx n="73" d="100"/>
          <a:sy n="73" d="100"/>
        </p:scale>
        <p:origin x="200" y="228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82BF5C-610D-584A-A01B-43F71A4348F0}" type="datetimeFigureOut">
              <a:rPr lang="en-US" smtClean="0"/>
              <a:t>11/11/16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D59E31-A436-F342-B79D-18ED962C5AEC}" type="slidenum">
              <a:rPr lang="en-US" smtClean="0"/>
              <a:t>‹#›</a:t>
            </a:fld>
            <a:endParaRPr lang="en-US"/>
          </a:p>
        </p:txBody>
      </p:sp>
    </p:spTree>
    <p:extLst>
      <p:ext uri="{BB962C8B-B14F-4D97-AF65-F5344CB8AC3E}">
        <p14:creationId xmlns:p14="http://schemas.microsoft.com/office/powerpoint/2010/main" val="1136335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Regional data efforts are often used to</a:t>
            </a:r>
            <a:r>
              <a:rPr lang="en-US" baseline="0" dirty="0" smtClean="0"/>
              <a:t> support finding of research projects.  BDL has more than X datasets (databases, GIS,  available for use.  Example NOAA tides and forecasts, CIMIS and CDEC precipitation.  Flow.  Reservoir releases.    </a:t>
            </a:r>
          </a:p>
          <a:p>
            <a:r>
              <a:rPr lang="en-US" baseline="0" dirty="0" smtClean="0"/>
              <a:t>Talk about how</a:t>
            </a:r>
            <a:endParaRPr lang="en-US" dirty="0"/>
          </a:p>
        </p:txBody>
      </p:sp>
      <p:sp>
        <p:nvSpPr>
          <p:cNvPr id="4" name="Slide Number Placeholder 3"/>
          <p:cNvSpPr>
            <a:spLocks noGrp="1"/>
          </p:cNvSpPr>
          <p:nvPr>
            <p:ph type="sldNum" sz="quarter" idx="10"/>
          </p:nvPr>
        </p:nvSpPr>
        <p:spPr/>
        <p:txBody>
          <a:bodyPr/>
          <a:lstStyle/>
          <a:p>
            <a:fld id="{4BD59E31-A436-F342-B79D-18ED962C5AEC}" type="slidenum">
              <a:rPr lang="en-US" smtClean="0"/>
              <a:t>3</a:t>
            </a:fld>
            <a:endParaRPr lang="en-US"/>
          </a:p>
        </p:txBody>
      </p:sp>
    </p:spTree>
    <p:extLst>
      <p:ext uri="{BB962C8B-B14F-4D97-AF65-F5344CB8AC3E}">
        <p14:creationId xmlns:p14="http://schemas.microsoft.com/office/powerpoint/2010/main" val="664683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59E31-A436-F342-B79D-18ED962C5AEC}" type="slidenum">
              <a:rPr lang="en-US" smtClean="0"/>
              <a:t>4</a:t>
            </a:fld>
            <a:endParaRPr lang="en-US"/>
          </a:p>
        </p:txBody>
      </p:sp>
    </p:spTree>
    <p:extLst>
      <p:ext uri="{BB962C8B-B14F-4D97-AF65-F5344CB8AC3E}">
        <p14:creationId xmlns:p14="http://schemas.microsoft.com/office/powerpoint/2010/main" val="220081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bring a</a:t>
            </a:r>
            <a:r>
              <a:rPr lang="en-US" baseline="0" dirty="0" smtClean="0"/>
              <a:t> regional data platform to the landscape scale we were ask to do the following</a:t>
            </a:r>
            <a:endParaRPr lang="en-US" dirty="0"/>
          </a:p>
        </p:txBody>
      </p:sp>
      <p:sp>
        <p:nvSpPr>
          <p:cNvPr id="4" name="Slide Number Placeholder 3"/>
          <p:cNvSpPr>
            <a:spLocks noGrp="1"/>
          </p:cNvSpPr>
          <p:nvPr>
            <p:ph type="sldNum" sz="quarter" idx="10"/>
          </p:nvPr>
        </p:nvSpPr>
        <p:spPr/>
        <p:txBody>
          <a:bodyPr/>
          <a:lstStyle/>
          <a:p>
            <a:fld id="{4BD59E31-A436-F342-B79D-18ED962C5AEC}" type="slidenum">
              <a:rPr lang="en-US" smtClean="0"/>
              <a:t>6</a:t>
            </a:fld>
            <a:endParaRPr lang="en-US"/>
          </a:p>
        </p:txBody>
      </p:sp>
    </p:spTree>
    <p:extLst>
      <p:ext uri="{BB962C8B-B14F-4D97-AF65-F5344CB8AC3E}">
        <p14:creationId xmlns:p14="http://schemas.microsoft.com/office/powerpoint/2010/main" val="548944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0000"/>
                </a:solidFill>
                <a:latin typeface="Arial" charset="0"/>
                <a:ea typeface="Arial Unicode MS" charset="0"/>
                <a:cs typeface="Arial Unicode MS" charset="0"/>
              </a:rPr>
              <a:t>IV. Data Comparison of the research projects included in the </a:t>
            </a:r>
            <a:r>
              <a:rPr lang="de-DE" sz="1200" b="1" dirty="0" smtClean="0">
                <a:solidFill>
                  <a:srgbClr val="000000"/>
                </a:solidFill>
                <a:latin typeface="Arial" charset="0"/>
                <a:ea typeface="Arial Unicode MS" charset="0"/>
                <a:cs typeface="Arial Unicode MS" charset="0"/>
              </a:rPr>
              <a:t>Cache</a:t>
            </a:r>
            <a:r>
              <a:rPr lang="en-US" sz="1200" b="1" dirty="0" smtClean="0">
                <a:solidFill>
                  <a:srgbClr val="000000"/>
                </a:solidFill>
                <a:latin typeface="Arial" charset="0"/>
                <a:ea typeface="Arial Unicode MS" charset="0"/>
                <a:cs typeface="Arial Unicode MS" charset="0"/>
              </a:rPr>
              <a:t> Collaborative project. </a:t>
            </a:r>
            <a:endParaRPr lang="en-US" sz="1200" dirty="0" smtClean="0">
              <a:solidFill>
                <a:srgbClr val="000000"/>
              </a:solidFill>
              <a:latin typeface="Helvetica" charset="0"/>
              <a:ea typeface="Arial Unicode MS" charset="0"/>
              <a:cs typeface="Arial Unicode MS" charset="0"/>
            </a:endParaRPr>
          </a:p>
          <a:p>
            <a:r>
              <a:rPr lang="en-US" sz="1200" dirty="0" smtClean="0">
                <a:solidFill>
                  <a:srgbClr val="000000"/>
                </a:solidFill>
                <a:latin typeface="Arial" charset="0"/>
                <a:ea typeface="Arial" charset="0"/>
                <a:cs typeface="Arial Unicode MS" charset="0"/>
              </a:rPr>
              <a:t> </a:t>
            </a:r>
            <a:endParaRPr lang="en-US" sz="1200" dirty="0" smtClean="0">
              <a:solidFill>
                <a:srgbClr val="000000"/>
              </a:solidFill>
              <a:latin typeface="Helvetica" charset="0"/>
              <a:ea typeface="Arial Unicode MS" charset="0"/>
              <a:cs typeface="Arial Unicode MS" charset="0"/>
            </a:endParaRPr>
          </a:p>
          <a:p>
            <a:r>
              <a:rPr lang="en-US" sz="1200" dirty="0" smtClean="0">
                <a:solidFill>
                  <a:srgbClr val="000000"/>
                </a:solidFill>
                <a:latin typeface="Arial" charset="0"/>
                <a:ea typeface="Arial Unicode MS" charset="0"/>
                <a:cs typeface="Arial Unicode MS" charset="0"/>
              </a:rPr>
              <a:t>This table outlines the geographical extent, time frame, and methods of each study. With the methods, it shows specifically how sampling was conducted for each specific parameter collected. Also included in the table are other research projects being conducted or previously conducted in the area that relate to the project but are not included in the Cache Collaborative. </a:t>
            </a:r>
            <a:endParaRPr lang="en-US" sz="1200" dirty="0" smtClean="0">
              <a:solidFill>
                <a:srgbClr val="000000"/>
              </a:solidFill>
              <a:latin typeface="Helvetica" charset="0"/>
              <a:ea typeface="Arial Unicode MS" charset="0"/>
              <a:cs typeface="Arial Unicode MS" charset="0"/>
            </a:endParaRPr>
          </a:p>
          <a:p>
            <a:r>
              <a:rPr lang="en-US" sz="1200" dirty="0" smtClean="0">
                <a:solidFill>
                  <a:srgbClr val="000000"/>
                </a:solidFill>
                <a:latin typeface="Arial" charset="0"/>
                <a:ea typeface="Arial" charset="0"/>
                <a:cs typeface="Arial Unicode MS" charset="0"/>
              </a:rPr>
              <a:t> </a:t>
            </a:r>
            <a:endParaRPr lang="en-US" sz="1200" dirty="0" smtClean="0">
              <a:solidFill>
                <a:srgbClr val="000000"/>
              </a:solidFill>
              <a:latin typeface="Helvetica" charset="0"/>
              <a:ea typeface="Arial Unicode MS" charset="0"/>
              <a:cs typeface="Arial Unicode MS" charset="0"/>
            </a:endParaRPr>
          </a:p>
          <a:p>
            <a:r>
              <a:rPr lang="en-US" sz="1200" b="1" dirty="0" smtClean="0">
                <a:solidFill>
                  <a:srgbClr val="000000"/>
                </a:solidFill>
                <a:latin typeface="Arial" charset="0"/>
                <a:ea typeface="Arial Unicode MS" charset="0"/>
                <a:cs typeface="Arial Unicode MS" charset="0"/>
              </a:rPr>
              <a:t>V. Methods Comparison</a:t>
            </a:r>
            <a:endParaRPr lang="en-US" sz="1200" dirty="0" smtClean="0">
              <a:solidFill>
                <a:srgbClr val="000000"/>
              </a:solidFill>
              <a:latin typeface="Helvetica" charset="0"/>
              <a:ea typeface="Arial Unicode MS" charset="0"/>
              <a:cs typeface="Arial Unicode MS" charset="0"/>
            </a:endParaRPr>
          </a:p>
          <a:p>
            <a:r>
              <a:rPr lang="en-US" sz="1200" dirty="0" smtClean="0">
                <a:solidFill>
                  <a:srgbClr val="000000"/>
                </a:solidFill>
                <a:latin typeface="Arial" charset="0"/>
                <a:ea typeface="Arial" charset="0"/>
                <a:cs typeface="Arial Unicode MS" charset="0"/>
              </a:rPr>
              <a:t> </a:t>
            </a:r>
            <a:endParaRPr lang="en-US" sz="1200" dirty="0" smtClean="0">
              <a:solidFill>
                <a:srgbClr val="000000"/>
              </a:solidFill>
              <a:latin typeface="Helvetica" charset="0"/>
              <a:ea typeface="Arial Unicode MS" charset="0"/>
              <a:cs typeface="Arial Unicode MS" charset="0"/>
            </a:endParaRPr>
          </a:p>
          <a:p>
            <a:r>
              <a:rPr lang="en-US" sz="1200" dirty="0" smtClean="0">
                <a:solidFill>
                  <a:srgbClr val="000000"/>
                </a:solidFill>
                <a:latin typeface="Arial" charset="0"/>
                <a:ea typeface="Arial Unicode MS" charset="0"/>
                <a:cs typeface="Arial Unicode MS" charset="0"/>
              </a:rPr>
              <a:t>Shows how the four Cache Collaborative research projects and the other programs sampling fish, zooplankton, phytoplankton, and water quality (Including CDEC and NWIS) are conducting their sampling, with what frequency, and how they are recording their data. The focus of this table is on data interoperability: how net and mesh sizes vary for different efforts, where units are different and how they may be converted for comparison across all studies. </a:t>
            </a:r>
            <a:endParaRPr lang="en-US" sz="1200" dirty="0" smtClean="0">
              <a:solidFill>
                <a:srgbClr val="000000"/>
              </a:solidFill>
              <a:effectLst/>
              <a:latin typeface="Helvetica" charset="0"/>
              <a:ea typeface="Arial Unicode MS" charset="0"/>
              <a:cs typeface="Arial Unicode MS" charset="0"/>
            </a:endParaRPr>
          </a:p>
          <a:p>
            <a:endParaRPr lang="en-US" dirty="0"/>
          </a:p>
        </p:txBody>
      </p:sp>
      <p:sp>
        <p:nvSpPr>
          <p:cNvPr id="4" name="Slide Number Placeholder 3"/>
          <p:cNvSpPr>
            <a:spLocks noGrp="1"/>
          </p:cNvSpPr>
          <p:nvPr>
            <p:ph type="sldNum" sz="quarter" idx="10"/>
          </p:nvPr>
        </p:nvSpPr>
        <p:spPr/>
        <p:txBody>
          <a:bodyPr/>
          <a:lstStyle/>
          <a:p>
            <a:fld id="{4BD59E31-A436-F342-B79D-18ED962C5AEC}" type="slidenum">
              <a:rPr lang="en-US" smtClean="0"/>
              <a:t>7</a:t>
            </a:fld>
            <a:endParaRPr lang="en-US"/>
          </a:p>
        </p:txBody>
      </p:sp>
    </p:spTree>
    <p:extLst>
      <p:ext uri="{BB962C8B-B14F-4D97-AF65-F5344CB8AC3E}">
        <p14:creationId xmlns:p14="http://schemas.microsoft.com/office/powerpoint/2010/main" val="378274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Catalog	</a:t>
            </a:r>
            <a:endParaRPr lang="en-US" dirty="0"/>
          </a:p>
        </p:txBody>
      </p:sp>
      <p:sp>
        <p:nvSpPr>
          <p:cNvPr id="4" name="Slide Number Placeholder 3"/>
          <p:cNvSpPr>
            <a:spLocks noGrp="1"/>
          </p:cNvSpPr>
          <p:nvPr>
            <p:ph type="sldNum" sz="quarter" idx="10"/>
          </p:nvPr>
        </p:nvSpPr>
        <p:spPr/>
        <p:txBody>
          <a:bodyPr/>
          <a:lstStyle/>
          <a:p>
            <a:fld id="{4BD59E31-A436-F342-B79D-18ED962C5AEC}" type="slidenum">
              <a:rPr lang="en-US" smtClean="0"/>
              <a:t>16</a:t>
            </a:fld>
            <a:endParaRPr lang="en-US"/>
          </a:p>
        </p:txBody>
      </p:sp>
    </p:spTree>
    <p:extLst>
      <p:ext uri="{BB962C8B-B14F-4D97-AF65-F5344CB8AC3E}">
        <p14:creationId xmlns:p14="http://schemas.microsoft.com/office/powerpoint/2010/main" val="820322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article</a:t>
            </a:r>
            <a:endParaRPr lang="en-US" dirty="0"/>
          </a:p>
        </p:txBody>
      </p:sp>
      <p:sp>
        <p:nvSpPr>
          <p:cNvPr id="4" name="Slide Number Placeholder 3"/>
          <p:cNvSpPr>
            <a:spLocks noGrp="1"/>
          </p:cNvSpPr>
          <p:nvPr>
            <p:ph type="sldNum" sz="quarter" idx="10"/>
          </p:nvPr>
        </p:nvSpPr>
        <p:spPr/>
        <p:txBody>
          <a:bodyPr/>
          <a:lstStyle/>
          <a:p>
            <a:fld id="{4BD59E31-A436-F342-B79D-18ED962C5AEC}" type="slidenum">
              <a:rPr lang="en-US" smtClean="0"/>
              <a:t>17</a:t>
            </a:fld>
            <a:endParaRPr lang="en-US"/>
          </a:p>
        </p:txBody>
      </p:sp>
    </p:spTree>
    <p:extLst>
      <p:ext uri="{BB962C8B-B14F-4D97-AF65-F5344CB8AC3E}">
        <p14:creationId xmlns:p14="http://schemas.microsoft.com/office/powerpoint/2010/main" val="1732969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Maps and GIS related to the Project	</a:t>
            </a:r>
            <a:endParaRPr lang="en-US" dirty="0"/>
          </a:p>
        </p:txBody>
      </p:sp>
      <p:sp>
        <p:nvSpPr>
          <p:cNvPr id="4" name="Slide Number Placeholder 3"/>
          <p:cNvSpPr>
            <a:spLocks noGrp="1"/>
          </p:cNvSpPr>
          <p:nvPr>
            <p:ph type="sldNum" sz="quarter" idx="10"/>
          </p:nvPr>
        </p:nvSpPr>
        <p:spPr/>
        <p:txBody>
          <a:bodyPr/>
          <a:lstStyle/>
          <a:p>
            <a:fld id="{4BD59E31-A436-F342-B79D-18ED962C5AEC}" type="slidenum">
              <a:rPr lang="en-US" smtClean="0"/>
              <a:t>18</a:t>
            </a:fld>
            <a:endParaRPr lang="en-US"/>
          </a:p>
        </p:txBody>
      </p:sp>
    </p:spTree>
    <p:extLst>
      <p:ext uri="{BB962C8B-B14F-4D97-AF65-F5344CB8AC3E}">
        <p14:creationId xmlns:p14="http://schemas.microsoft.com/office/powerpoint/2010/main" val="2097661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a:t>
            </a:r>
            <a:endParaRPr lang="en-US" dirty="0"/>
          </a:p>
        </p:txBody>
      </p:sp>
      <p:sp>
        <p:nvSpPr>
          <p:cNvPr id="4" name="Slide Number Placeholder 3"/>
          <p:cNvSpPr>
            <a:spLocks noGrp="1"/>
          </p:cNvSpPr>
          <p:nvPr>
            <p:ph type="sldNum" sz="quarter" idx="10"/>
          </p:nvPr>
        </p:nvSpPr>
        <p:spPr/>
        <p:txBody>
          <a:bodyPr/>
          <a:lstStyle/>
          <a:p>
            <a:fld id="{4BD59E31-A436-F342-B79D-18ED962C5AEC}" type="slidenum">
              <a:rPr lang="en-US" smtClean="0"/>
              <a:t>19</a:t>
            </a:fld>
            <a:endParaRPr lang="en-US"/>
          </a:p>
        </p:txBody>
      </p:sp>
    </p:spTree>
    <p:extLst>
      <p:ext uri="{BB962C8B-B14F-4D97-AF65-F5344CB8AC3E}">
        <p14:creationId xmlns:p14="http://schemas.microsoft.com/office/powerpoint/2010/main" val="1507595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Wiki Catalog</a:t>
            </a:r>
            <a:endParaRPr lang="en-US" dirty="0"/>
          </a:p>
        </p:txBody>
      </p:sp>
      <p:sp>
        <p:nvSpPr>
          <p:cNvPr id="4" name="Slide Number Placeholder 3"/>
          <p:cNvSpPr>
            <a:spLocks noGrp="1"/>
          </p:cNvSpPr>
          <p:nvPr>
            <p:ph type="sldNum" sz="quarter" idx="10"/>
          </p:nvPr>
        </p:nvSpPr>
        <p:spPr/>
        <p:txBody>
          <a:bodyPr/>
          <a:lstStyle/>
          <a:p>
            <a:fld id="{4BD59E31-A436-F342-B79D-18ED962C5AEC}" type="slidenum">
              <a:rPr lang="en-US" smtClean="0"/>
              <a:t>20</a:t>
            </a:fld>
            <a:endParaRPr lang="en-US"/>
          </a:p>
        </p:txBody>
      </p:sp>
    </p:spTree>
    <p:extLst>
      <p:ext uri="{BB962C8B-B14F-4D97-AF65-F5344CB8AC3E}">
        <p14:creationId xmlns:p14="http://schemas.microsoft.com/office/powerpoint/2010/main" val="670236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FA36CB-B1CF-A44E-9D44-8D56EE1536E5}"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312825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A36CB-B1CF-A44E-9D44-8D56EE1536E5}"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340880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A36CB-B1CF-A44E-9D44-8D56EE1536E5}"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488819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A36CB-B1CF-A44E-9D44-8D56EE1536E5}"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405844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FA36CB-B1CF-A44E-9D44-8D56EE1536E5}"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415040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FA36CB-B1CF-A44E-9D44-8D56EE1536E5}" type="datetimeFigureOut">
              <a:rPr lang="en-US" smtClean="0"/>
              <a:t>11/11/16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35476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FA36CB-B1CF-A44E-9D44-8D56EE1536E5}" type="datetimeFigureOut">
              <a:rPr lang="en-US" smtClean="0"/>
              <a:t>11/11/16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968654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FA36CB-B1CF-A44E-9D44-8D56EE1536E5}" type="datetimeFigureOut">
              <a:rPr lang="en-US" smtClean="0"/>
              <a:t>11/11/16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900371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FA36CB-B1CF-A44E-9D44-8D56EE1536E5}" type="datetimeFigureOut">
              <a:rPr lang="en-US" smtClean="0"/>
              <a:t>11/11/16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378141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A36CB-B1CF-A44E-9D44-8D56EE1536E5}" type="datetimeFigureOut">
              <a:rPr lang="en-US" smtClean="0"/>
              <a:t>11/11/16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812267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A36CB-B1CF-A44E-9D44-8D56EE1536E5}" type="datetimeFigureOut">
              <a:rPr lang="en-US" smtClean="0"/>
              <a:t>11/11/16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0222651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A36CB-B1CF-A44E-9D44-8D56EE1536E5}" type="datetimeFigureOut">
              <a:rPr lang="en-US" smtClean="0"/>
              <a:t>11/11/16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F4A51-1C48-2E4B-91E4-5BD7FEC71558}" type="slidenum">
              <a:rPr lang="en-US" smtClean="0"/>
              <a:t>‹#›</a:t>
            </a:fld>
            <a:endParaRPr lang="en-US"/>
          </a:p>
        </p:txBody>
      </p:sp>
    </p:spTree>
    <p:extLst>
      <p:ext uri="{BB962C8B-B14F-4D97-AF65-F5344CB8AC3E}">
        <p14:creationId xmlns:p14="http://schemas.microsoft.com/office/powerpoint/2010/main" val="186499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78" y="702365"/>
            <a:ext cx="7089913" cy="5317435"/>
          </a:xfrm>
          <a:prstGeom prst="rect">
            <a:avLst/>
          </a:prstGeom>
        </p:spPr>
      </p:pic>
      <p:sp>
        <p:nvSpPr>
          <p:cNvPr id="3" name="TextBox 2"/>
          <p:cNvSpPr txBox="1"/>
          <p:nvPr/>
        </p:nvSpPr>
        <p:spPr>
          <a:xfrm>
            <a:off x="8203096" y="808382"/>
            <a:ext cx="2623930" cy="5632311"/>
          </a:xfrm>
          <a:prstGeom prst="rect">
            <a:avLst/>
          </a:prstGeom>
          <a:noFill/>
        </p:spPr>
        <p:txBody>
          <a:bodyPr wrap="square" rtlCol="0">
            <a:spAutoFit/>
          </a:bodyPr>
          <a:lstStyle/>
          <a:p>
            <a:r>
              <a:rPr lang="en-US" dirty="0" smtClean="0">
                <a:solidFill>
                  <a:srgbClr val="FF0000"/>
                </a:solidFill>
              </a:rPr>
              <a:t>New title:</a:t>
            </a:r>
          </a:p>
          <a:p>
            <a:r>
              <a:rPr lang="en-US" b="1" dirty="0">
                <a:solidFill>
                  <a:srgbClr val="FF0000"/>
                </a:solidFill>
              </a:rPr>
              <a:t>Connecting Scientific Research Projects and Data through Software: An Opportunity for Collaboration and Data </a:t>
            </a:r>
            <a:r>
              <a:rPr lang="en-US" b="1" dirty="0" smtClean="0">
                <a:solidFill>
                  <a:srgbClr val="FF0000"/>
                </a:solidFill>
              </a:rPr>
              <a:t>Synthesis</a:t>
            </a:r>
          </a:p>
          <a:p>
            <a:endParaRPr lang="en-US" b="1" dirty="0">
              <a:solidFill>
                <a:srgbClr val="FF0000"/>
              </a:solidFill>
            </a:endParaRPr>
          </a:p>
          <a:p>
            <a:endParaRPr lang="en-US" b="1" dirty="0" smtClean="0">
              <a:solidFill>
                <a:srgbClr val="FF0000"/>
              </a:solidFill>
            </a:endParaRPr>
          </a:p>
          <a:p>
            <a:r>
              <a:rPr lang="en-US" b="1" dirty="0" smtClean="0">
                <a:solidFill>
                  <a:srgbClr val="FF0000"/>
                </a:solidFill>
              </a:rPr>
              <a:t>Presenter:</a:t>
            </a:r>
          </a:p>
          <a:p>
            <a:endParaRPr lang="en-US" b="1" dirty="0">
              <a:solidFill>
                <a:srgbClr val="FF0000"/>
              </a:solidFill>
            </a:endParaRPr>
          </a:p>
          <a:p>
            <a:r>
              <a:rPr lang="en-US" b="1" dirty="0" smtClean="0">
                <a:solidFill>
                  <a:srgbClr val="FF0000"/>
                </a:solidFill>
              </a:rPr>
              <a:t>Amye Osti, 34 North</a:t>
            </a:r>
          </a:p>
          <a:p>
            <a:endParaRPr lang="en-US" b="1" dirty="0">
              <a:solidFill>
                <a:srgbClr val="FF0000"/>
              </a:solidFill>
            </a:endParaRPr>
          </a:p>
          <a:p>
            <a:r>
              <a:rPr lang="en-US" b="1" dirty="0" smtClean="0">
                <a:solidFill>
                  <a:srgbClr val="FF0000"/>
                </a:solidFill>
              </a:rPr>
              <a:t>Add BDL logo to bottom right corner</a:t>
            </a:r>
          </a:p>
          <a:p>
            <a:endParaRPr lang="en-US" b="1" dirty="0">
              <a:solidFill>
                <a:srgbClr val="FF0000"/>
              </a:solidFill>
            </a:endParaRPr>
          </a:p>
          <a:p>
            <a:r>
              <a:rPr lang="en-US" b="1" dirty="0" smtClean="0">
                <a:solidFill>
                  <a:srgbClr val="FF0000"/>
                </a:solidFill>
              </a:rPr>
              <a:t>**This project is for BDL so we need to make sure it is BDL everywhere</a:t>
            </a:r>
            <a:endParaRPr lang="en-US" dirty="0">
              <a:solidFill>
                <a:srgbClr val="FF0000"/>
              </a:solidFill>
            </a:endParaRPr>
          </a:p>
          <a:p>
            <a:endParaRPr lang="en-US" dirty="0"/>
          </a:p>
        </p:txBody>
      </p:sp>
    </p:spTree>
    <p:extLst>
      <p:ext uri="{BB962C8B-B14F-4D97-AF65-F5344CB8AC3E}">
        <p14:creationId xmlns:p14="http://schemas.microsoft.com/office/powerpoint/2010/main" val="87329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32916" y="5821144"/>
            <a:ext cx="3359084" cy="461665"/>
          </a:xfrm>
          <a:prstGeom prst="rect">
            <a:avLst/>
          </a:prstGeom>
          <a:solidFill>
            <a:schemeClr val="accent1"/>
          </a:solidFill>
        </p:spPr>
        <p:txBody>
          <a:bodyPr wrap="square" rtlCol="0">
            <a:spAutoFit/>
          </a:bodyPr>
          <a:lstStyle/>
          <a:p>
            <a:r>
              <a:rPr lang="en-US" sz="2400" dirty="0" smtClean="0">
                <a:solidFill>
                  <a:schemeClr val="bg1"/>
                </a:solidFill>
                <a:latin typeface="Avenir Light" charset="0"/>
                <a:ea typeface="Avenir Light" charset="0"/>
                <a:cs typeface="Avenir Light" charset="0"/>
              </a:rPr>
              <a:t>Methods Comparison</a:t>
            </a:r>
            <a:endParaRPr lang="en-US" sz="2400" dirty="0">
              <a:solidFill>
                <a:schemeClr val="bg1"/>
              </a:solidFill>
              <a:latin typeface="Avenir Light" charset="0"/>
              <a:ea typeface="Avenir Light" charset="0"/>
              <a:cs typeface="Avenir Light"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0"/>
            <a:ext cx="12192000" cy="4807974"/>
          </a:xfrm>
          <a:prstGeom prst="rect">
            <a:avLst/>
          </a:prstGeom>
        </p:spPr>
      </p:pic>
      <p:sp>
        <p:nvSpPr>
          <p:cNvPr id="5" name="TextBox 4"/>
          <p:cNvSpPr txBox="1"/>
          <p:nvPr/>
        </p:nvSpPr>
        <p:spPr>
          <a:xfrm>
            <a:off x="6679096" y="556591"/>
            <a:ext cx="2491408" cy="646331"/>
          </a:xfrm>
          <a:prstGeom prst="rect">
            <a:avLst/>
          </a:prstGeom>
          <a:noFill/>
        </p:spPr>
        <p:txBody>
          <a:bodyPr wrap="square" rtlCol="0">
            <a:spAutoFit/>
          </a:bodyPr>
          <a:lstStyle/>
          <a:p>
            <a:r>
              <a:rPr lang="en-US" b="1" dirty="0" smtClean="0">
                <a:solidFill>
                  <a:srgbClr val="FF0000"/>
                </a:solidFill>
              </a:rPr>
              <a:t>If you can make this a nice table?</a:t>
            </a:r>
            <a:endParaRPr lang="en-US" b="1" dirty="0">
              <a:solidFill>
                <a:srgbClr val="FF0000"/>
              </a:solidFill>
            </a:endParaRPr>
          </a:p>
        </p:txBody>
      </p:sp>
    </p:spTree>
    <p:extLst>
      <p:ext uri="{BB962C8B-B14F-4D97-AF65-F5344CB8AC3E}">
        <p14:creationId xmlns:p14="http://schemas.microsoft.com/office/powerpoint/2010/main" val="967937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017037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5807379"/>
              </p:ext>
            </p:extLst>
          </p:nvPr>
        </p:nvGraphicFramePr>
        <p:xfrm>
          <a:off x="432263" y="532014"/>
          <a:ext cx="11438312" cy="5361506"/>
        </p:xfrm>
        <a:graphic>
          <a:graphicData uri="http://schemas.openxmlformats.org/drawingml/2006/table">
            <a:tbl>
              <a:tblPr firstRow="1" firstCol="1" bandRow="1"/>
              <a:tblGrid>
                <a:gridCol w="3487290"/>
                <a:gridCol w="4463732"/>
                <a:gridCol w="3487290"/>
              </a:tblGrid>
              <a:tr h="452739">
                <a:tc>
                  <a:txBody>
                    <a:bodyPr/>
                    <a:lstStyle/>
                    <a:p>
                      <a:pPr marL="0" marR="0">
                        <a:spcBef>
                          <a:spcPts val="0"/>
                        </a:spcBef>
                        <a:spcAft>
                          <a:spcPts val="0"/>
                        </a:spcAft>
                      </a:pPr>
                      <a:r>
                        <a:rPr lang="en-US" sz="1400" b="1" i="1">
                          <a:solidFill>
                            <a:srgbClr val="000000"/>
                          </a:solidFill>
                          <a:effectLst/>
                          <a:latin typeface="Arial" charset="0"/>
                          <a:ea typeface="Arial" charset="0"/>
                          <a:cs typeface="Arial" charset="0"/>
                        </a:rPr>
                        <a:t>Data Set Name</a:t>
                      </a:r>
                      <a:endParaRPr lang="en-US" sz="1400">
                        <a:solidFill>
                          <a:srgbClr val="000000"/>
                        </a:solidFill>
                        <a:effectLst/>
                        <a:latin typeface="Arial" charset="0"/>
                        <a:ea typeface="Arial" charset="0"/>
                        <a:cs typeface="Arial" charset="0"/>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b="1" i="1">
                          <a:solidFill>
                            <a:srgbClr val="000000"/>
                          </a:solidFill>
                          <a:effectLst/>
                          <a:latin typeface="Arial" charset="0"/>
                          <a:ea typeface="Arial" charset="0"/>
                          <a:cs typeface="Arial" charset="0"/>
                        </a:rPr>
                        <a:t>Description</a:t>
                      </a:r>
                      <a:endParaRPr lang="en-US" sz="1400">
                        <a:solidFill>
                          <a:srgbClr val="000000"/>
                        </a:solidFill>
                        <a:effectLst/>
                        <a:latin typeface="Arial" charset="0"/>
                        <a:ea typeface="Arial"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200" b="1" i="1">
                          <a:solidFill>
                            <a:srgbClr val="000000"/>
                          </a:solidFill>
                          <a:effectLst/>
                          <a:latin typeface="Helvetica" charset="0"/>
                          <a:ea typeface="Helvetica" charset="0"/>
                          <a:cs typeface="Helvetica" charset="0"/>
                        </a:rPr>
                        <a:t>Source</a:t>
                      </a:r>
                      <a:endParaRPr lang="en-US" sz="1000">
                        <a:solidFill>
                          <a:srgbClr val="000000"/>
                        </a:solidFill>
                        <a:effectLst/>
                        <a:latin typeface="Helvetica" charset="0"/>
                        <a:ea typeface="Helvetica" charset="0"/>
                        <a:cs typeface="Helvetica" charset="0"/>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873141">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CDEC</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Real-time sensor data for key parameters include: Flow, Dissolved Oxygen, Chlorophyll A, River Stage, Turbidity, Electrical Conductivity, and Water Temperature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DWR</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582094">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CIMIS</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effectLst/>
                          <a:latin typeface="Arial" charset="0"/>
                          <a:ea typeface="Arial" charset="0"/>
                          <a:cs typeface="Arial" charset="0"/>
                        </a:rPr>
                        <a:t>California Irrigation Management Information System manages a network of automated weather stations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DWR</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452739">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NOAA National Weather Service</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Weather forecasting stations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NOAA</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452739">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NOAA River Forecasting</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River flow and stage forecasting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NOAA</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452739">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NOAA Tide Prediction</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Tide forecasting stations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NOAA</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582094">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USFWS DJFMP</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Delta Juvenile Fish Monitoring Program recent and historic fish and environmental parameter information for the Delta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USFWS</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873141">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USGS National Water Information Service</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Real-time sensor data for key parameters include: Flow, Dissolved Oxygen, Chlorophyll A, River Stage, Turbidity, Electrical Conductivity, and Water Temperature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USGS</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582094">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EMP Benthic Monitoring</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Recent and historic benthic monitoring and environmental data at discrete locations in the Delta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DWR</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bl>
          </a:graphicData>
        </a:graphic>
      </p:graphicFrame>
      <p:sp>
        <p:nvSpPr>
          <p:cNvPr id="3" name="TextBox 2"/>
          <p:cNvSpPr txBox="1"/>
          <p:nvPr/>
        </p:nvSpPr>
        <p:spPr>
          <a:xfrm>
            <a:off x="8832916" y="5821144"/>
            <a:ext cx="3359084" cy="461665"/>
          </a:xfrm>
          <a:prstGeom prst="rect">
            <a:avLst/>
          </a:prstGeom>
          <a:solidFill>
            <a:schemeClr val="accent1"/>
          </a:solidFill>
        </p:spPr>
        <p:txBody>
          <a:bodyPr wrap="square" rtlCol="0">
            <a:spAutoFit/>
          </a:bodyPr>
          <a:lstStyle/>
          <a:p>
            <a:r>
              <a:rPr lang="en-US" sz="2400" dirty="0" smtClean="0">
                <a:solidFill>
                  <a:schemeClr val="bg1"/>
                </a:solidFill>
                <a:latin typeface="Avenir Light" charset="0"/>
                <a:ea typeface="Avenir Light" charset="0"/>
                <a:cs typeface="Avenir Light" charset="0"/>
              </a:rPr>
              <a:t>Available Data</a:t>
            </a:r>
            <a:endParaRPr lang="en-US" sz="24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044087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25939867"/>
              </p:ext>
            </p:extLst>
          </p:nvPr>
        </p:nvGraphicFramePr>
        <p:xfrm>
          <a:off x="465513" y="764772"/>
          <a:ext cx="10590415" cy="5544104"/>
        </p:xfrm>
        <a:graphic>
          <a:graphicData uri="http://schemas.openxmlformats.org/drawingml/2006/table">
            <a:tbl>
              <a:tblPr firstRow="1" firstCol="1" bandRow="1"/>
              <a:tblGrid>
                <a:gridCol w="5133434"/>
                <a:gridCol w="3063568"/>
                <a:gridCol w="2393413"/>
              </a:tblGrid>
              <a:tr h="81481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EMP Zooplankton Monitoring</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Recent and historic zooplankton monitoring and environmental data at discrete locations in the Delta</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CA DFW</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1333335">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EMP Discrete Water Quality Monitoring</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Recent and historic water quality monitoring discrete locations in the Delta (key parameters: Secchi Depth, Temperature, Tide, Wind, Electrical Conductance, and pH)</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DWR</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4434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 Benthic</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4434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 Habitat</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4434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 Water Quality</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4434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 Toxicity</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4434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 Tissue</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148152">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CA DFW Fish Monitoring</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Recent and Historic Catch data (fish and other aquatic organisms) and environmental data from multiple CA DFW Surveys, including: Spring Kodiak Trawl, Fall Midwater Trawl, 20 MM Trawl, Summer Townet, Smelt Larval Survey, and San Francisco Bay Study.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CA DFW</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bl>
          </a:graphicData>
        </a:graphic>
      </p:graphicFrame>
      <p:sp>
        <p:nvSpPr>
          <p:cNvPr id="3" name="TextBox 2"/>
          <p:cNvSpPr txBox="1"/>
          <p:nvPr/>
        </p:nvSpPr>
        <p:spPr>
          <a:xfrm>
            <a:off x="8832916" y="5821144"/>
            <a:ext cx="3359084" cy="461665"/>
          </a:xfrm>
          <a:prstGeom prst="rect">
            <a:avLst/>
          </a:prstGeom>
          <a:solidFill>
            <a:schemeClr val="accent1"/>
          </a:solidFill>
        </p:spPr>
        <p:txBody>
          <a:bodyPr wrap="square" rtlCol="0">
            <a:spAutoFit/>
          </a:bodyPr>
          <a:lstStyle/>
          <a:p>
            <a:r>
              <a:rPr lang="en-US" sz="2400" dirty="0" smtClean="0">
                <a:solidFill>
                  <a:schemeClr val="bg1"/>
                </a:solidFill>
                <a:latin typeface="Avenir Light" charset="0"/>
                <a:ea typeface="Avenir Light" charset="0"/>
                <a:cs typeface="Avenir Light" charset="0"/>
              </a:rPr>
              <a:t>Available Data</a:t>
            </a:r>
            <a:endParaRPr lang="en-US" sz="24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969163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832275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422315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0"/>
            <a:ext cx="8375933" cy="6858000"/>
          </a:xfrm>
          <a:prstGeom prst="rect">
            <a:avLst/>
          </a:prstGeom>
        </p:spPr>
      </p:pic>
    </p:spTree>
    <p:extLst>
      <p:ext uri="{BB962C8B-B14F-4D97-AF65-F5344CB8AC3E}">
        <p14:creationId xmlns:p14="http://schemas.microsoft.com/office/powerpoint/2010/main" val="29710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0"/>
            <a:ext cx="12009329" cy="6858000"/>
          </a:xfrm>
          <a:prstGeom prst="rect">
            <a:avLst/>
          </a:prstGeom>
        </p:spPr>
      </p:pic>
    </p:spTree>
    <p:extLst>
      <p:ext uri="{BB962C8B-B14F-4D97-AF65-F5344CB8AC3E}">
        <p14:creationId xmlns:p14="http://schemas.microsoft.com/office/powerpoint/2010/main" val="14289904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00"/>
            <a:ext cx="12192000" cy="6745134"/>
          </a:xfrm>
          <a:prstGeom prst="rect">
            <a:avLst/>
          </a:prstGeom>
        </p:spPr>
      </p:pic>
    </p:spTree>
    <p:extLst>
      <p:ext uri="{BB962C8B-B14F-4D97-AF65-F5344CB8AC3E}">
        <p14:creationId xmlns:p14="http://schemas.microsoft.com/office/powerpoint/2010/main" val="18466953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12032937" cy="6858000"/>
          </a:xfrm>
          <a:prstGeom prst="rect">
            <a:avLst/>
          </a:prstGeom>
        </p:spPr>
      </p:pic>
    </p:spTree>
    <p:extLst>
      <p:ext uri="{BB962C8B-B14F-4D97-AF65-F5344CB8AC3E}">
        <p14:creationId xmlns:p14="http://schemas.microsoft.com/office/powerpoint/2010/main" val="11790058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charset="0"/>
                <a:ea typeface="Arial" charset="0"/>
                <a:cs typeface="Arial" charset="0"/>
              </a:rPr>
              <a:t>The Challenge:  Connecting Research</a:t>
            </a:r>
            <a:endParaRPr lang="en-US" sz="4000" dirty="0">
              <a:latin typeface="Arial" charset="0"/>
              <a:ea typeface="Arial" charset="0"/>
              <a:cs typeface="Arial" charset="0"/>
            </a:endParaRPr>
          </a:p>
        </p:txBody>
      </p:sp>
      <p:sp>
        <p:nvSpPr>
          <p:cNvPr id="3" name="Content Placeholder 2"/>
          <p:cNvSpPr>
            <a:spLocks noGrp="1"/>
          </p:cNvSpPr>
          <p:nvPr>
            <p:ph idx="1"/>
          </p:nvPr>
        </p:nvSpPr>
        <p:spPr>
          <a:xfrm>
            <a:off x="838200" y="1825625"/>
            <a:ext cx="5960165" cy="4826966"/>
          </a:xfrm>
        </p:spPr>
        <p:txBody>
          <a:bodyPr>
            <a:normAutofit lnSpcReduction="10000"/>
          </a:bodyPr>
          <a:lstStyle/>
          <a:p>
            <a:r>
              <a:rPr lang="en-US" dirty="0" smtClean="0">
                <a:latin typeface="Arial" charset="0"/>
                <a:ea typeface="Arial" charset="0"/>
                <a:cs typeface="Arial" charset="0"/>
              </a:rPr>
              <a:t>Most data are collected and stored within origination organization</a:t>
            </a:r>
          </a:p>
          <a:p>
            <a:r>
              <a:rPr lang="en-US" dirty="0" smtClean="0">
                <a:latin typeface="Arial" charset="0"/>
                <a:ea typeface="Arial" charset="0"/>
                <a:cs typeface="Arial" charset="0"/>
              </a:rPr>
              <a:t>Data is typically shared at quarterly meetings, after publication, added to state databases when funding is available, or only accessible by request</a:t>
            </a:r>
          </a:p>
          <a:p>
            <a:r>
              <a:rPr lang="en-US" dirty="0" smtClean="0">
                <a:latin typeface="Arial" charset="0"/>
                <a:ea typeface="Arial" charset="0"/>
                <a:cs typeface="Arial" charset="0"/>
              </a:rPr>
              <a:t>Data is often hard to find and delays in sharing data does not support real time, adaptive management actions and operations.  </a:t>
            </a:r>
            <a:endParaRPr lang="en-US" dirty="0">
              <a:latin typeface="Arial" charset="0"/>
              <a:ea typeface="Arial" charset="0"/>
              <a:cs typeface="Arial" charset="0"/>
            </a:endParaRPr>
          </a:p>
        </p:txBody>
      </p:sp>
      <p:sp>
        <p:nvSpPr>
          <p:cNvPr id="6" name="TextBox 5"/>
          <p:cNvSpPr txBox="1"/>
          <p:nvPr/>
        </p:nvSpPr>
        <p:spPr>
          <a:xfrm>
            <a:off x="8587408" y="3246782"/>
            <a:ext cx="1630018" cy="2585323"/>
          </a:xfrm>
          <a:prstGeom prst="rect">
            <a:avLst/>
          </a:prstGeom>
          <a:noFill/>
        </p:spPr>
        <p:txBody>
          <a:bodyPr wrap="square" rtlCol="0">
            <a:spAutoFit/>
          </a:bodyPr>
          <a:lstStyle/>
          <a:p>
            <a:pPr marL="342900" indent="-342900">
              <a:buAutoNum type="arabicPeriod"/>
            </a:pPr>
            <a:r>
              <a:rPr lang="en-US" dirty="0" smtClean="0">
                <a:solidFill>
                  <a:srgbClr val="FF0000"/>
                </a:solidFill>
              </a:rPr>
              <a:t>I am making an image for here</a:t>
            </a:r>
          </a:p>
          <a:p>
            <a:pPr marL="342900" indent="-342900">
              <a:buAutoNum type="arabicPeriod"/>
            </a:pPr>
            <a:endParaRPr lang="en-US" dirty="0">
              <a:solidFill>
                <a:srgbClr val="FF0000"/>
              </a:solidFill>
            </a:endParaRPr>
          </a:p>
          <a:p>
            <a:pPr marL="342900" indent="-342900">
              <a:buAutoNum type="arabicPeriod"/>
            </a:pPr>
            <a:r>
              <a:rPr lang="en-US" dirty="0" smtClean="0">
                <a:solidFill>
                  <a:srgbClr val="FF0000"/>
                </a:solidFill>
              </a:rPr>
              <a:t>2.  Do not use bullets in final design</a:t>
            </a:r>
            <a:endParaRPr lang="en-US" dirty="0">
              <a:solidFill>
                <a:srgbClr val="FF0000"/>
              </a:solidFill>
            </a:endParaRPr>
          </a:p>
        </p:txBody>
      </p:sp>
    </p:spTree>
    <p:extLst>
      <p:ext uri="{BB962C8B-B14F-4D97-AF65-F5344CB8AC3E}">
        <p14:creationId xmlns:p14="http://schemas.microsoft.com/office/powerpoint/2010/main" val="1039703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00" y="0"/>
            <a:ext cx="8943925" cy="6858000"/>
          </a:xfrm>
          <a:prstGeom prst="rect">
            <a:avLst/>
          </a:prstGeom>
        </p:spPr>
      </p:pic>
    </p:spTree>
    <p:extLst>
      <p:ext uri="{BB962C8B-B14F-4D97-AF65-F5344CB8AC3E}">
        <p14:creationId xmlns:p14="http://schemas.microsoft.com/office/powerpoint/2010/main" val="1770958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0"/>
            <a:ext cx="10735988" cy="6858000"/>
          </a:xfrm>
          <a:prstGeom prst="rect">
            <a:avLst/>
          </a:prstGeom>
        </p:spPr>
      </p:pic>
    </p:spTree>
    <p:extLst>
      <p:ext uri="{BB962C8B-B14F-4D97-AF65-F5344CB8AC3E}">
        <p14:creationId xmlns:p14="http://schemas.microsoft.com/office/powerpoint/2010/main" val="21455516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5486400" y="4359965"/>
            <a:ext cx="4293704" cy="646331"/>
          </a:xfrm>
          <a:prstGeom prst="rect">
            <a:avLst/>
          </a:prstGeom>
          <a:noFill/>
        </p:spPr>
        <p:txBody>
          <a:bodyPr wrap="square" rtlCol="0">
            <a:spAutoFit/>
          </a:bodyPr>
          <a:lstStyle/>
          <a:p>
            <a:r>
              <a:rPr lang="en-US" dirty="0" smtClean="0"/>
              <a:t>Change text to:   Resources Specific to the Cache Region, over 200 California Wide</a:t>
            </a:r>
            <a:endParaRPr lang="en-US" dirty="0"/>
          </a:p>
        </p:txBody>
      </p:sp>
    </p:spTree>
    <p:extLst>
      <p:ext uri="{BB962C8B-B14F-4D97-AF65-F5344CB8AC3E}">
        <p14:creationId xmlns:p14="http://schemas.microsoft.com/office/powerpoint/2010/main" val="123097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p:cNvSpPr txBox="1"/>
          <p:nvPr/>
        </p:nvSpPr>
        <p:spPr>
          <a:xfrm>
            <a:off x="7421217" y="3962400"/>
            <a:ext cx="3472070" cy="1200329"/>
          </a:xfrm>
          <a:prstGeom prst="rect">
            <a:avLst/>
          </a:prstGeom>
          <a:noFill/>
        </p:spPr>
        <p:txBody>
          <a:bodyPr wrap="square" rtlCol="0">
            <a:spAutoFit/>
          </a:bodyPr>
          <a:lstStyle/>
          <a:p>
            <a:r>
              <a:rPr lang="en-US" dirty="0" smtClean="0"/>
              <a:t>Change text to:</a:t>
            </a:r>
          </a:p>
          <a:p>
            <a:r>
              <a:rPr lang="en-US" dirty="0" smtClean="0"/>
              <a:t>Interactive Map Tools</a:t>
            </a:r>
          </a:p>
          <a:p>
            <a:r>
              <a:rPr lang="en-US" dirty="0" smtClean="0"/>
              <a:t>Tools to explore a region spatially.  Layers can be combined….</a:t>
            </a:r>
          </a:p>
        </p:txBody>
      </p:sp>
    </p:spTree>
    <p:extLst>
      <p:ext uri="{BB962C8B-B14F-4D97-AF65-F5344CB8AC3E}">
        <p14:creationId xmlns:p14="http://schemas.microsoft.com/office/powerpoint/2010/main" val="20676279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 y="0"/>
            <a:ext cx="11129758" cy="6858000"/>
          </a:xfrm>
          <a:prstGeom prst="rect">
            <a:avLst/>
          </a:prstGeom>
        </p:spPr>
      </p:pic>
      <p:sp>
        <p:nvSpPr>
          <p:cNvPr id="3" name="TextBox 2"/>
          <p:cNvSpPr txBox="1"/>
          <p:nvPr/>
        </p:nvSpPr>
        <p:spPr>
          <a:xfrm>
            <a:off x="679622" y="234778"/>
            <a:ext cx="4549924" cy="646331"/>
          </a:xfrm>
          <a:prstGeom prst="rect">
            <a:avLst/>
          </a:prstGeom>
          <a:solidFill>
            <a:schemeClr val="accent1">
              <a:lumMod val="60000"/>
              <a:lumOff val="40000"/>
            </a:schemeClr>
          </a:solidFill>
        </p:spPr>
        <p:txBody>
          <a:bodyPr wrap="square" rtlCol="0">
            <a:spAutoFit/>
          </a:bodyPr>
          <a:lstStyle/>
          <a:p>
            <a:r>
              <a:rPr lang="en-US" b="1" dirty="0" smtClean="0">
                <a:ln w="0"/>
                <a:solidFill>
                  <a:schemeClr val="bg1"/>
                </a:solidFill>
                <a:effectLst>
                  <a:outerShdw blurRad="38100" dist="25400" dir="5400000" algn="ctr" rotWithShape="0">
                    <a:srgbClr val="6E747A">
                      <a:alpha val="43000"/>
                    </a:srgbClr>
                  </a:outerShdw>
                </a:effectLst>
                <a:latin typeface="Arial" charset="0"/>
                <a:ea typeface="Arial" charset="0"/>
                <a:cs typeface="Arial" charset="0"/>
              </a:rPr>
              <a:t>Cache Collaborative Monitoring Locations with Station Metadata</a:t>
            </a:r>
            <a:endParaRPr lang="en-US" b="1" dirty="0">
              <a:ln w="0"/>
              <a:solidFill>
                <a:schemeClr val="bg1"/>
              </a:solidFill>
              <a:effectLst>
                <a:outerShdw blurRad="38100" dist="25400" dir="5400000" algn="ctr" rotWithShape="0">
                  <a:srgbClr val="6E747A">
                    <a:alpha val="43000"/>
                  </a:srgbClr>
                </a:outerShdw>
              </a:effectLst>
              <a:latin typeface="Arial" charset="0"/>
              <a:ea typeface="Arial" charset="0"/>
              <a:cs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5601" y="3042457"/>
            <a:ext cx="1332533" cy="748145"/>
          </a:xfrm>
          <a:prstGeom prst="rect">
            <a:avLst/>
          </a:prstGeom>
        </p:spPr>
      </p:pic>
    </p:spTree>
    <p:extLst>
      <p:ext uri="{BB962C8B-B14F-4D97-AF65-F5344CB8AC3E}">
        <p14:creationId xmlns:p14="http://schemas.microsoft.com/office/powerpoint/2010/main" val="9636397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081" y="0"/>
            <a:ext cx="9156407" cy="6858000"/>
          </a:xfrm>
          <a:prstGeom prst="rect">
            <a:avLst/>
          </a:prstGeom>
        </p:spPr>
      </p:pic>
      <p:sp>
        <p:nvSpPr>
          <p:cNvPr id="6" name="Rectangle 5"/>
          <p:cNvSpPr/>
          <p:nvPr/>
        </p:nvSpPr>
        <p:spPr>
          <a:xfrm>
            <a:off x="72081" y="189640"/>
            <a:ext cx="6095963" cy="646331"/>
          </a:xfrm>
          <a:prstGeom prst="rect">
            <a:avLst/>
          </a:prstGeom>
          <a:solidFill>
            <a:schemeClr val="accent1">
              <a:lumMod val="60000"/>
              <a:lumOff val="40000"/>
            </a:schemeClr>
          </a:solidFill>
        </p:spPr>
        <p:txBody>
          <a:bodyPr wrap="square">
            <a:spAutoFit/>
          </a:bodyPr>
          <a:lstStyle/>
          <a:p>
            <a:r>
              <a:rPr lang="en-US" b="1" dirty="0" smtClean="0">
                <a:ln w="0"/>
                <a:solidFill>
                  <a:schemeClr val="bg1"/>
                </a:solidFill>
                <a:effectLst>
                  <a:outerShdw blurRad="38100" dist="25400" dir="5400000" algn="ctr" rotWithShape="0">
                    <a:srgbClr val="6E747A">
                      <a:alpha val="43000"/>
                    </a:srgbClr>
                  </a:outerShdw>
                </a:effectLst>
                <a:latin typeface="Arial" charset="0"/>
                <a:ea typeface="Arial" charset="0"/>
                <a:cs typeface="Arial" charset="0"/>
              </a:rPr>
              <a:t>Sampling locations of Programs collecting Biologic Data (Zooplankton, Phytoplankton, Benthic, and Fish)</a:t>
            </a:r>
            <a:endParaRPr lang="en-US" b="1" dirty="0">
              <a:ln w="0"/>
              <a:solidFill>
                <a:schemeClr val="bg1"/>
              </a:solidFill>
              <a:effectLst>
                <a:outerShdw blurRad="38100" dist="25400" dir="5400000" algn="ctr" rotWithShape="0">
                  <a:srgbClr val="6E747A">
                    <a:alpha val="43000"/>
                  </a:srgbClr>
                </a:outerShdw>
              </a:effectLst>
              <a:latin typeface="Arial" charset="0"/>
              <a:ea typeface="Arial" charset="0"/>
              <a:cs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5970"/>
            <a:ext cx="3942402" cy="4192030"/>
          </a:xfrm>
          <a:prstGeom prst="rect">
            <a:avLst/>
          </a:prstGeom>
        </p:spPr>
      </p:pic>
    </p:spTree>
    <p:extLst>
      <p:ext uri="{BB962C8B-B14F-4D97-AF65-F5344CB8AC3E}">
        <p14:creationId xmlns:p14="http://schemas.microsoft.com/office/powerpoint/2010/main" val="17186256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7351" y="0"/>
            <a:ext cx="5990138" cy="6858000"/>
          </a:xfrm>
          <a:prstGeom prst="rect">
            <a:avLst/>
          </a:prstGeom>
        </p:spPr>
      </p:pic>
      <p:sp>
        <p:nvSpPr>
          <p:cNvPr id="4" name="TextBox 3"/>
          <p:cNvSpPr txBox="1"/>
          <p:nvPr/>
        </p:nvSpPr>
        <p:spPr>
          <a:xfrm>
            <a:off x="259492" y="778476"/>
            <a:ext cx="4436076" cy="4401205"/>
          </a:xfrm>
          <a:prstGeom prst="rect">
            <a:avLst/>
          </a:prstGeom>
          <a:solidFill>
            <a:schemeClr val="accent1">
              <a:lumMod val="60000"/>
              <a:lumOff val="40000"/>
            </a:schemeClr>
          </a:solidFill>
        </p:spPr>
        <p:txBody>
          <a:bodyPr wrap="square" rtlCol="0">
            <a:spAutoFit/>
          </a:bodyPr>
          <a:lstStyle/>
          <a:p>
            <a:r>
              <a:rPr lang="en-US" sz="2800" dirty="0" smtClean="0">
                <a:ln w="0"/>
                <a:solidFill>
                  <a:schemeClr val="bg1"/>
                </a:solidFill>
                <a:effectLst>
                  <a:outerShdw blurRad="38100" dist="25400" dir="5400000" algn="ctr" rotWithShape="0">
                    <a:srgbClr val="6E747A">
                      <a:alpha val="43000"/>
                    </a:srgbClr>
                  </a:outerShdw>
                </a:effectLst>
                <a:latin typeface="Arial" charset="0"/>
                <a:ea typeface="Arial" charset="0"/>
                <a:cs typeface="Arial" charset="0"/>
              </a:rPr>
              <a:t>Real-time data collection sensors (Parameters include: Electrical Conductivity, Turbidity, River Stage, Flow, and Water Temperature) mapped with GIS layers of key locations in the Cache Slough Complex and the surrounding areas. </a:t>
            </a:r>
            <a:endParaRPr lang="en-US" sz="2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2858608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8019" y="0"/>
            <a:ext cx="7390660" cy="6858000"/>
          </a:xfrm>
          <a:prstGeom prst="rect">
            <a:avLst/>
          </a:prstGeom>
        </p:spPr>
      </p:pic>
      <p:sp>
        <p:nvSpPr>
          <p:cNvPr id="4" name="TextBox 3"/>
          <p:cNvSpPr txBox="1"/>
          <p:nvPr/>
        </p:nvSpPr>
        <p:spPr>
          <a:xfrm>
            <a:off x="4538019" y="0"/>
            <a:ext cx="4436076" cy="1815882"/>
          </a:xfrm>
          <a:prstGeom prst="rect">
            <a:avLst/>
          </a:prstGeom>
          <a:solidFill>
            <a:schemeClr val="accent1">
              <a:lumMod val="60000"/>
              <a:lumOff val="40000"/>
            </a:schemeClr>
          </a:solidFill>
        </p:spPr>
        <p:txBody>
          <a:bodyPr wrap="square" rtlCol="0">
            <a:spAutoFit/>
          </a:bodyPr>
          <a:lstStyle/>
          <a:p>
            <a:r>
              <a:rPr lang="en-US" sz="2800" b="1" dirty="0" smtClean="0">
                <a:ln w="0"/>
                <a:solidFill>
                  <a:schemeClr val="bg1"/>
                </a:solidFill>
                <a:effectLst>
                  <a:outerShdw blurRad="38100" dist="25400" dir="5400000" algn="ctr" rotWithShape="0">
                    <a:srgbClr val="6E747A">
                      <a:alpha val="43000"/>
                    </a:srgbClr>
                  </a:outerShdw>
                </a:effectLst>
              </a:rPr>
              <a:t>Land Use, Points of Diversion, Flow and Precipitation Data for the Cache Slough Complex</a:t>
            </a:r>
            <a:endParaRPr lang="en-US" sz="2800" b="1"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34" y="197709"/>
            <a:ext cx="3598317" cy="6202812"/>
          </a:xfrm>
          <a:prstGeom prst="rect">
            <a:avLst/>
          </a:prstGeom>
        </p:spPr>
      </p:pic>
    </p:spTree>
    <p:extLst>
      <p:ext uri="{BB962C8B-B14F-4D97-AF65-F5344CB8AC3E}">
        <p14:creationId xmlns:p14="http://schemas.microsoft.com/office/powerpoint/2010/main" val="13351813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27166" cy="6858000"/>
          </a:xfrm>
          <a:prstGeom prst="rect">
            <a:avLst/>
          </a:prstGeom>
        </p:spPr>
      </p:pic>
      <p:sp>
        <p:nvSpPr>
          <p:cNvPr id="3" name="TextBox 2"/>
          <p:cNvSpPr txBox="1"/>
          <p:nvPr/>
        </p:nvSpPr>
        <p:spPr>
          <a:xfrm>
            <a:off x="0" y="0"/>
            <a:ext cx="7827166" cy="954107"/>
          </a:xfrm>
          <a:prstGeom prst="rect">
            <a:avLst/>
          </a:prstGeom>
          <a:solidFill>
            <a:schemeClr val="accent1">
              <a:lumMod val="60000"/>
              <a:lumOff val="40000"/>
            </a:schemeClr>
          </a:solidFill>
        </p:spPr>
        <p:txBody>
          <a:bodyPr wrap="square" rtlCol="0">
            <a:spAutoFit/>
          </a:bodyPr>
          <a:lstStyle/>
          <a:p>
            <a:r>
              <a:rPr lang="en-US" sz="2800" b="1" dirty="0" smtClean="0">
                <a:ln w="0"/>
                <a:solidFill>
                  <a:schemeClr val="bg1"/>
                </a:solidFill>
                <a:effectLst>
                  <a:outerShdw blurRad="38100" dist="25400" dir="5400000" algn="ctr" rotWithShape="0">
                    <a:srgbClr val="6E747A">
                      <a:alpha val="43000"/>
                    </a:srgbClr>
                  </a:outerShdw>
                </a:effectLst>
              </a:rPr>
              <a:t>Delta </a:t>
            </a:r>
            <a:r>
              <a:rPr lang="en-US" sz="2800" b="1" smtClean="0">
                <a:ln w="0"/>
                <a:solidFill>
                  <a:schemeClr val="bg1"/>
                </a:solidFill>
                <a:effectLst>
                  <a:outerShdw blurRad="38100" dist="25400" dir="5400000" algn="ctr" rotWithShape="0">
                    <a:srgbClr val="6E747A">
                      <a:alpha val="43000"/>
                    </a:srgbClr>
                  </a:outerShdw>
                </a:effectLst>
              </a:rPr>
              <a:t>Vegetation </a:t>
            </a:r>
          </a:p>
          <a:p>
            <a:r>
              <a:rPr lang="en-US" sz="2800" b="1" dirty="0" smtClean="0">
                <a:ln w="0"/>
                <a:solidFill>
                  <a:schemeClr val="bg1"/>
                </a:solidFill>
                <a:effectLst>
                  <a:outerShdw blurRad="38100" dist="25400" dir="5400000" algn="ctr" rotWithShape="0">
                    <a:srgbClr val="6E747A">
                      <a:alpha val="43000"/>
                    </a:srgbClr>
                  </a:outerShdw>
                </a:effectLst>
              </a:rPr>
              <a:t>Source: California Department of Fish and Wildlife</a:t>
            </a:r>
            <a:endParaRPr lang="en-US" sz="2800" b="1" dirty="0">
              <a:solidFill>
                <a:schemeClr val="bg1"/>
              </a:solidFill>
            </a:endParaRPr>
          </a:p>
        </p:txBody>
      </p:sp>
      <p:sp>
        <p:nvSpPr>
          <p:cNvPr id="4" name="Rectangle 3"/>
          <p:cNvSpPr/>
          <p:nvPr/>
        </p:nvSpPr>
        <p:spPr>
          <a:xfrm>
            <a:off x="4171308" y="2085654"/>
            <a:ext cx="1345914" cy="11918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8446" y="2642863"/>
            <a:ext cx="4526792" cy="4215137"/>
          </a:xfrm>
          <a:prstGeom prst="rect">
            <a:avLst/>
          </a:prstGeom>
          <a:ln w="38100">
            <a:solidFill>
              <a:srgbClr val="FF0000"/>
            </a:solidFill>
          </a:ln>
        </p:spPr>
      </p:pic>
      <p:sp>
        <p:nvSpPr>
          <p:cNvPr id="6" name="TextBox 5"/>
          <p:cNvSpPr txBox="1"/>
          <p:nvPr/>
        </p:nvSpPr>
        <p:spPr>
          <a:xfrm>
            <a:off x="7158446" y="2642863"/>
            <a:ext cx="4526792" cy="461665"/>
          </a:xfrm>
          <a:prstGeom prst="rect">
            <a:avLst/>
          </a:prstGeom>
          <a:solidFill>
            <a:schemeClr val="accent1">
              <a:lumMod val="60000"/>
              <a:lumOff val="40000"/>
            </a:schemeClr>
          </a:solidFill>
        </p:spPr>
        <p:txBody>
          <a:bodyPr wrap="square" rtlCol="0">
            <a:spAutoFit/>
          </a:bodyPr>
          <a:lstStyle/>
          <a:p>
            <a:pPr algn="ctr"/>
            <a:r>
              <a:rPr lang="en-US" sz="2400" b="1" dirty="0" smtClean="0">
                <a:ln w="0"/>
                <a:solidFill>
                  <a:schemeClr val="bg1"/>
                </a:solidFill>
                <a:effectLst>
                  <a:outerShdw blurRad="38100" dist="25400" dir="5400000" algn="ctr" rotWithShape="0">
                    <a:srgbClr val="6E747A">
                      <a:alpha val="43000"/>
                    </a:srgbClr>
                  </a:outerShdw>
                </a:effectLst>
              </a:rPr>
              <a:t>Stair-step Vegetation</a:t>
            </a:r>
            <a:endParaRPr lang="en-US" sz="2400" b="1" dirty="0">
              <a:solidFill>
                <a:schemeClr val="bg1"/>
              </a:solidFill>
            </a:endParaRPr>
          </a:p>
        </p:txBody>
      </p:sp>
      <p:cxnSp>
        <p:nvCxnSpPr>
          <p:cNvPr id="10" name="Straight Connector 9"/>
          <p:cNvCxnSpPr/>
          <p:nvPr/>
        </p:nvCxnSpPr>
        <p:spPr>
          <a:xfrm>
            <a:off x="5517222" y="2085654"/>
            <a:ext cx="1641224" cy="5572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517222" y="3277456"/>
            <a:ext cx="1641224" cy="35805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2313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481921" y="4674195"/>
            <a:ext cx="2690192" cy="1754326"/>
          </a:xfrm>
          <a:prstGeom prst="rect">
            <a:avLst/>
          </a:prstGeom>
          <a:noFill/>
        </p:spPr>
        <p:txBody>
          <a:bodyPr wrap="square" rtlCol="0">
            <a:spAutoFit/>
          </a:bodyPr>
          <a:lstStyle/>
          <a:p>
            <a:r>
              <a:rPr lang="en-US" dirty="0" smtClean="0">
                <a:solidFill>
                  <a:srgbClr val="FF0000"/>
                </a:solidFill>
              </a:rPr>
              <a:t>Change Title to:  Project Specific Data Dashboards</a:t>
            </a:r>
          </a:p>
          <a:p>
            <a:endParaRPr lang="en-US" dirty="0">
              <a:solidFill>
                <a:srgbClr val="FF0000"/>
              </a:solidFill>
            </a:endParaRPr>
          </a:p>
          <a:p>
            <a:r>
              <a:rPr lang="en-US" dirty="0" smtClean="0">
                <a:solidFill>
                  <a:srgbClr val="FF0000"/>
                </a:solidFill>
              </a:rPr>
              <a:t>Remove the SRWP header and title, just show data </a:t>
            </a:r>
            <a:r>
              <a:rPr lang="en-US" dirty="0" err="1" smtClean="0">
                <a:solidFill>
                  <a:srgbClr val="FF0000"/>
                </a:solidFill>
              </a:rPr>
              <a:t>dashbaord</a:t>
            </a:r>
            <a:endParaRPr lang="en-US" dirty="0">
              <a:solidFill>
                <a:srgbClr val="FF0000"/>
              </a:solidFill>
            </a:endParaRPr>
          </a:p>
        </p:txBody>
      </p:sp>
      <p:sp>
        <p:nvSpPr>
          <p:cNvPr id="4" name="TextBox 3"/>
          <p:cNvSpPr txBox="1"/>
          <p:nvPr/>
        </p:nvSpPr>
        <p:spPr>
          <a:xfrm>
            <a:off x="7262446" y="4674195"/>
            <a:ext cx="2188804" cy="369332"/>
          </a:xfrm>
          <a:prstGeom prst="rect">
            <a:avLst/>
          </a:prstGeom>
          <a:noFill/>
        </p:spPr>
        <p:txBody>
          <a:bodyPr wrap="none" rtlCol="0">
            <a:spAutoFit/>
          </a:bodyPr>
          <a:lstStyle/>
          <a:p>
            <a:r>
              <a:rPr lang="en-US" dirty="0" smtClean="0">
                <a:solidFill>
                  <a:srgbClr val="FF0000"/>
                </a:solidFill>
              </a:rPr>
              <a:t>Remove bulleted text</a:t>
            </a:r>
            <a:endParaRPr lang="en-US" dirty="0">
              <a:solidFill>
                <a:srgbClr val="FF0000"/>
              </a:solidFill>
            </a:endParaRPr>
          </a:p>
        </p:txBody>
      </p:sp>
      <p:sp>
        <p:nvSpPr>
          <p:cNvPr id="5" name="TextBox 4"/>
          <p:cNvSpPr txBox="1"/>
          <p:nvPr/>
        </p:nvSpPr>
        <p:spPr>
          <a:xfrm>
            <a:off x="7596554" y="6154615"/>
            <a:ext cx="2883877" cy="646331"/>
          </a:xfrm>
          <a:prstGeom prst="rect">
            <a:avLst/>
          </a:prstGeom>
          <a:noFill/>
        </p:spPr>
        <p:txBody>
          <a:bodyPr wrap="square" rtlCol="0">
            <a:spAutoFit/>
          </a:bodyPr>
          <a:lstStyle/>
          <a:p>
            <a:r>
              <a:rPr lang="en-US" dirty="0" smtClean="0">
                <a:solidFill>
                  <a:srgbClr val="FF0000"/>
                </a:solidFill>
              </a:rPr>
              <a:t>Remove #s on all slides and add BDL logo</a:t>
            </a:r>
            <a:endParaRPr lang="en-US" dirty="0">
              <a:solidFill>
                <a:srgbClr val="FF0000"/>
              </a:solidFill>
            </a:endParaRPr>
          </a:p>
        </p:txBody>
      </p:sp>
    </p:spTree>
    <p:extLst>
      <p:ext uri="{BB962C8B-B14F-4D97-AF65-F5344CB8AC3E}">
        <p14:creationId xmlns:p14="http://schemas.microsoft.com/office/powerpoint/2010/main" val="1874405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charset="0"/>
                <a:ea typeface="Arial" charset="0"/>
                <a:cs typeface="Arial" charset="0"/>
              </a:rPr>
              <a:t>Helping to Make Connections</a:t>
            </a:r>
            <a:endParaRPr lang="en-US" sz="3200" dirty="0">
              <a:latin typeface="Arial" charset="0"/>
              <a:ea typeface="Arial" charset="0"/>
              <a:cs typeface="Arial" charset="0"/>
            </a:endParaRPr>
          </a:p>
        </p:txBody>
      </p:sp>
      <p:sp>
        <p:nvSpPr>
          <p:cNvPr id="3" name="Content Placeholder 2"/>
          <p:cNvSpPr>
            <a:spLocks noGrp="1"/>
          </p:cNvSpPr>
          <p:nvPr>
            <p:ph idx="1"/>
          </p:nvPr>
        </p:nvSpPr>
        <p:spPr>
          <a:xfrm>
            <a:off x="838200" y="1825624"/>
            <a:ext cx="5257800" cy="3912567"/>
          </a:xfrm>
        </p:spPr>
        <p:txBody>
          <a:bodyPr>
            <a:normAutofit fontScale="92500" lnSpcReduction="10000"/>
          </a:bodyPr>
          <a:lstStyle/>
          <a:p>
            <a:r>
              <a:rPr lang="en-US" dirty="0" smtClean="0">
                <a:latin typeface="Arial" charset="0"/>
                <a:ea typeface="Arial" charset="0"/>
                <a:cs typeface="Arial" charset="0"/>
              </a:rPr>
              <a:t>On-going efforts can leverage existing data platforms:   Datasets, GIS, Project Data, Documents and more</a:t>
            </a:r>
          </a:p>
          <a:p>
            <a:r>
              <a:rPr lang="en-US" dirty="0" smtClean="0">
                <a:latin typeface="Arial" charset="0"/>
                <a:ea typeface="Arial" charset="0"/>
                <a:cs typeface="Arial" charset="0"/>
              </a:rPr>
              <a:t>Researchers can easily discover related projects, data plans, support resources (Maps &amp; GIS, reports, images)</a:t>
            </a:r>
          </a:p>
          <a:p>
            <a:r>
              <a:rPr lang="en-US" dirty="0" smtClean="0">
                <a:latin typeface="Arial" charset="0"/>
                <a:ea typeface="Arial" charset="0"/>
                <a:cs typeface="Arial" charset="0"/>
              </a:rPr>
              <a:t>Improve regional knowledge by simplifying access to information.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435" t="-1471" r="13526" b="-219"/>
          <a:stretch/>
        </p:blipFill>
        <p:spPr>
          <a:xfrm>
            <a:off x="7341702" y="1690688"/>
            <a:ext cx="4020451" cy="4511329"/>
          </a:xfrm>
          <a:prstGeom prst="rect">
            <a:avLst/>
          </a:prstGeom>
        </p:spPr>
      </p:pic>
    </p:spTree>
    <p:extLst>
      <p:ext uri="{BB962C8B-B14F-4D97-AF65-F5344CB8AC3E}">
        <p14:creationId xmlns:p14="http://schemas.microsoft.com/office/powerpoint/2010/main" val="383140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4418" y="0"/>
            <a:ext cx="7332705" cy="20097840"/>
          </a:xfrm>
          <a:prstGeom prst="rect">
            <a:avLst/>
          </a:prstGeom>
        </p:spPr>
      </p:pic>
    </p:spTree>
    <p:extLst>
      <p:ext uri="{BB962C8B-B14F-4D97-AF65-F5344CB8AC3E}">
        <p14:creationId xmlns:p14="http://schemas.microsoft.com/office/powerpoint/2010/main" val="13842526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359" y="-7327558"/>
            <a:ext cx="7332705" cy="20097840"/>
          </a:xfrm>
          <a:prstGeom prst="rect">
            <a:avLst/>
          </a:prstGeom>
        </p:spPr>
      </p:pic>
    </p:spTree>
    <p:extLst>
      <p:ext uri="{BB962C8B-B14F-4D97-AF65-F5344CB8AC3E}">
        <p14:creationId xmlns:p14="http://schemas.microsoft.com/office/powerpoint/2010/main" val="12458782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290" y="-11392929"/>
            <a:ext cx="7332705" cy="20097840"/>
          </a:xfrm>
          <a:prstGeom prst="rect">
            <a:avLst/>
          </a:prstGeom>
        </p:spPr>
      </p:pic>
    </p:spTree>
    <p:extLst>
      <p:ext uri="{BB962C8B-B14F-4D97-AF65-F5344CB8AC3E}">
        <p14:creationId xmlns:p14="http://schemas.microsoft.com/office/powerpoint/2010/main" val="193070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45215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620275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565" y="0"/>
            <a:ext cx="9144000" cy="6858000"/>
          </a:xfrm>
          <a:prstGeom prst="rect">
            <a:avLst/>
          </a:prstGeom>
        </p:spPr>
      </p:pic>
      <p:sp>
        <p:nvSpPr>
          <p:cNvPr id="4" name="Content Placeholder 3"/>
          <p:cNvSpPr>
            <a:spLocks noGrp="1"/>
          </p:cNvSpPr>
          <p:nvPr>
            <p:ph idx="1"/>
          </p:nvPr>
        </p:nvSpPr>
        <p:spPr>
          <a:xfrm>
            <a:off x="1722783" y="901148"/>
            <a:ext cx="8459185" cy="5085015"/>
          </a:xfrm>
        </p:spPr>
        <p:txBody>
          <a:bodyPr>
            <a:normAutofit/>
          </a:bodyPr>
          <a:lstStyle/>
          <a:p>
            <a:pPr marL="0" indent="0">
              <a:buNone/>
            </a:pPr>
            <a:endParaRPr lang="en-US" sz="2200" dirty="0">
              <a:latin typeface="Arial" charset="0"/>
              <a:ea typeface="Arial" charset="0"/>
              <a:cs typeface="Arial" charset="0"/>
            </a:endParaRPr>
          </a:p>
          <a:p>
            <a:pPr marL="0" lvl="0" indent="0">
              <a:buNone/>
            </a:pPr>
            <a:r>
              <a:rPr lang="en-US" sz="2200" b="1" dirty="0">
                <a:latin typeface="Arial" charset="0"/>
                <a:ea typeface="Arial" charset="0"/>
                <a:cs typeface="Arial" charset="0"/>
              </a:rPr>
              <a:t>Cache Complex Monitoring Review Report:</a:t>
            </a:r>
            <a:r>
              <a:rPr lang="en-US" sz="2200" dirty="0">
                <a:latin typeface="Arial" charset="0"/>
                <a:ea typeface="Arial" charset="0"/>
                <a:cs typeface="Arial" charset="0"/>
              </a:rPr>
              <a:t>  </a:t>
            </a:r>
            <a:r>
              <a:rPr lang="en-US" sz="2200" dirty="0">
                <a:latin typeface="Arial" charset="0"/>
                <a:ea typeface="Arial" charset="0"/>
                <a:cs typeface="Arial" charset="0"/>
              </a:rPr>
              <a:t>C</a:t>
            </a:r>
            <a:r>
              <a:rPr lang="en-US" sz="2200" dirty="0" smtClean="0">
                <a:latin typeface="Arial" charset="0"/>
                <a:ea typeface="Arial" charset="0"/>
                <a:cs typeface="Arial" charset="0"/>
              </a:rPr>
              <a:t>urrent </a:t>
            </a:r>
            <a:r>
              <a:rPr lang="en-US" sz="2200" dirty="0">
                <a:latin typeface="Arial" charset="0"/>
                <a:ea typeface="Arial" charset="0"/>
                <a:cs typeface="Arial" charset="0"/>
              </a:rPr>
              <a:t>monitoring within the cache </a:t>
            </a:r>
            <a:r>
              <a:rPr lang="en-US" sz="2200" dirty="0" smtClean="0">
                <a:latin typeface="Arial" charset="0"/>
                <a:ea typeface="Arial" charset="0"/>
                <a:cs typeface="Arial" charset="0"/>
              </a:rPr>
              <a:t>region.</a:t>
            </a:r>
          </a:p>
          <a:p>
            <a:pPr lvl="2"/>
            <a:r>
              <a:rPr lang="en-US" sz="1400" dirty="0" smtClean="0">
                <a:latin typeface="Arial" charset="0"/>
                <a:ea typeface="Arial" charset="0"/>
                <a:cs typeface="Arial" charset="0"/>
              </a:rPr>
              <a:t>Water Quality</a:t>
            </a:r>
          </a:p>
          <a:p>
            <a:pPr lvl="2"/>
            <a:r>
              <a:rPr lang="en-US" sz="1400" dirty="0" smtClean="0">
                <a:latin typeface="Arial" charset="0"/>
                <a:ea typeface="Arial" charset="0"/>
                <a:cs typeface="Arial" charset="0"/>
              </a:rPr>
              <a:t>Meteorological</a:t>
            </a:r>
          </a:p>
          <a:p>
            <a:pPr lvl="2"/>
            <a:r>
              <a:rPr lang="en-US" sz="1400" dirty="0" smtClean="0">
                <a:latin typeface="Arial" charset="0"/>
                <a:ea typeface="Arial" charset="0"/>
                <a:cs typeface="Arial" charset="0"/>
              </a:rPr>
              <a:t>Food Web</a:t>
            </a:r>
          </a:p>
          <a:p>
            <a:pPr lvl="2"/>
            <a:r>
              <a:rPr lang="en-US" sz="1400" dirty="0" smtClean="0">
                <a:latin typeface="Arial" charset="0"/>
                <a:ea typeface="Arial" charset="0"/>
                <a:cs typeface="Arial" charset="0"/>
              </a:rPr>
              <a:t>Hydrology</a:t>
            </a:r>
            <a:endParaRPr lang="en-US" sz="2200" dirty="0">
              <a:latin typeface="Arial" charset="0"/>
              <a:ea typeface="Arial" charset="0"/>
              <a:cs typeface="Arial" charset="0"/>
            </a:endParaRPr>
          </a:p>
          <a:p>
            <a:pPr marL="0" lvl="0" indent="0">
              <a:buNone/>
            </a:pPr>
            <a:r>
              <a:rPr lang="en-US" sz="2200" b="1" dirty="0">
                <a:latin typeface="Arial" charset="0"/>
                <a:ea typeface="Arial" charset="0"/>
                <a:cs typeface="Arial" charset="0"/>
              </a:rPr>
              <a:t>Data Integration Plan</a:t>
            </a:r>
            <a:r>
              <a:rPr lang="en-US" sz="2200" dirty="0">
                <a:latin typeface="Arial" charset="0"/>
                <a:ea typeface="Arial" charset="0"/>
                <a:cs typeface="Arial" charset="0"/>
              </a:rPr>
              <a:t>:  </a:t>
            </a:r>
            <a:r>
              <a:rPr lang="en-US" sz="2200" dirty="0">
                <a:latin typeface="Arial" charset="0"/>
                <a:ea typeface="Arial" charset="0"/>
                <a:cs typeface="Arial" charset="0"/>
              </a:rPr>
              <a:t>D</a:t>
            </a:r>
            <a:r>
              <a:rPr lang="en-US" sz="2200" dirty="0" smtClean="0">
                <a:latin typeface="Arial" charset="0"/>
                <a:ea typeface="Arial" charset="0"/>
                <a:cs typeface="Arial" charset="0"/>
              </a:rPr>
              <a:t>ata </a:t>
            </a:r>
            <a:r>
              <a:rPr lang="en-US" sz="2200" dirty="0">
                <a:latin typeface="Arial" charset="0"/>
                <a:ea typeface="Arial" charset="0"/>
                <a:cs typeface="Arial" charset="0"/>
              </a:rPr>
              <a:t>integration </a:t>
            </a:r>
            <a:r>
              <a:rPr lang="en-US" sz="2200" dirty="0" smtClean="0">
                <a:latin typeface="Arial" charset="0"/>
                <a:ea typeface="Arial" charset="0"/>
                <a:cs typeface="Arial" charset="0"/>
              </a:rPr>
              <a:t>documentation </a:t>
            </a:r>
            <a:r>
              <a:rPr lang="en-US" sz="2200" dirty="0">
                <a:latin typeface="Arial" charset="0"/>
                <a:ea typeface="Arial" charset="0"/>
                <a:cs typeface="Arial" charset="0"/>
              </a:rPr>
              <a:t>and schema </a:t>
            </a:r>
            <a:r>
              <a:rPr lang="en-US" sz="2200" dirty="0" smtClean="0">
                <a:latin typeface="Arial" charset="0"/>
                <a:ea typeface="Arial" charset="0"/>
                <a:cs typeface="Arial" charset="0"/>
              </a:rPr>
              <a:t>for project </a:t>
            </a:r>
            <a:r>
              <a:rPr lang="en-US" sz="2200" dirty="0">
                <a:latin typeface="Arial" charset="0"/>
                <a:ea typeface="Arial" charset="0"/>
                <a:cs typeface="Arial" charset="0"/>
              </a:rPr>
              <a:t>stakeholders.  </a:t>
            </a:r>
            <a:r>
              <a:rPr lang="en-US" sz="2200" dirty="0" smtClean="0">
                <a:latin typeface="Arial" charset="0"/>
                <a:ea typeface="Arial" charset="0"/>
                <a:cs typeface="Arial" charset="0"/>
              </a:rPr>
              <a:t>Includes data types, owners, methods comparison, parameters library, collection frequency, etc.</a:t>
            </a:r>
            <a:endParaRPr lang="en-US" sz="2200" dirty="0">
              <a:latin typeface="Arial" charset="0"/>
              <a:ea typeface="Arial" charset="0"/>
              <a:cs typeface="Arial" charset="0"/>
            </a:endParaRPr>
          </a:p>
          <a:p>
            <a:pPr marL="0" indent="0">
              <a:buNone/>
            </a:pPr>
            <a:endParaRPr lang="en-US" dirty="0"/>
          </a:p>
          <a:p>
            <a:endParaRPr lang="en-US" dirty="0"/>
          </a:p>
        </p:txBody>
      </p:sp>
      <p:sp>
        <p:nvSpPr>
          <p:cNvPr id="5" name="TextBox 4"/>
          <p:cNvSpPr txBox="1"/>
          <p:nvPr/>
        </p:nvSpPr>
        <p:spPr>
          <a:xfrm>
            <a:off x="4227443" y="209379"/>
            <a:ext cx="3935896" cy="369332"/>
          </a:xfrm>
          <a:prstGeom prst="rect">
            <a:avLst/>
          </a:prstGeom>
          <a:noFill/>
        </p:spPr>
        <p:txBody>
          <a:bodyPr wrap="square" rtlCol="0">
            <a:spAutoFit/>
          </a:bodyPr>
          <a:lstStyle/>
          <a:p>
            <a:r>
              <a:rPr lang="en-US" b="1" dirty="0" smtClean="0">
                <a:solidFill>
                  <a:schemeClr val="bg1"/>
                </a:solidFill>
              </a:rPr>
              <a:t>Scaling and Preparing the Platform</a:t>
            </a:r>
            <a:endParaRPr lang="en-US"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5106" y="4575501"/>
            <a:ext cx="6761659" cy="2028052"/>
          </a:xfrm>
          <a:prstGeom prst="rect">
            <a:avLst/>
          </a:prstGeom>
        </p:spPr>
      </p:pic>
    </p:spTree>
    <p:extLst>
      <p:ext uri="{BB962C8B-B14F-4D97-AF65-F5344CB8AC3E}">
        <p14:creationId xmlns:p14="http://schemas.microsoft.com/office/powerpoint/2010/main" val="1019962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0" indent="0">
              <a:buNone/>
            </a:pPr>
            <a:endParaRPr lang="en-US" dirty="0"/>
          </a:p>
          <a:p>
            <a:endParaRPr lang="en-US" dirty="0"/>
          </a:p>
        </p:txBody>
      </p:sp>
      <p:sp>
        <p:nvSpPr>
          <p:cNvPr id="5" name="TextBox 4"/>
          <p:cNvSpPr txBox="1"/>
          <p:nvPr/>
        </p:nvSpPr>
        <p:spPr>
          <a:xfrm>
            <a:off x="4872681" y="125623"/>
            <a:ext cx="2446638" cy="369332"/>
          </a:xfrm>
          <a:prstGeom prst="rect">
            <a:avLst/>
          </a:prstGeom>
          <a:noFill/>
        </p:spPr>
        <p:txBody>
          <a:bodyPr wrap="square" rtlCol="0">
            <a:spAutoFit/>
          </a:bodyPr>
          <a:lstStyle/>
          <a:p>
            <a:r>
              <a:rPr lang="en-US" b="1" smtClean="0">
                <a:solidFill>
                  <a:schemeClr val="bg1"/>
                </a:solidFill>
              </a:rPr>
              <a:t>Data Integration Plan</a:t>
            </a:r>
            <a:endParaRPr lang="en-US"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940" y="-384313"/>
            <a:ext cx="9144000" cy="6858000"/>
          </a:xfrm>
          <a:prstGeom prst="rect">
            <a:avLst/>
          </a:prstGeom>
        </p:spPr>
      </p:pic>
      <p:sp>
        <p:nvSpPr>
          <p:cNvPr id="9" name="TextBox 8"/>
          <p:cNvSpPr txBox="1"/>
          <p:nvPr/>
        </p:nvSpPr>
        <p:spPr>
          <a:xfrm>
            <a:off x="4501621" y="-132344"/>
            <a:ext cx="2446638" cy="369332"/>
          </a:xfrm>
          <a:prstGeom prst="rect">
            <a:avLst/>
          </a:prstGeom>
          <a:noFill/>
        </p:spPr>
        <p:txBody>
          <a:bodyPr wrap="square" rtlCol="0">
            <a:spAutoFit/>
          </a:bodyPr>
          <a:lstStyle/>
          <a:p>
            <a:r>
              <a:rPr lang="en-US" b="1" smtClean="0">
                <a:solidFill>
                  <a:schemeClr val="bg1"/>
                </a:solidFill>
              </a:rPr>
              <a:t>Data Integration Plan</a:t>
            </a:r>
            <a:endParaRPr lang="en-US" b="1" dirty="0">
              <a:solidFill>
                <a:schemeClr val="bg1"/>
              </a:solidFill>
            </a:endParaRPr>
          </a:p>
        </p:txBody>
      </p:sp>
      <p:sp>
        <p:nvSpPr>
          <p:cNvPr id="2" name="Rectangle 1"/>
          <p:cNvSpPr/>
          <p:nvPr/>
        </p:nvSpPr>
        <p:spPr>
          <a:xfrm>
            <a:off x="1431236" y="1157291"/>
            <a:ext cx="8587408" cy="5078313"/>
          </a:xfrm>
          <a:prstGeom prst="rect">
            <a:avLst/>
          </a:prstGeom>
        </p:spPr>
        <p:txBody>
          <a:bodyPr wrap="square">
            <a:spAutoFit/>
          </a:bodyPr>
          <a:lstStyle/>
          <a:p>
            <a:pPr lvl="0"/>
            <a:r>
              <a:rPr lang="en-US" b="1" dirty="0">
                <a:latin typeface="Arial" charset="0"/>
                <a:ea typeface="Arial" charset="0"/>
                <a:cs typeface="Arial" charset="0"/>
              </a:rPr>
              <a:t>Custom GIS and Database:  </a:t>
            </a:r>
            <a:r>
              <a:rPr lang="en-US" dirty="0">
                <a:latin typeface="Arial" charset="0"/>
                <a:ea typeface="Arial" charset="0"/>
                <a:cs typeface="Arial" charset="0"/>
              </a:rPr>
              <a:t>Building on the BDL and Ca Estuaries data platforms, 34 North is making accessible all monitoring and key data from Cache projects, project areas and other data currently available in the region.  This includes monitoring programs, custom GIS, project datasets, reports, related projects and real time data.  </a:t>
            </a:r>
          </a:p>
          <a:p>
            <a:pPr lvl="0"/>
            <a:endParaRPr lang="en-US" b="1" dirty="0" smtClean="0">
              <a:latin typeface="Arial" charset="0"/>
              <a:ea typeface="Arial" charset="0"/>
              <a:cs typeface="Arial" charset="0"/>
            </a:endParaRPr>
          </a:p>
          <a:p>
            <a:pPr lvl="0"/>
            <a:endParaRPr lang="en-US" b="1" dirty="0">
              <a:latin typeface="Arial" charset="0"/>
              <a:ea typeface="Arial" charset="0"/>
              <a:cs typeface="Arial" charset="0"/>
            </a:endParaRPr>
          </a:p>
          <a:p>
            <a:pPr lvl="0"/>
            <a:r>
              <a:rPr lang="en-US" b="1" dirty="0" smtClean="0">
                <a:latin typeface="Arial" charset="0"/>
                <a:ea typeface="Arial" charset="0"/>
                <a:cs typeface="Arial" charset="0"/>
              </a:rPr>
              <a:t>Project Tools:  </a:t>
            </a:r>
            <a:r>
              <a:rPr lang="en-US" dirty="0">
                <a:latin typeface="Arial" charset="0"/>
                <a:ea typeface="Arial" charset="0"/>
                <a:cs typeface="Arial" charset="0"/>
              </a:rPr>
              <a:t>Working with project </a:t>
            </a:r>
            <a:r>
              <a:rPr lang="en-US" dirty="0" err="1" smtClean="0">
                <a:latin typeface="Arial" charset="0"/>
                <a:ea typeface="Arial" charset="0"/>
                <a:cs typeface="Arial" charset="0"/>
              </a:rPr>
              <a:t>Pis</a:t>
            </a:r>
            <a:r>
              <a:rPr lang="en-US" dirty="0" smtClean="0">
                <a:latin typeface="Arial" charset="0"/>
                <a:ea typeface="Arial" charset="0"/>
                <a:cs typeface="Arial" charset="0"/>
              </a:rPr>
              <a:t> project pages were developed </a:t>
            </a:r>
            <a:r>
              <a:rPr lang="en-US" dirty="0">
                <a:latin typeface="Arial" charset="0"/>
                <a:ea typeface="Arial" charset="0"/>
                <a:cs typeface="Arial" charset="0"/>
              </a:rPr>
              <a:t>for each project with </a:t>
            </a:r>
            <a:r>
              <a:rPr lang="en-US" dirty="0" smtClean="0">
                <a:latin typeface="Arial" charset="0"/>
                <a:ea typeface="Arial" charset="0"/>
                <a:cs typeface="Arial" charset="0"/>
              </a:rPr>
              <a:t>general project </a:t>
            </a:r>
            <a:r>
              <a:rPr lang="en-US" dirty="0">
                <a:latin typeface="Arial" charset="0"/>
                <a:ea typeface="Arial" charset="0"/>
                <a:cs typeface="Arial" charset="0"/>
              </a:rPr>
              <a:t>data, documents, reports, </a:t>
            </a:r>
            <a:r>
              <a:rPr lang="en-US" dirty="0" smtClean="0">
                <a:latin typeface="Arial" charset="0"/>
                <a:ea typeface="Arial" charset="0"/>
                <a:cs typeface="Arial" charset="0"/>
              </a:rPr>
              <a:t>data, GIS </a:t>
            </a:r>
            <a:r>
              <a:rPr lang="en-US" dirty="0">
                <a:latin typeface="Arial" charset="0"/>
                <a:ea typeface="Arial" charset="0"/>
                <a:cs typeface="Arial" charset="0"/>
              </a:rPr>
              <a:t>and related projects.</a:t>
            </a:r>
          </a:p>
          <a:p>
            <a:pPr lvl="0"/>
            <a:endParaRPr lang="en-US" b="1" dirty="0" smtClean="0">
              <a:latin typeface="Arial" charset="0"/>
              <a:ea typeface="Arial" charset="0"/>
              <a:cs typeface="Arial" charset="0"/>
            </a:endParaRPr>
          </a:p>
          <a:p>
            <a:pPr lvl="0"/>
            <a:endParaRPr lang="en-US" b="1" dirty="0">
              <a:latin typeface="Arial" charset="0"/>
              <a:ea typeface="Arial" charset="0"/>
              <a:cs typeface="Arial" charset="0"/>
            </a:endParaRPr>
          </a:p>
          <a:p>
            <a:pPr lvl="0"/>
            <a:endParaRPr lang="en-US" b="1" dirty="0" smtClean="0">
              <a:latin typeface="Arial" charset="0"/>
              <a:ea typeface="Arial" charset="0"/>
              <a:cs typeface="Arial" charset="0"/>
            </a:endParaRPr>
          </a:p>
          <a:p>
            <a:pPr lvl="0"/>
            <a:endParaRPr lang="en-US" b="1" dirty="0">
              <a:latin typeface="Arial" charset="0"/>
              <a:ea typeface="Arial" charset="0"/>
              <a:cs typeface="Arial" charset="0"/>
            </a:endParaRPr>
          </a:p>
          <a:p>
            <a:pPr lvl="0"/>
            <a:r>
              <a:rPr lang="en-US" b="1" dirty="0" smtClean="0">
                <a:latin typeface="Arial" charset="0"/>
                <a:ea typeface="Arial" charset="0"/>
                <a:cs typeface="Arial" charset="0"/>
              </a:rPr>
              <a:t>Cache </a:t>
            </a:r>
            <a:r>
              <a:rPr lang="en-US" b="1" dirty="0">
                <a:latin typeface="Arial" charset="0"/>
                <a:ea typeface="Arial" charset="0"/>
                <a:cs typeface="Arial" charset="0"/>
              </a:rPr>
              <a:t>Collaborative Info Hub:  </a:t>
            </a:r>
            <a:r>
              <a:rPr lang="en-US" dirty="0">
                <a:latin typeface="Arial" charset="0"/>
                <a:ea typeface="Arial" charset="0"/>
                <a:cs typeface="Arial" charset="0"/>
              </a:rPr>
              <a:t>A dashboard collective synthesizing and informing all projects</a:t>
            </a:r>
            <a:r>
              <a:rPr lang="en-US" dirty="0" smtClean="0">
                <a:latin typeface="Arial" charset="0"/>
                <a:ea typeface="Arial" charset="0"/>
                <a:cs typeface="Arial" charset="0"/>
              </a:rPr>
              <a:t>.</a:t>
            </a:r>
          </a:p>
          <a:p>
            <a:pPr lvl="0"/>
            <a:endParaRPr lang="en-US" dirty="0">
              <a:latin typeface="Arial" charset="0"/>
              <a:ea typeface="Arial" charset="0"/>
              <a:cs typeface="Arial" charset="0"/>
            </a:endParaRPr>
          </a:p>
          <a:p>
            <a:pPr lvl="0"/>
            <a:endParaRPr lang="en-US" dirty="0">
              <a:latin typeface="Arial" charset="0"/>
              <a:ea typeface="Arial" charset="0"/>
              <a:cs typeface="Arial" charset="0"/>
            </a:endParaRPr>
          </a:p>
        </p:txBody>
      </p:sp>
    </p:spTree>
    <p:extLst>
      <p:ext uri="{BB962C8B-B14F-4D97-AF65-F5344CB8AC3E}">
        <p14:creationId xmlns:p14="http://schemas.microsoft.com/office/powerpoint/2010/main" val="14558826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32916" y="5821144"/>
            <a:ext cx="3359084" cy="830997"/>
          </a:xfrm>
          <a:prstGeom prst="rect">
            <a:avLst/>
          </a:prstGeom>
          <a:solidFill>
            <a:schemeClr val="accent1"/>
          </a:solidFill>
        </p:spPr>
        <p:txBody>
          <a:bodyPr wrap="square" rtlCol="0">
            <a:spAutoFit/>
          </a:bodyPr>
          <a:lstStyle/>
          <a:p>
            <a:r>
              <a:rPr lang="en-US" sz="2400" dirty="0" smtClean="0">
                <a:solidFill>
                  <a:schemeClr val="bg1"/>
                </a:solidFill>
                <a:latin typeface="Avenir Light" charset="0"/>
                <a:ea typeface="Avenir Light" charset="0"/>
                <a:cs typeface="Avenir Light" charset="0"/>
              </a:rPr>
              <a:t>Data Interoperability:</a:t>
            </a:r>
          </a:p>
          <a:p>
            <a:r>
              <a:rPr lang="en-US" sz="2400" dirty="0" smtClean="0">
                <a:solidFill>
                  <a:schemeClr val="bg1"/>
                </a:solidFill>
                <a:latin typeface="Avenir Light" charset="0"/>
                <a:ea typeface="Avenir Light" charset="0"/>
                <a:cs typeface="Avenir Light" charset="0"/>
              </a:rPr>
              <a:t>Water Quality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18" y="1631998"/>
            <a:ext cx="12085982" cy="3624998"/>
          </a:xfrm>
          <a:prstGeom prst="rect">
            <a:avLst/>
          </a:prstGeom>
        </p:spPr>
      </p:pic>
      <p:sp>
        <p:nvSpPr>
          <p:cNvPr id="5" name="TextBox 4"/>
          <p:cNvSpPr txBox="1"/>
          <p:nvPr/>
        </p:nvSpPr>
        <p:spPr>
          <a:xfrm>
            <a:off x="6679096" y="556591"/>
            <a:ext cx="2491408" cy="646331"/>
          </a:xfrm>
          <a:prstGeom prst="rect">
            <a:avLst/>
          </a:prstGeom>
          <a:noFill/>
        </p:spPr>
        <p:txBody>
          <a:bodyPr wrap="square" rtlCol="0">
            <a:spAutoFit/>
          </a:bodyPr>
          <a:lstStyle/>
          <a:p>
            <a:r>
              <a:rPr lang="en-US" b="1" dirty="0" smtClean="0">
                <a:solidFill>
                  <a:srgbClr val="FF0000"/>
                </a:solidFill>
              </a:rPr>
              <a:t>If you can make this a nice table?</a:t>
            </a:r>
            <a:endParaRPr lang="en-US" b="1" dirty="0">
              <a:solidFill>
                <a:srgbClr val="FF0000"/>
              </a:solidFill>
            </a:endParaRPr>
          </a:p>
        </p:txBody>
      </p:sp>
    </p:spTree>
    <p:extLst>
      <p:ext uri="{BB962C8B-B14F-4D97-AF65-F5344CB8AC3E}">
        <p14:creationId xmlns:p14="http://schemas.microsoft.com/office/powerpoint/2010/main" val="1789229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32916" y="5821144"/>
            <a:ext cx="3359084" cy="830997"/>
          </a:xfrm>
          <a:prstGeom prst="rect">
            <a:avLst/>
          </a:prstGeom>
          <a:solidFill>
            <a:schemeClr val="accent1"/>
          </a:solidFill>
        </p:spPr>
        <p:txBody>
          <a:bodyPr wrap="square" rtlCol="0">
            <a:spAutoFit/>
          </a:bodyPr>
          <a:lstStyle/>
          <a:p>
            <a:r>
              <a:rPr lang="en-US" sz="2400" dirty="0" smtClean="0">
                <a:solidFill>
                  <a:schemeClr val="bg1"/>
                </a:solidFill>
                <a:latin typeface="Avenir Light" charset="0"/>
                <a:ea typeface="Avenir Light" charset="0"/>
                <a:cs typeface="Avenir Light" charset="0"/>
              </a:rPr>
              <a:t>Data Interoperability:  </a:t>
            </a:r>
          </a:p>
          <a:p>
            <a:r>
              <a:rPr lang="en-US" sz="2400" dirty="0" smtClean="0">
                <a:solidFill>
                  <a:schemeClr val="bg1"/>
                </a:solidFill>
                <a:latin typeface="Avenir Light" charset="0"/>
                <a:ea typeface="Avenir Light" charset="0"/>
                <a:cs typeface="Avenir Light" charset="0"/>
              </a:rPr>
              <a:t>Food Web</a:t>
            </a:r>
            <a:endParaRPr lang="en-US" sz="2400" dirty="0">
              <a:solidFill>
                <a:schemeClr val="bg1"/>
              </a:solidFill>
              <a:latin typeface="Avenir Light" charset="0"/>
              <a:ea typeface="Avenir Light" charset="0"/>
              <a:cs typeface="Avenir Light"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12192000" cy="3656796"/>
          </a:xfrm>
          <a:prstGeom prst="rect">
            <a:avLst/>
          </a:prstGeom>
        </p:spPr>
      </p:pic>
      <p:sp>
        <p:nvSpPr>
          <p:cNvPr id="3" name="TextBox 2"/>
          <p:cNvSpPr txBox="1"/>
          <p:nvPr/>
        </p:nvSpPr>
        <p:spPr>
          <a:xfrm>
            <a:off x="6679096" y="556591"/>
            <a:ext cx="2491408" cy="646331"/>
          </a:xfrm>
          <a:prstGeom prst="rect">
            <a:avLst/>
          </a:prstGeom>
          <a:noFill/>
        </p:spPr>
        <p:txBody>
          <a:bodyPr wrap="square" rtlCol="0">
            <a:spAutoFit/>
          </a:bodyPr>
          <a:lstStyle/>
          <a:p>
            <a:r>
              <a:rPr lang="en-US" b="1" dirty="0" smtClean="0">
                <a:solidFill>
                  <a:srgbClr val="FF0000"/>
                </a:solidFill>
              </a:rPr>
              <a:t>If you can make this a nice table?</a:t>
            </a:r>
            <a:endParaRPr lang="en-US" b="1" dirty="0">
              <a:solidFill>
                <a:srgbClr val="FF0000"/>
              </a:solidFill>
            </a:endParaRPr>
          </a:p>
        </p:txBody>
      </p:sp>
    </p:spTree>
    <p:extLst>
      <p:ext uri="{BB962C8B-B14F-4D97-AF65-F5344CB8AC3E}">
        <p14:creationId xmlns:p14="http://schemas.microsoft.com/office/powerpoint/2010/main" val="3610167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TotalTime>
  <Words>912</Words>
  <Application>Microsoft Macintosh PowerPoint</Application>
  <PresentationFormat>Widescreen</PresentationFormat>
  <Paragraphs>142</Paragraphs>
  <Slides>32</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 Unicode MS</vt:lpstr>
      <vt:lpstr>Avenir Light</vt:lpstr>
      <vt:lpstr>Calibri</vt:lpstr>
      <vt:lpstr>Calibri Light</vt:lpstr>
      <vt:lpstr>Helvetica</vt:lpstr>
      <vt:lpstr>Arial</vt:lpstr>
      <vt:lpstr>Office Theme</vt:lpstr>
      <vt:lpstr>PowerPoint Presentation</vt:lpstr>
      <vt:lpstr>The Challenge:  Connecting Research</vt:lpstr>
      <vt:lpstr>Helping to Make Connections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Karly Wagner</dc:creator>
  <cp:lastModifiedBy>Amye Osti</cp:lastModifiedBy>
  <cp:revision>34</cp:revision>
  <dcterms:created xsi:type="dcterms:W3CDTF">2016-11-08T17:14:48Z</dcterms:created>
  <dcterms:modified xsi:type="dcterms:W3CDTF">2016-11-11T22:16:58Z</dcterms:modified>
</cp:coreProperties>
</file>