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rels" ContentType="application/vnd.openxmlformats-package.relationships+xml"/>
  <Default Extension="vml" ContentType="application/vnd.openxmlformats-officedocument.vmlDrawing"/>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86" r:id="rId2"/>
    <p:sldId id="257" r:id="rId3"/>
    <p:sldId id="303" r:id="rId4"/>
    <p:sldId id="304" r:id="rId5"/>
    <p:sldId id="305" r:id="rId6"/>
    <p:sldId id="293" r:id="rId7"/>
    <p:sldId id="294" r:id="rId8"/>
    <p:sldId id="295" r:id="rId9"/>
    <p:sldId id="296" r:id="rId10"/>
    <p:sldId id="297" r:id="rId11"/>
    <p:sldId id="298" r:id="rId12"/>
    <p:sldId id="299" r:id="rId13"/>
    <p:sldId id="300" r:id="rId14"/>
    <p:sldId id="301" r:id="rId15"/>
    <p:sldId id="302" r:id="rId16"/>
    <p:sldId id="287" r:id="rId17"/>
    <p:sldId id="264" r:id="rId18"/>
    <p:sldId id="261" r:id="rId19"/>
    <p:sldId id="262" r:id="rId20"/>
    <p:sldId id="270" r:id="rId21"/>
    <p:sldId id="271" r:id="rId22"/>
    <p:sldId id="292" r:id="rId23"/>
    <p:sldId id="289" r:id="rId24"/>
    <p:sldId id="290" r:id="rId25"/>
    <p:sldId id="291" r:id="rId26"/>
    <p:sldId id="285" r:id="rId27"/>
    <p:sldId id="272" r:id="rId28"/>
    <p:sldId id="273" r:id="rId29"/>
    <p:sldId id="267" r:id="rId30"/>
    <p:sldId id="268" r:id="rId31"/>
    <p:sldId id="26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51"/>
    <p:restoredTop sz="82182"/>
  </p:normalViewPr>
  <p:slideViewPr>
    <p:cSldViewPr snapToGrid="0" snapToObjects="1">
      <p:cViewPr varScale="1">
        <p:scale>
          <a:sx n="146" d="100"/>
          <a:sy n="146" d="100"/>
        </p:scale>
        <p:origin x="648"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 Id="rId2"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12690-43C1-E34B-8987-FF9625E2D2AE}" type="datetimeFigureOut">
              <a:rPr lang="en-US" smtClean="0"/>
              <a:t>2/23/16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1ABEE9-EB97-0E4D-AE2F-F5D208406327}" type="slidenum">
              <a:rPr lang="en-US" smtClean="0"/>
              <a:t>‹#›</a:t>
            </a:fld>
            <a:endParaRPr lang="en-US"/>
          </a:p>
        </p:txBody>
      </p:sp>
    </p:spTree>
    <p:extLst>
      <p:ext uri="{BB962C8B-B14F-4D97-AF65-F5344CB8AC3E}">
        <p14:creationId xmlns:p14="http://schemas.microsoft.com/office/powerpoint/2010/main" val="1987231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Multi Stakeholder Collaboration </a:t>
            </a:r>
          </a:p>
          <a:p>
            <a:pPr marL="0" indent="0">
              <a:buNone/>
            </a:pPr>
            <a:r>
              <a:rPr lang="en-US" sz="1200" dirty="0" smtClean="0"/>
              <a:t>Data Aggregation and Data Management </a:t>
            </a:r>
          </a:p>
          <a:p>
            <a:pPr marL="0" indent="0">
              <a:buNone/>
            </a:pPr>
            <a:r>
              <a:rPr lang="en-US" sz="1200" dirty="0" smtClean="0"/>
              <a:t>Data Analysis and Visualizations Mapping and GIS </a:t>
            </a:r>
          </a:p>
          <a:p>
            <a:pPr marL="0" indent="0">
              <a:buNone/>
            </a:pPr>
            <a:r>
              <a:rPr lang="en-US" sz="1200" dirty="0" smtClean="0"/>
              <a:t>Regional Document Libraries Operations Dashboards </a:t>
            </a:r>
          </a:p>
          <a:p>
            <a:pPr marL="0" indent="0">
              <a:buNone/>
            </a:pPr>
            <a:r>
              <a:rPr lang="en-US" sz="1200" dirty="0" smtClean="0"/>
              <a:t>Ecosystem Projects </a:t>
            </a:r>
          </a:p>
          <a:p>
            <a:pPr marL="0" indent="0">
              <a:buNone/>
            </a:pPr>
            <a:r>
              <a:rPr lang="en-US" sz="1200" dirty="0" smtClean="0"/>
              <a:t>Special Studies      </a:t>
            </a:r>
          </a:p>
          <a:p>
            <a:pPr marL="0" indent="0">
              <a:buNone/>
            </a:pPr>
            <a:r>
              <a:rPr lang="en-US" sz="1200" dirty="0" smtClean="0"/>
              <a:t>Acoustic Telemetry      Nutrients </a:t>
            </a:r>
          </a:p>
          <a:p>
            <a:pPr marL="0" indent="0">
              <a:buNone/>
            </a:pPr>
            <a:r>
              <a:rPr lang="en-US" sz="1200" dirty="0" smtClean="0"/>
              <a:t>Web Service Development </a:t>
            </a:r>
          </a:p>
          <a:p>
            <a:pPr marL="0" indent="0">
              <a:buNone/>
            </a:pPr>
            <a:r>
              <a:rPr lang="en-US" sz="1200" dirty="0" smtClean="0"/>
              <a:t>Regulatory Reporting 	</a:t>
            </a:r>
          </a:p>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a:t>
            </a:fld>
            <a:endParaRPr lang="en-US" dirty="0"/>
          </a:p>
        </p:txBody>
      </p:sp>
    </p:spTree>
    <p:extLst>
      <p:ext uri="{BB962C8B-B14F-4D97-AF65-F5344CB8AC3E}">
        <p14:creationId xmlns:p14="http://schemas.microsoft.com/office/powerpoint/2010/main" val="1784639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19</a:t>
            </a:fld>
            <a:endParaRPr lang="en-US" dirty="0"/>
          </a:p>
        </p:txBody>
      </p:sp>
      <p:sp>
        <p:nvSpPr>
          <p:cNvPr id="2969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5344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Primary project</a:t>
            </a:r>
            <a:r>
              <a:rPr lang="en-US" baseline="0" dirty="0" smtClean="0"/>
              <a:t> </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23 February 2016</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570073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21</a:t>
            </a:fld>
            <a:endParaRPr lang="en-US" dirty="0"/>
          </a:p>
        </p:txBody>
      </p:sp>
      <p:sp>
        <p:nvSpPr>
          <p:cNvPr id="2969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r>
              <a:rPr lang="en-US" dirty="0"/>
              <a:t>Clients include:  Honeywell, USGS, DWR, MWD, History Channel, </a:t>
            </a:r>
          </a:p>
        </p:txBody>
      </p:sp>
    </p:spTree>
    <p:extLst>
      <p:ext uri="{BB962C8B-B14F-4D97-AF65-F5344CB8AC3E}">
        <p14:creationId xmlns:p14="http://schemas.microsoft.com/office/powerpoint/2010/main" val="1635905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668" indent="-224668">
              <a:buAutoNum type="arabicPeriod"/>
            </a:pPr>
            <a:r>
              <a:rPr lang="en-US" baseline="0" dirty="0" smtClean="0"/>
              <a:t>The CA estuaries workspace and stakeholder group is responsible for the development of:</a:t>
            </a:r>
          </a:p>
          <a:p>
            <a:pPr marL="1123340" lvl="2" indent="-224668">
              <a:buAutoNum type="arabicPeriod"/>
            </a:pPr>
            <a:r>
              <a:rPr lang="en-US" baseline="0" dirty="0" smtClean="0"/>
              <a:t>25+ Key datasets:  IEP data, trawl and salvage data, 1641 reporting project</a:t>
            </a:r>
          </a:p>
          <a:p>
            <a:pPr marL="1123340" lvl="2" indent="-224668">
              <a:buAutoNum type="arabicPeriod"/>
            </a:pPr>
            <a:r>
              <a:rPr lang="en-US" baseline="0" dirty="0" smtClean="0"/>
              <a:t>85+ question driven WQ pages on mywaterquality.ca.gov</a:t>
            </a:r>
          </a:p>
          <a:p>
            <a:pPr marL="1123340" lvl="2" indent="-224668">
              <a:buAutoNum type="arabicPeriod"/>
            </a:pPr>
            <a:endParaRPr lang="en-US" baseline="0" dirty="0" smtClean="0"/>
          </a:p>
          <a:p>
            <a:pPr marL="224668" indent="-224668">
              <a:buAutoNum type="arabicPeriod"/>
            </a:pPr>
            <a:r>
              <a:rPr lang="en-US" baseline="0" dirty="0" smtClean="0"/>
              <a:t>Important space for incubation of ideas,  assessment criteria and concepts.</a:t>
            </a:r>
          </a:p>
          <a:p>
            <a:pPr marL="224668" indent="-224668">
              <a:buAutoNum type="arabicPeriod"/>
            </a:pPr>
            <a:r>
              <a:rPr lang="en-US" baseline="0" dirty="0" smtClean="0"/>
              <a:t>Key development of data visualization tools.</a:t>
            </a:r>
            <a:endParaRPr lang="en-US" dirty="0" smtClean="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23 February 2016</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1359512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30</a:t>
            </a:fld>
            <a:endParaRPr lang="en-US" dirty="0"/>
          </a:p>
        </p:txBody>
      </p:sp>
    </p:spTree>
    <p:extLst>
      <p:ext uri="{BB962C8B-B14F-4D97-AF65-F5344CB8AC3E}">
        <p14:creationId xmlns:p14="http://schemas.microsoft.com/office/powerpoint/2010/main" val="1398295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 address these challenges we are developing these tools</a:t>
            </a:r>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31</a:t>
            </a:fld>
            <a:endParaRPr lang="en-US" dirty="0"/>
          </a:p>
        </p:txBody>
      </p:sp>
    </p:spTree>
    <p:extLst>
      <p:ext uri="{BB962C8B-B14F-4D97-AF65-F5344CB8AC3E}">
        <p14:creationId xmlns:p14="http://schemas.microsoft.com/office/powerpoint/2010/main" val="2086206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SRWP is participating in a on-going regional</a:t>
            </a:r>
            <a:r>
              <a:rPr lang="en-US" baseline="0" dirty="0" smtClean="0"/>
              <a:t> monitoring and resource management tool development initiative:  OPENNRM.  SRWP is building on the current portal platform developed for managing data for  Ca Estuaries, The San Joaquin Regional Monitoring Program, San Joaquin River Real Time Management Program,  The Bay delta: Baydeltalive.com and DWR’s 1641 interactive reporting tools for California.  New SRWP development investments are contributed back to community portals.  The primary objective of the initiative is provide regional stakeholders with the tools to manage their own data.  These data are then made available to the larger community for broader assessment of the California watershed.</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23 February 2016</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25680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SRWP is participating in a on-going regional</a:t>
            </a:r>
            <a:r>
              <a:rPr lang="en-US" baseline="0" dirty="0" smtClean="0"/>
              <a:t> monitoring and resource management tool development initiative:  OPENNRM.  SRWP is building on the current portal platform developed for managing data for  Ca Estuaries, The San Joaquin Regional Monitoring Program, San Joaquin River Real Time Management Program,  The Bay delta: Baydeltalive.com and DWR’s 1641 interactive reporting tools for California.  New SRWP development investments are contributed back to community portals.  The primary objective of the initiative is provide regional stakeholders with the tools to manage their own data.  These data are then made available to the larger community for broader assessment of the California watershed.</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23 February 2016</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1603386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SRWP is participating in a on-going regional</a:t>
            </a:r>
            <a:r>
              <a:rPr lang="en-US" baseline="0" dirty="0" smtClean="0"/>
              <a:t> monitoring and resource management tool development initiative:  OPENNRM.  SRWP is building on the current portal platform developed for managing data for  Ca Estuaries, The San Joaquin Regional Monitoring Program, San Joaquin River Real Time Management Program,  The Bay delta: Baydeltalive.com and DWR’s 1641 interactive reporting tools for California.  New SRWP development investments are contributed back to community portals.  The primary objective of the initiative is provide regional stakeholders with the tools to manage their own data.  These data are then made available to the larger community for broader assessment of the California watershed.</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23 February 2016</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45441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BF91E-016F-4E81-98AD-36835D621D5D}" type="slidenum">
              <a:rPr lang="en-US" smtClean="0"/>
              <a:t>10</a:t>
            </a:fld>
            <a:endParaRPr lang="en-US"/>
          </a:p>
        </p:txBody>
      </p:sp>
    </p:spTree>
    <p:extLst>
      <p:ext uri="{BB962C8B-B14F-4D97-AF65-F5344CB8AC3E}">
        <p14:creationId xmlns:p14="http://schemas.microsoft.com/office/powerpoint/2010/main" val="64564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BF91E-016F-4E81-98AD-36835D621D5D}" type="slidenum">
              <a:rPr lang="en-US" smtClean="0"/>
              <a:t>15</a:t>
            </a:fld>
            <a:endParaRPr lang="en-US"/>
          </a:p>
        </p:txBody>
      </p:sp>
    </p:spTree>
    <p:extLst>
      <p:ext uri="{BB962C8B-B14F-4D97-AF65-F5344CB8AC3E}">
        <p14:creationId xmlns:p14="http://schemas.microsoft.com/office/powerpoint/2010/main" val="1551291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668" indent="-224668">
              <a:buAutoNum type="arabicPeriod"/>
            </a:pPr>
            <a:r>
              <a:rPr lang="en-US" baseline="0" dirty="0" smtClean="0"/>
              <a:t>The caestuaries workspace and stakeholder group is responsible for the development of:</a:t>
            </a:r>
          </a:p>
          <a:p>
            <a:pPr marL="1123340" lvl="2" indent="-224668">
              <a:buAutoNum type="arabicPeriod"/>
            </a:pPr>
            <a:r>
              <a:rPr lang="en-US" baseline="0" dirty="0" smtClean="0"/>
              <a:t>25+ Key datasets:  IEP data, trawl and salvage data, 1641 reporting project</a:t>
            </a:r>
          </a:p>
          <a:p>
            <a:pPr marL="1123340" lvl="2" indent="-224668">
              <a:buAutoNum type="arabicPeriod"/>
            </a:pPr>
            <a:r>
              <a:rPr lang="en-US" baseline="0" dirty="0" smtClean="0"/>
              <a:t>85+ question driven WQ pages on mywaterquality.ca.gov</a:t>
            </a:r>
          </a:p>
          <a:p>
            <a:pPr marL="1123340" lvl="2" indent="-224668">
              <a:buAutoNum type="arabicPeriod"/>
            </a:pPr>
            <a:endParaRPr lang="en-US" baseline="0" dirty="0" smtClean="0"/>
          </a:p>
          <a:p>
            <a:pPr marL="224668" indent="-224668">
              <a:buAutoNum type="arabicPeriod"/>
            </a:pPr>
            <a:r>
              <a:rPr lang="en-US" baseline="0" dirty="0" smtClean="0"/>
              <a:t>Important space for incubation of ideas,  assessment criteria and concepts.</a:t>
            </a:r>
          </a:p>
          <a:p>
            <a:pPr marL="224668" indent="-224668">
              <a:buAutoNum type="arabicPeriod"/>
            </a:pPr>
            <a:r>
              <a:rPr lang="en-US" baseline="0" dirty="0" smtClean="0"/>
              <a:t>Key development of data visualization tools.</a:t>
            </a:r>
            <a:endParaRPr lang="en-US" dirty="0" smtClean="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23 February 2016</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993967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17</a:t>
            </a:fld>
            <a:endParaRPr lang="en-US" dirty="0"/>
          </a:p>
        </p:txBody>
      </p:sp>
      <p:sp>
        <p:nvSpPr>
          <p:cNvPr id="2969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r>
              <a:rPr lang="en-US" dirty="0"/>
              <a:t>Clients include:  Honeywell, USGS, DWR, MWD, History Channel, </a:t>
            </a:r>
          </a:p>
        </p:txBody>
      </p:sp>
    </p:spTree>
    <p:extLst>
      <p:ext uri="{BB962C8B-B14F-4D97-AF65-F5344CB8AC3E}">
        <p14:creationId xmlns:p14="http://schemas.microsoft.com/office/powerpoint/2010/main" val="492067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224668" indent="-224668">
              <a:buAutoNum type="arabicPeriod"/>
            </a:pPr>
            <a:r>
              <a:rPr lang="en-US" dirty="0" smtClean="0"/>
              <a:t>SRWP will have access to data</a:t>
            </a:r>
            <a:r>
              <a:rPr lang="en-US" baseline="0" dirty="0" smtClean="0"/>
              <a:t> and GIS:  Specifically NWIS and CIMIS that was contributed to the community by this project</a:t>
            </a:r>
          </a:p>
          <a:p>
            <a:pPr marL="224668" indent="-224668">
              <a:buAutoNum type="arabicPeriod"/>
            </a:pPr>
            <a:r>
              <a:rPr lang="en-US" baseline="0" dirty="0" smtClean="0"/>
              <a:t>SRWP will build on and improve upon question templates for data assessments developed by the SJRRMP.  Benefit from stakeholder knowledge developed during this process.  </a:t>
            </a:r>
          </a:p>
          <a:p>
            <a:pPr marL="224668" indent="-224668">
              <a:buAutoNum type="arabicPeriod"/>
            </a:pPr>
            <a:r>
              <a:rPr lang="en-US" baseline="0" dirty="0" smtClean="0"/>
              <a:t>3SRWP will benefit from and build on important data filters and analysis tools for examining WQ criteria:  ex:  Temperature calculations for fish migration during specific life stages, analysis of salinity discharges and the effects on water quality, data presentation methods for understanding pesticides and other contaminant data in the Sac River watershed.</a:t>
            </a:r>
          </a:p>
          <a:p>
            <a:pPr marL="224668" indent="-224668">
              <a:buAutoNum type="arabicPeriod"/>
            </a:pPr>
            <a:r>
              <a:rPr lang="en-US" baseline="0" dirty="0" smtClean="0"/>
              <a:t>This knowledge will then be contributed back to other regions for use in local initiatives.</a:t>
            </a:r>
          </a:p>
          <a:p>
            <a:pPr marL="224668" indent="-224668">
              <a:buAutoNum type="arabicPeriod"/>
            </a:pPr>
            <a:endParaRPr lang="en-US" baseline="0" dirty="0" smtClean="0"/>
          </a:p>
          <a:p>
            <a:pPr marL="224668" indent="-224668">
              <a:buAutoNum type="arabicPeriod"/>
            </a:pPr>
            <a:endParaRPr lang="en-US" baseline="0" dirty="0" smtClean="0"/>
          </a:p>
          <a:p>
            <a:pPr marL="224668" indent="-224668">
              <a:buAutoNum type="arabicPeriod"/>
            </a:pP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23 February 2016</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1782436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8FD1F6-644F-EB47-A8B6-6328B9E83FED}" type="datetimeFigureOut">
              <a:rPr lang="en-US" smtClean="0"/>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41BE36-1E9F-194C-8251-442960855D96}" type="slidenum">
              <a:rPr lang="en-US" smtClean="0"/>
              <a:t>‹#›</a:t>
            </a:fld>
            <a:endParaRPr lang="en-US"/>
          </a:p>
        </p:txBody>
      </p:sp>
    </p:spTree>
    <p:extLst>
      <p:ext uri="{BB962C8B-B14F-4D97-AF65-F5344CB8AC3E}">
        <p14:creationId xmlns:p14="http://schemas.microsoft.com/office/powerpoint/2010/main" val="653468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8FD1F6-644F-EB47-A8B6-6328B9E83FED}" type="datetimeFigureOut">
              <a:rPr lang="en-US" smtClean="0"/>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41BE36-1E9F-194C-8251-442960855D96}" type="slidenum">
              <a:rPr lang="en-US" smtClean="0"/>
              <a:t>‹#›</a:t>
            </a:fld>
            <a:endParaRPr lang="en-US"/>
          </a:p>
        </p:txBody>
      </p:sp>
    </p:spTree>
    <p:extLst>
      <p:ext uri="{BB962C8B-B14F-4D97-AF65-F5344CB8AC3E}">
        <p14:creationId xmlns:p14="http://schemas.microsoft.com/office/powerpoint/2010/main" val="32476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8FD1F6-644F-EB47-A8B6-6328B9E83FED}" type="datetimeFigureOut">
              <a:rPr lang="en-US" smtClean="0"/>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41BE36-1E9F-194C-8251-442960855D96}" type="slidenum">
              <a:rPr lang="en-US" smtClean="0"/>
              <a:t>‹#›</a:t>
            </a:fld>
            <a:endParaRPr lang="en-US"/>
          </a:p>
        </p:txBody>
      </p:sp>
    </p:spTree>
    <p:extLst>
      <p:ext uri="{BB962C8B-B14F-4D97-AF65-F5344CB8AC3E}">
        <p14:creationId xmlns:p14="http://schemas.microsoft.com/office/powerpoint/2010/main" val="155789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8FD1F6-644F-EB47-A8B6-6328B9E83FED}" type="datetimeFigureOut">
              <a:rPr lang="en-US" smtClean="0"/>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41BE36-1E9F-194C-8251-442960855D96}" type="slidenum">
              <a:rPr lang="en-US" smtClean="0"/>
              <a:t>‹#›</a:t>
            </a:fld>
            <a:endParaRPr lang="en-US"/>
          </a:p>
        </p:txBody>
      </p:sp>
    </p:spTree>
    <p:extLst>
      <p:ext uri="{BB962C8B-B14F-4D97-AF65-F5344CB8AC3E}">
        <p14:creationId xmlns:p14="http://schemas.microsoft.com/office/powerpoint/2010/main" val="1884661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8FD1F6-644F-EB47-A8B6-6328B9E83FED}" type="datetimeFigureOut">
              <a:rPr lang="en-US" smtClean="0"/>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41BE36-1E9F-194C-8251-442960855D96}" type="slidenum">
              <a:rPr lang="en-US" smtClean="0"/>
              <a:t>‹#›</a:t>
            </a:fld>
            <a:endParaRPr lang="en-US"/>
          </a:p>
        </p:txBody>
      </p:sp>
    </p:spTree>
    <p:extLst>
      <p:ext uri="{BB962C8B-B14F-4D97-AF65-F5344CB8AC3E}">
        <p14:creationId xmlns:p14="http://schemas.microsoft.com/office/powerpoint/2010/main" val="1605908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8FD1F6-644F-EB47-A8B6-6328B9E83FED}" type="datetimeFigureOut">
              <a:rPr lang="en-US" smtClean="0"/>
              <a:t>2/23/16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41BE36-1E9F-194C-8251-442960855D96}" type="slidenum">
              <a:rPr lang="en-US" smtClean="0"/>
              <a:t>‹#›</a:t>
            </a:fld>
            <a:endParaRPr lang="en-US"/>
          </a:p>
        </p:txBody>
      </p:sp>
    </p:spTree>
    <p:extLst>
      <p:ext uri="{BB962C8B-B14F-4D97-AF65-F5344CB8AC3E}">
        <p14:creationId xmlns:p14="http://schemas.microsoft.com/office/powerpoint/2010/main" val="135057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8FD1F6-644F-EB47-A8B6-6328B9E83FED}" type="datetimeFigureOut">
              <a:rPr lang="en-US" smtClean="0"/>
              <a:t>2/23/16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41BE36-1E9F-194C-8251-442960855D96}" type="slidenum">
              <a:rPr lang="en-US" smtClean="0"/>
              <a:t>‹#›</a:t>
            </a:fld>
            <a:endParaRPr lang="en-US"/>
          </a:p>
        </p:txBody>
      </p:sp>
    </p:spTree>
    <p:extLst>
      <p:ext uri="{BB962C8B-B14F-4D97-AF65-F5344CB8AC3E}">
        <p14:creationId xmlns:p14="http://schemas.microsoft.com/office/powerpoint/2010/main" val="76065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8FD1F6-644F-EB47-A8B6-6328B9E83FED}" type="datetimeFigureOut">
              <a:rPr lang="en-US" smtClean="0"/>
              <a:t>2/23/16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41BE36-1E9F-194C-8251-442960855D96}" type="slidenum">
              <a:rPr lang="en-US" smtClean="0"/>
              <a:t>‹#›</a:t>
            </a:fld>
            <a:endParaRPr lang="en-US"/>
          </a:p>
        </p:txBody>
      </p:sp>
    </p:spTree>
    <p:extLst>
      <p:ext uri="{BB962C8B-B14F-4D97-AF65-F5344CB8AC3E}">
        <p14:creationId xmlns:p14="http://schemas.microsoft.com/office/powerpoint/2010/main" val="1605894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8FD1F6-644F-EB47-A8B6-6328B9E83FED}" type="datetimeFigureOut">
              <a:rPr lang="en-US" smtClean="0"/>
              <a:t>2/23/16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41BE36-1E9F-194C-8251-442960855D96}" type="slidenum">
              <a:rPr lang="en-US" smtClean="0"/>
              <a:t>‹#›</a:t>
            </a:fld>
            <a:endParaRPr lang="en-US"/>
          </a:p>
        </p:txBody>
      </p:sp>
    </p:spTree>
    <p:extLst>
      <p:ext uri="{BB962C8B-B14F-4D97-AF65-F5344CB8AC3E}">
        <p14:creationId xmlns:p14="http://schemas.microsoft.com/office/powerpoint/2010/main" val="1789366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8FD1F6-644F-EB47-A8B6-6328B9E83FED}" type="datetimeFigureOut">
              <a:rPr lang="en-US" smtClean="0"/>
              <a:t>2/23/16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41BE36-1E9F-194C-8251-442960855D96}" type="slidenum">
              <a:rPr lang="en-US" smtClean="0"/>
              <a:t>‹#›</a:t>
            </a:fld>
            <a:endParaRPr lang="en-US"/>
          </a:p>
        </p:txBody>
      </p:sp>
    </p:spTree>
    <p:extLst>
      <p:ext uri="{BB962C8B-B14F-4D97-AF65-F5344CB8AC3E}">
        <p14:creationId xmlns:p14="http://schemas.microsoft.com/office/powerpoint/2010/main" val="1307565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8FD1F6-644F-EB47-A8B6-6328B9E83FED}" type="datetimeFigureOut">
              <a:rPr lang="en-US" smtClean="0"/>
              <a:t>2/23/16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41BE36-1E9F-194C-8251-442960855D96}" type="slidenum">
              <a:rPr lang="en-US" smtClean="0"/>
              <a:t>‹#›</a:t>
            </a:fld>
            <a:endParaRPr lang="en-US"/>
          </a:p>
        </p:txBody>
      </p:sp>
    </p:spTree>
    <p:extLst>
      <p:ext uri="{BB962C8B-B14F-4D97-AF65-F5344CB8AC3E}">
        <p14:creationId xmlns:p14="http://schemas.microsoft.com/office/powerpoint/2010/main" val="5559966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FD1F6-644F-EB47-A8B6-6328B9E83FED}" type="datetimeFigureOut">
              <a:rPr lang="en-US" smtClean="0"/>
              <a:t>2/23/16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41BE36-1E9F-194C-8251-442960855D96}" type="slidenum">
              <a:rPr lang="en-US" smtClean="0"/>
              <a:t>‹#›</a:t>
            </a:fld>
            <a:endParaRPr lang="en-US"/>
          </a:p>
        </p:txBody>
      </p:sp>
    </p:spTree>
    <p:extLst>
      <p:ext uri="{BB962C8B-B14F-4D97-AF65-F5344CB8AC3E}">
        <p14:creationId xmlns:p14="http://schemas.microsoft.com/office/powerpoint/2010/main" val="1626276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1" Type="http://schemas.openxmlformats.org/officeDocument/2006/relationships/image" Target="../media/image31.jpeg"/><Relationship Id="rId12" Type="http://schemas.openxmlformats.org/officeDocument/2006/relationships/image" Target="../media/image32.jpeg"/><Relationship Id="rId13"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22.jpg"/><Relationship Id="rId7" Type="http://schemas.openxmlformats.org/officeDocument/2006/relationships/image" Target="../media/image27.png"/><Relationship Id="rId8" Type="http://schemas.openxmlformats.org/officeDocument/2006/relationships/image" Target="../media/image28.jpeg"/><Relationship Id="rId9" Type="http://schemas.openxmlformats.org/officeDocument/2006/relationships/image" Target="../media/image29.png"/><Relationship Id="rId10"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2.jpg"/><Relationship Id="rId6" Type="http://schemas.openxmlformats.org/officeDocument/2006/relationships/image" Target="../media/image24.png"/><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2.jp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2.jpg"/><Relationship Id="rId6" Type="http://schemas.openxmlformats.org/officeDocument/2006/relationships/image" Target="../media/image8.png"/><Relationship Id="rId7"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2.jpg"/><Relationship Id="rId6" Type="http://schemas.openxmlformats.org/officeDocument/2006/relationships/image" Target="../media/image24.png"/><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22.jp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2.jpg"/><Relationship Id="rId10"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oleObject" Target="../embeddings/oleObject1.bin"/><Relationship Id="rId5" Type="http://schemas.openxmlformats.org/officeDocument/2006/relationships/image" Target="../media/image44.wmf"/><Relationship Id="rId6"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6.wmf"/><Relationship Id="rId5" Type="http://schemas.openxmlformats.org/officeDocument/2006/relationships/oleObject" Target="../embeddings/oleObject3.bin"/><Relationship Id="rId6" Type="http://schemas.openxmlformats.org/officeDocument/2006/relationships/image" Target="../media/image47.wmf"/><Relationship Id="rId7"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g"/><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50.jp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49.jp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1" Type="http://schemas.openxmlformats.org/officeDocument/2006/relationships/image" Target="../media/image22.jpg"/><Relationship Id="rId12"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jpg"/><Relationship Id="rId10"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3.png"/><Relationship Id="rId6" Type="http://schemas.openxmlformats.org/officeDocument/2006/relationships/image" Target="../media/image22.jpg"/><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2.jpg"/><Relationship Id="rId6" Type="http://schemas.openxmlformats.org/officeDocument/2006/relationships/image" Target="../media/image24.png"/><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2.jp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164" y="2256451"/>
            <a:ext cx="1252572" cy="4656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9270" y="5859153"/>
            <a:ext cx="1270000" cy="844550"/>
          </a:xfrm>
          <a:prstGeom prst="rect">
            <a:avLst/>
          </a:prstGeom>
        </p:spPr>
      </p:pic>
      <p:pic>
        <p:nvPicPr>
          <p:cNvPr id="6" name="Picture 5" descr="California-Estuary-WGT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0822" y="2130158"/>
            <a:ext cx="1541430" cy="591909"/>
          </a:xfrm>
          <a:prstGeom prst="rect">
            <a:avLst/>
          </a:prstGeom>
        </p:spPr>
      </p:pic>
      <p:pic>
        <p:nvPicPr>
          <p:cNvPr id="7" name="Picture 6" descr="San-Joaquin-River-RM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9257" y="2174700"/>
            <a:ext cx="2356260" cy="494815"/>
          </a:xfrm>
          <a:prstGeom prst="rect">
            <a:avLst/>
          </a:prstGeom>
        </p:spPr>
      </p:pic>
      <p:pic>
        <p:nvPicPr>
          <p:cNvPr id="8" name="Picture 7" descr="cwqmc_logo_109x14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7860" y="5254067"/>
            <a:ext cx="826229" cy="1091532"/>
          </a:xfrm>
          <a:prstGeom prst="rect">
            <a:avLst/>
          </a:prstGeom>
        </p:spPr>
      </p:pic>
      <p:pic>
        <p:nvPicPr>
          <p:cNvPr id="9" name="Picture 8" descr="DWR_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1148" y="2130158"/>
            <a:ext cx="659470" cy="659470"/>
          </a:xfrm>
          <a:prstGeom prst="rect">
            <a:avLst/>
          </a:prstGeom>
        </p:spPr>
      </p:pic>
      <p:pic>
        <p:nvPicPr>
          <p:cNvPr id="10" name="Picture 9" descr="SRWPlogo.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32168" y="2130158"/>
            <a:ext cx="930111" cy="508000"/>
          </a:xfrm>
          <a:prstGeom prst="rect">
            <a:avLst/>
          </a:prstGeom>
          <a:ln>
            <a:noFill/>
          </a:ln>
        </p:spPr>
      </p:pic>
      <p:pic>
        <p:nvPicPr>
          <p:cNvPr id="11" name="Picture 5" descr="E:\SF360\BDL\Enviados\PPT Design\title ba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3127056"/>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itle 3"/>
          <p:cNvSpPr txBox="1">
            <a:spLocks/>
          </p:cNvSpPr>
          <p:nvPr/>
        </p:nvSpPr>
        <p:spPr>
          <a:xfrm>
            <a:off x="1076289" y="33634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Arial" charset="0"/>
                <a:ea typeface="Arial" charset="0"/>
                <a:cs typeface="Arial" charset="0"/>
              </a:rPr>
              <a:t>Regional </a:t>
            </a:r>
            <a:r>
              <a:rPr lang="en-US" b="1" dirty="0" smtClean="0">
                <a:solidFill>
                  <a:schemeClr val="bg1"/>
                </a:solidFill>
                <a:latin typeface="Arial" charset="0"/>
                <a:ea typeface="Arial" charset="0"/>
                <a:cs typeface="Arial" charset="0"/>
              </a:rPr>
              <a:t>Data Federations</a:t>
            </a:r>
            <a:r>
              <a:rPr lang="en-US" b="1" dirty="0" smtClean="0"/>
              <a:t/>
            </a:r>
            <a:br>
              <a:rPr lang="en-US" b="1" dirty="0" smtClean="0"/>
            </a:br>
            <a:endParaRPr lang="en-US" b="1" dirty="0"/>
          </a:p>
        </p:txBody>
      </p:sp>
    </p:spTree>
    <p:extLst>
      <p:ext uri="{BB962C8B-B14F-4D97-AF65-F5344CB8AC3E}">
        <p14:creationId xmlns:p14="http://schemas.microsoft.com/office/powerpoint/2010/main" val="11379499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6"/>
            <a:ext cx="8133135" cy="9878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TextBox 32"/>
          <p:cNvSpPr txBox="1"/>
          <p:nvPr/>
        </p:nvSpPr>
        <p:spPr>
          <a:xfrm>
            <a:off x="2235896" y="4262736"/>
            <a:ext cx="3021905"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Zooplankton</a:t>
            </a:r>
          </a:p>
        </p:txBody>
      </p:sp>
      <p:sp>
        <p:nvSpPr>
          <p:cNvPr id="6" name="Rectangle 5"/>
          <p:cNvSpPr/>
          <p:nvPr/>
        </p:nvSpPr>
        <p:spPr>
          <a:xfrm>
            <a:off x="6553200"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p>
        </p:txBody>
      </p:sp>
      <p:sp>
        <p:nvSpPr>
          <p:cNvPr id="8" name="Rounded Rectangle 7"/>
          <p:cNvSpPr/>
          <p:nvPr/>
        </p:nvSpPr>
        <p:spPr>
          <a:xfrm>
            <a:off x="2286000" y="4674022"/>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solidFill>
              </a:rPr>
              <a:t>What Are they?</a:t>
            </a: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Rounded Rectangle 51"/>
          <p:cNvSpPr/>
          <p:nvPr/>
        </p:nvSpPr>
        <p:spPr>
          <a:xfrm>
            <a:off x="3315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2" name="Rounded Rectangle 61"/>
          <p:cNvSpPr/>
          <p:nvPr/>
        </p:nvSpPr>
        <p:spPr>
          <a:xfrm>
            <a:off x="4343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3315586" y="4703785"/>
            <a:ext cx="990600" cy="369332"/>
          </a:xfrm>
          <a:prstGeom prst="rect">
            <a:avLst/>
          </a:prstGeom>
          <a:noFill/>
          <a:ln>
            <a:noFill/>
          </a:ln>
        </p:spPr>
        <p:txBody>
          <a:bodyPr wrap="square" rtlCol="0">
            <a:spAutoFit/>
          </a:bodyPr>
          <a:lstStyle/>
          <a:p>
            <a:pPr algn="ctr"/>
            <a:r>
              <a:rPr lang="en-US" sz="900" b="1" dirty="0">
                <a:solidFill>
                  <a:schemeClr val="bg1">
                    <a:lumMod val="50000"/>
                  </a:schemeClr>
                </a:solidFill>
              </a:rPr>
              <a:t>How are they monitored?</a:t>
            </a:r>
          </a:p>
        </p:txBody>
      </p: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Reporting</a:t>
            </a:r>
          </a:p>
        </p:txBody>
      </p:sp>
      <p:sp>
        <p:nvSpPr>
          <p:cNvPr id="17" name="TextBox 16"/>
          <p:cNvSpPr txBox="1"/>
          <p:nvPr/>
        </p:nvSpPr>
        <p:spPr>
          <a:xfrm>
            <a:off x="2286000" y="5715001"/>
            <a:ext cx="3124200" cy="7940635"/>
          </a:xfrm>
          <a:prstGeom prst="rect">
            <a:avLst/>
          </a:prstGeom>
          <a:noFill/>
        </p:spPr>
        <p:txBody>
          <a:bodyPr wrap="square" rtlCol="0">
            <a:spAutoFit/>
          </a:bodyPr>
          <a:lstStyle/>
          <a:p>
            <a:pPr algn="just"/>
            <a:r>
              <a:rPr lang="en-US" sz="1000" b="1" dirty="0">
                <a:solidFill>
                  <a:schemeClr val="bg1">
                    <a:lumMod val="50000"/>
                  </a:schemeClr>
                </a:solidFill>
              </a:rPr>
              <a:t>Zooplankton </a:t>
            </a:r>
            <a:r>
              <a:rPr lang="en-US" sz="1000" dirty="0">
                <a:solidFill>
                  <a:schemeClr val="bg1">
                    <a:lumMod val="50000"/>
                  </a:schemeClr>
                </a:solidFill>
              </a:rPr>
              <a:t>are small aquatic invertebrates (animals without backbones) that drift in the water</a:t>
            </a:r>
            <a:r>
              <a:rPr lang="en-US" sz="1000" dirty="0">
                <a:solidFill>
                  <a:schemeClr val="bg1">
                    <a:lumMod val="50000"/>
                  </a:schemeClr>
                </a:solidFill>
                <a:uFill>
                  <a:solidFill>
                    <a:srgbClr val="C00000"/>
                  </a:solidFill>
                </a:uFill>
              </a:rPr>
              <a:t> with prevailing currents. Although they do not have the ability to swim against currents, they use behaviors such as vertical migration to maintain their approximate positions in the estuary. </a:t>
            </a:r>
            <a:r>
              <a:rPr lang="en-US" sz="1000" dirty="0">
                <a:solidFill>
                  <a:schemeClr val="bg1">
                    <a:lumMod val="50000"/>
                  </a:schemeClr>
                </a:solidFill>
              </a:rPr>
              <a:t>They include mysids (sometimes referred to as opossum shrimp because of the pouch they use to carry their eggs and their resemblance to tiny shrimp), some amphipods, copepods, cladocerans, and rotifers. </a:t>
            </a:r>
          </a:p>
          <a:p>
            <a:pPr algn="just"/>
            <a:endParaRPr lang="en-US" sz="1000" dirty="0">
              <a:solidFill>
                <a:schemeClr val="bg1">
                  <a:lumMod val="50000"/>
                </a:schemeClr>
              </a:solidFill>
            </a:endParaRPr>
          </a:p>
          <a:p>
            <a:pPr algn="just"/>
            <a:r>
              <a:rPr lang="en-US" sz="1000" dirty="0">
                <a:solidFill>
                  <a:schemeClr val="bg1">
                    <a:lumMod val="50000"/>
                  </a:schemeClr>
                </a:solidFill>
              </a:rPr>
              <a:t>Zooplankton are pelagic and live in the open-water portions of the estuary, some are </a:t>
            </a:r>
            <a:r>
              <a:rPr lang="en-US" sz="1000" dirty="0" err="1">
                <a:solidFill>
                  <a:schemeClr val="bg1">
                    <a:lumMod val="50000"/>
                  </a:schemeClr>
                </a:solidFill>
              </a:rPr>
              <a:t>epibenthic</a:t>
            </a:r>
            <a:r>
              <a:rPr lang="en-US" sz="1000" dirty="0">
                <a:solidFill>
                  <a:schemeClr val="bg1">
                    <a:lumMod val="50000"/>
                  </a:schemeClr>
                </a:solidFill>
              </a:rPr>
              <a:t> and are found near the bottom of the water column, and some are associated with submerged aquatic vegetation and are found clinging to vegetation. Some zooplankton are grazers that eat </a:t>
            </a:r>
            <a:r>
              <a:rPr lang="en-US" sz="1000" b="1" dirty="0">
                <a:solidFill>
                  <a:schemeClr val="tx2">
                    <a:lumMod val="40000"/>
                    <a:lumOff val="60000"/>
                  </a:schemeClr>
                </a:solidFill>
              </a:rPr>
              <a:t>phytoplankton</a:t>
            </a:r>
            <a:r>
              <a:rPr lang="en-US" sz="1000" dirty="0">
                <a:solidFill>
                  <a:schemeClr val="bg1">
                    <a:lumMod val="50000"/>
                  </a:schemeClr>
                </a:solidFill>
              </a:rPr>
              <a:t>, ciliates, and detritus. Other zooplankton are predatory and eat smaller zooplankton.</a:t>
            </a:r>
          </a:p>
          <a:p>
            <a:pPr algn="just"/>
            <a:endParaRPr lang="en-US" sz="1000" dirty="0">
              <a:solidFill>
                <a:schemeClr val="bg1">
                  <a:lumMod val="50000"/>
                </a:schemeClr>
              </a:solidFill>
            </a:endParaRPr>
          </a:p>
          <a:p>
            <a:pPr algn="just"/>
            <a:r>
              <a:rPr lang="en-US" sz="1000" b="1" dirty="0">
                <a:solidFill>
                  <a:schemeClr val="bg1">
                    <a:lumMod val="50000"/>
                  </a:schemeClr>
                </a:solidFill>
              </a:rPr>
              <a:t>Why Are Zooplankton Important?</a:t>
            </a:r>
          </a:p>
          <a:p>
            <a:pPr algn="just"/>
            <a:endParaRPr lang="en-US" sz="1000" dirty="0">
              <a:solidFill>
                <a:schemeClr val="bg1">
                  <a:lumMod val="50000"/>
                </a:schemeClr>
              </a:solidFill>
            </a:endParaRPr>
          </a:p>
          <a:p>
            <a:pPr marL="171450" indent="-171450" algn="just">
              <a:buFont typeface="Wingdings" panose="05000000000000000000" pitchFamily="2" charset="2"/>
              <a:buChar char="Ø"/>
            </a:pPr>
            <a:r>
              <a:rPr lang="en-US" sz="1000" dirty="0">
                <a:solidFill>
                  <a:schemeClr val="bg1">
                    <a:lumMod val="50000"/>
                  </a:schemeClr>
                </a:solidFill>
              </a:rPr>
              <a:t>Zooplankton is an important component of the estuarine food web. They eat </a:t>
            </a:r>
            <a:r>
              <a:rPr lang="en-US" sz="1000" b="1" dirty="0">
                <a:solidFill>
                  <a:schemeClr val="tx2">
                    <a:lumMod val="40000"/>
                    <a:lumOff val="60000"/>
                  </a:schemeClr>
                </a:solidFill>
              </a:rPr>
              <a:t>phytoplankton</a:t>
            </a:r>
            <a:r>
              <a:rPr lang="en-US" sz="1000" dirty="0">
                <a:solidFill>
                  <a:schemeClr val="bg1">
                    <a:lumMod val="50000"/>
                  </a:schemeClr>
                </a:solidFill>
              </a:rPr>
              <a:t> and in turn are eaten by other zooplankton, aquatic insects, and </a:t>
            </a:r>
            <a:r>
              <a:rPr lang="en-US" sz="1000" b="1" dirty="0">
                <a:solidFill>
                  <a:schemeClr val="tx2">
                    <a:lumMod val="40000"/>
                    <a:lumOff val="60000"/>
                  </a:schemeClr>
                </a:solidFill>
              </a:rPr>
              <a:t>fish</a:t>
            </a:r>
            <a:r>
              <a:rPr lang="en-US" sz="1000" dirty="0">
                <a:solidFill>
                  <a:schemeClr val="bg1">
                    <a:lumMod val="50000"/>
                  </a:schemeClr>
                </a:solidFill>
              </a:rPr>
              <a:t>; thereby providing an important trophic link between primary producers and fish. Most larval and juvenile fish eat zooplankton and some smaller fish, such as Delta Smelt and Longfin Smelt, rely on zooplankton for food throughout their lives.</a:t>
            </a:r>
          </a:p>
          <a:p>
            <a:pPr marL="171450" indent="-171450" algn="just">
              <a:buFont typeface="Wingdings" panose="05000000000000000000" pitchFamily="2" charset="2"/>
              <a:buChar char="Ø"/>
            </a:pPr>
            <a:r>
              <a:rPr lang="en-US" sz="1000" dirty="0">
                <a:solidFill>
                  <a:schemeClr val="bg1">
                    <a:lumMod val="50000"/>
                  </a:schemeClr>
                </a:solidFill>
              </a:rPr>
              <a:t>Most of the zooplankton in the upper San Francisco Estuary have declined in abundance since monitoring began in 1972, particularly native species.  Currently most of the abundant zooplankton are non-native invasive species, some of which are not good fish food.</a:t>
            </a:r>
          </a:p>
          <a:p>
            <a:pPr marL="171450" indent="-171450" algn="just">
              <a:buFont typeface="Wingdings" panose="05000000000000000000" pitchFamily="2" charset="2"/>
              <a:buChar char="Ø"/>
            </a:pPr>
            <a:r>
              <a:rPr lang="en-US" sz="1000" dirty="0">
                <a:solidFill>
                  <a:schemeClr val="bg1">
                    <a:lumMod val="50000"/>
                  </a:schemeClr>
                </a:solidFill>
              </a:rPr>
              <a:t>The introduced clam </a:t>
            </a:r>
            <a:r>
              <a:rPr lang="en-US" sz="1000" b="1" i="1" dirty="0">
                <a:solidFill>
                  <a:schemeClr val="tx2">
                    <a:lumMod val="40000"/>
                    <a:lumOff val="60000"/>
                  </a:schemeClr>
                </a:solidFill>
              </a:rPr>
              <a:t>Potamocorbula amurensis </a:t>
            </a:r>
            <a:r>
              <a:rPr lang="en-US" sz="1000" dirty="0">
                <a:solidFill>
                  <a:schemeClr val="bg1">
                    <a:lumMod val="50000"/>
                  </a:schemeClr>
                </a:solidFill>
              </a:rPr>
              <a:t>drastically reduced the available phytoplankton in the low salinity zone of the estuary, which reduced food availability for zooplankton and caused many zooplankton species to decline. This resultant zooplankton decline has been implicated as one of the many causes of the Pelagic Organism Decline (POD), which described the dramatic decline of several pelagic fish species concurrently. </a:t>
            </a:r>
          </a:p>
          <a:p>
            <a:pPr marL="171450" indent="-171450" algn="just">
              <a:buFont typeface="Wingdings" panose="05000000000000000000" pitchFamily="2" charset="2"/>
              <a:buChar char="Ø"/>
            </a:pPr>
            <a:r>
              <a:rPr lang="en-US" sz="1000" dirty="0">
                <a:solidFill>
                  <a:schemeClr val="bg1">
                    <a:lumMod val="50000"/>
                  </a:schemeClr>
                </a:solidFill>
              </a:rPr>
              <a:t>Changes in the abundance, distribution, and community composition of zooplankton in the estuary can be indications of larger changes in the physical conditions of the SF Estuary, including alterations in freshwater flows, salinity, and temperature.</a:t>
            </a:r>
          </a:p>
        </p:txBody>
      </p:sp>
      <p:grpSp>
        <p:nvGrpSpPr>
          <p:cNvPr id="69" name="Group 68"/>
          <p:cNvGrpSpPr/>
          <p:nvPr/>
        </p:nvGrpSpPr>
        <p:grpSpPr>
          <a:xfrm>
            <a:off x="1981200" y="1020932"/>
            <a:ext cx="8136834" cy="2993260"/>
            <a:chOff x="457200" y="1020932"/>
            <a:chExt cx="8136834" cy="2993260"/>
          </a:xfrm>
        </p:grpSpPr>
        <p:pic>
          <p:nvPicPr>
            <p:cNvPr id="7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1" name="Straight Connector 70"/>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rotWithShape="1">
          <a:blip r:embed="rId7">
            <a:extLst>
              <a:ext uri="{28A0092B-C50C-407E-A947-70E740481C1C}">
                <a14:useLocalDpi xmlns:a14="http://schemas.microsoft.com/office/drawing/2010/main" val="0"/>
              </a:ext>
            </a:extLst>
          </a:blip>
          <a:srcRect l="1976" t="3961" r="3162" b="2780"/>
          <a:stretch/>
        </p:blipFill>
        <p:spPr>
          <a:xfrm>
            <a:off x="5562600" y="4343402"/>
            <a:ext cx="4379584" cy="5105399"/>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2600" y="4346765"/>
            <a:ext cx="4379585" cy="3273235"/>
          </a:xfrm>
          <a:prstGeom prst="rect">
            <a:avLst/>
          </a:prstGeom>
          <a:ln>
            <a:noFill/>
          </a:ln>
        </p:spPr>
      </p:pic>
      <p:pic>
        <p:nvPicPr>
          <p:cNvPr id="48"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23501"/>
          <a:stretch/>
        </p:blipFill>
        <p:spPr bwMode="auto">
          <a:xfrm>
            <a:off x="5917655" y="8808720"/>
            <a:ext cx="661491" cy="489659"/>
          </a:xfrm>
          <a:prstGeom prst="rect">
            <a:avLst/>
          </a:prstGeom>
          <a:noFill/>
          <a:ln w="952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73206"/>
          <a:stretch/>
        </p:blipFill>
        <p:spPr bwMode="auto">
          <a:xfrm>
            <a:off x="8646930" y="8808720"/>
            <a:ext cx="725670" cy="489660"/>
          </a:xfrm>
          <a:prstGeom prst="rect">
            <a:avLst/>
          </a:prstGeom>
          <a:noFill/>
          <a:ln w="952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4" name="Picture 53"/>
          <p:cNvPicPr>
            <a:picLocks noChangeAspect="1"/>
          </p:cNvPicPr>
          <p:nvPr/>
        </p:nvPicPr>
        <p:blipFill rotWithShape="1">
          <a:blip r:embed="rId11" cstate="print">
            <a:extLst>
              <a:ext uri="{28A0092B-C50C-407E-A947-70E740481C1C}">
                <a14:useLocalDpi xmlns:a14="http://schemas.microsoft.com/office/drawing/2010/main" val="0"/>
              </a:ext>
            </a:extLst>
          </a:blip>
          <a:srcRect b="10751"/>
          <a:stretch/>
        </p:blipFill>
        <p:spPr>
          <a:xfrm>
            <a:off x="6812973" y="8808720"/>
            <a:ext cx="731520" cy="489659"/>
          </a:xfrm>
          <a:prstGeom prst="rect">
            <a:avLst/>
          </a:prstGeom>
          <a:ln>
            <a:solidFill>
              <a:schemeClr val="tx2"/>
            </a:solidFill>
          </a:ln>
        </p:spPr>
      </p:pic>
      <p:pic>
        <p:nvPicPr>
          <p:cNvPr id="61" name="Picture 60"/>
          <p:cNvPicPr>
            <a:picLocks noChangeAspect="1"/>
          </p:cNvPicPr>
          <p:nvPr/>
        </p:nvPicPr>
        <p:blipFill rotWithShape="1">
          <a:blip r:embed="rId12" cstate="print">
            <a:extLst>
              <a:ext uri="{28A0092B-C50C-407E-A947-70E740481C1C}">
                <a14:useLocalDpi xmlns:a14="http://schemas.microsoft.com/office/drawing/2010/main" val="0"/>
              </a:ext>
            </a:extLst>
          </a:blip>
          <a:srcRect l="42625"/>
          <a:stretch/>
        </p:blipFill>
        <p:spPr>
          <a:xfrm rot="16200000">
            <a:off x="7827603" y="8733510"/>
            <a:ext cx="489659" cy="640080"/>
          </a:xfrm>
          <a:prstGeom prst="rect">
            <a:avLst/>
          </a:prstGeom>
          <a:ln>
            <a:solidFill>
              <a:schemeClr val="tx2"/>
            </a:solidFill>
          </a:ln>
        </p:spPr>
      </p:pic>
      <p:sp>
        <p:nvSpPr>
          <p:cNvPr id="3" name="Rectangle 2"/>
          <p:cNvSpPr/>
          <p:nvPr/>
        </p:nvSpPr>
        <p:spPr>
          <a:xfrm>
            <a:off x="5608335" y="7736773"/>
            <a:ext cx="4333849"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Species X</a:t>
            </a:r>
          </a:p>
        </p:txBody>
      </p:sp>
      <p:sp>
        <p:nvSpPr>
          <p:cNvPr id="64" name="TextBox 63"/>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p>
        </p:txBody>
      </p:sp>
      <p:sp>
        <p:nvSpPr>
          <p:cNvPr id="65" name="TextBox 64"/>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p>
        </p:txBody>
      </p:sp>
      <p:sp>
        <p:nvSpPr>
          <p:cNvPr id="67" name="TextBox 66"/>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cxnSp>
        <p:nvCxnSpPr>
          <p:cNvPr id="68" name="Straight Connector 67"/>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p>
        </p:txBody>
      </p:sp>
      <p:sp>
        <p:nvSpPr>
          <p:cNvPr id="77" name="TextBox 76"/>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pic>
        <p:nvPicPr>
          <p:cNvPr id="46" name="Picture 45" descr="E:\SF360\BDL\Enviados\PPT Design\title bar.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4307518" y="2473917"/>
            <a:ext cx="9143999" cy="607857"/>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Box 46"/>
          <p:cNvSpPr txBox="1"/>
          <p:nvPr/>
        </p:nvSpPr>
        <p:spPr>
          <a:xfrm rot="16200000">
            <a:off x="-1493565" y="3789197"/>
            <a:ext cx="3795857" cy="369332"/>
          </a:xfrm>
          <a:prstGeom prst="rect">
            <a:avLst/>
          </a:prstGeom>
          <a:noFill/>
        </p:spPr>
        <p:txBody>
          <a:bodyPr wrap="square" rtlCol="0">
            <a:spAutoFit/>
          </a:bodyPr>
          <a:lstStyle/>
          <a:p>
            <a:r>
              <a:rPr lang="en-US" dirty="0" smtClean="0">
                <a:solidFill>
                  <a:schemeClr val="bg1"/>
                </a:solidFill>
              </a:rPr>
              <a:t>New California Estuaries  Portal Design</a:t>
            </a:r>
            <a:endParaRPr lang="en-US" dirty="0">
              <a:solidFill>
                <a:schemeClr val="bg1"/>
              </a:solidFill>
            </a:endParaRPr>
          </a:p>
        </p:txBody>
      </p:sp>
    </p:spTree>
    <p:extLst>
      <p:ext uri="{BB962C8B-B14F-4D97-AF65-F5344CB8AC3E}">
        <p14:creationId xmlns:p14="http://schemas.microsoft.com/office/powerpoint/2010/main" val="127052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6"/>
            <a:ext cx="8133135" cy="1003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TextBox 32"/>
          <p:cNvSpPr txBox="1"/>
          <p:nvPr/>
        </p:nvSpPr>
        <p:spPr>
          <a:xfrm>
            <a:off x="2235896" y="4262736"/>
            <a:ext cx="3021905"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Zooplankton</a:t>
            </a:r>
          </a:p>
        </p:txBody>
      </p:sp>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p>
        </p:txBody>
      </p:sp>
      <p:sp>
        <p:nvSpPr>
          <p:cNvPr id="8" name="Rounded Rectangle 7"/>
          <p:cNvSpPr/>
          <p:nvPr/>
        </p:nvSpPr>
        <p:spPr>
          <a:xfrm>
            <a:off x="2286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What Are they?</a:t>
            </a: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4343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Reporting</a:t>
            </a:r>
          </a:p>
        </p:txBody>
      </p:sp>
      <p:sp>
        <p:nvSpPr>
          <p:cNvPr id="17" name="TextBox 16"/>
          <p:cNvSpPr txBox="1"/>
          <p:nvPr/>
        </p:nvSpPr>
        <p:spPr>
          <a:xfrm>
            <a:off x="2286000" y="5715001"/>
            <a:ext cx="3200400" cy="8002191"/>
          </a:xfrm>
          <a:prstGeom prst="rect">
            <a:avLst/>
          </a:prstGeom>
          <a:noFill/>
        </p:spPr>
        <p:txBody>
          <a:bodyPr wrap="square" rtlCol="0">
            <a:spAutoFit/>
          </a:bodyPr>
          <a:lstStyle/>
          <a:p>
            <a:r>
              <a:rPr lang="en-US" sz="1200" b="1" dirty="0">
                <a:solidFill>
                  <a:schemeClr val="bg1">
                    <a:lumMod val="50000"/>
                  </a:schemeClr>
                </a:solidFill>
              </a:rPr>
              <a:t>Department of Fish and Wildlife’s Zooplankton Study</a:t>
            </a:r>
          </a:p>
          <a:p>
            <a:pPr algn="just"/>
            <a:endParaRPr lang="en-US" sz="1000" dirty="0">
              <a:solidFill>
                <a:schemeClr val="bg1">
                  <a:lumMod val="50000"/>
                </a:schemeClr>
              </a:solidFill>
            </a:endParaRPr>
          </a:p>
          <a:p>
            <a:pPr algn="just"/>
            <a:r>
              <a:rPr lang="en-US" sz="1000" dirty="0">
                <a:solidFill>
                  <a:schemeClr val="bg1">
                    <a:lumMod val="50000"/>
                  </a:schemeClr>
                </a:solidFill>
              </a:rPr>
              <a:t>The California Department of Fish and Wildlife’s Zooplankton Study determines the composition (what kinds?), abundance (how many?), and distribution (where are they?) of zooplankton in the upper San Francisco Estuary as part of the Interagency Ecological Program’s Environmental Monitoring Program (EMP). The Zooplankton Study monitors zooplankton in the upper San Francisco Estuary from San Pablo Bay east through the Delta.</a:t>
            </a:r>
          </a:p>
          <a:p>
            <a:pPr algn="just"/>
            <a:endParaRPr lang="en-US" sz="1000" dirty="0">
              <a:solidFill>
                <a:schemeClr val="bg1">
                  <a:lumMod val="50000"/>
                </a:schemeClr>
              </a:solidFill>
            </a:endParaRPr>
          </a:p>
          <a:p>
            <a:pPr algn="just"/>
            <a:r>
              <a:rPr lang="en-US" sz="1000" dirty="0">
                <a:solidFill>
                  <a:schemeClr val="bg1">
                    <a:lumMod val="50000"/>
                  </a:schemeClr>
                </a:solidFill>
              </a:rPr>
              <a:t>Between seventeen and twenty fixed sites are currently sampled monthly (</a:t>
            </a:r>
            <a:r>
              <a:rPr lang="en-US" sz="1000" b="1" dirty="0">
                <a:solidFill>
                  <a:schemeClr val="bg1">
                    <a:lumMod val="50000"/>
                  </a:schemeClr>
                </a:solidFill>
              </a:rPr>
              <a:t>Figure 1</a:t>
            </a:r>
            <a:r>
              <a:rPr lang="en-US" sz="1000" dirty="0">
                <a:solidFill>
                  <a:schemeClr val="bg1">
                    <a:lumMod val="50000"/>
                  </a:schemeClr>
                </a:solidFill>
              </a:rPr>
              <a:t>), depending on the electrical conductance of the water. Additional floating (non-fixed) sites are sampled in the entrapment zone; the locations of these sites varies monthly and is determined by the electrical conductivity of the water (a surrogate for salinity). Entrapment zone stations are sampled where the bottom electrical conductivity is two </a:t>
            </a:r>
            <a:r>
              <a:rPr lang="en-US" sz="1000" dirty="0" err="1">
                <a:solidFill>
                  <a:schemeClr val="bg1">
                    <a:lumMod val="50000"/>
                  </a:schemeClr>
                </a:solidFill>
              </a:rPr>
              <a:t>milliSiemens</a:t>
            </a:r>
            <a:r>
              <a:rPr lang="en-US" sz="1000" dirty="0">
                <a:solidFill>
                  <a:schemeClr val="bg1">
                    <a:lumMod val="50000"/>
                  </a:schemeClr>
                </a:solidFill>
              </a:rPr>
              <a:t> per centimeter and six </a:t>
            </a:r>
            <a:r>
              <a:rPr lang="en-US" sz="1000" dirty="0" err="1">
                <a:solidFill>
                  <a:schemeClr val="bg1">
                    <a:lumMod val="50000"/>
                  </a:schemeClr>
                </a:solidFill>
              </a:rPr>
              <a:t>milliSiemens</a:t>
            </a:r>
            <a:r>
              <a:rPr lang="en-US" sz="1000" dirty="0">
                <a:solidFill>
                  <a:schemeClr val="bg1">
                    <a:lumMod val="50000"/>
                  </a:schemeClr>
                </a:solidFill>
              </a:rPr>
              <a:t> per centimeter. When the entrapment zone is located upstream of the confluence of the Sacramento and San Joaquin rivers, the entrapment zones in each of these rivers are sampled separately. </a:t>
            </a:r>
          </a:p>
          <a:p>
            <a:pPr algn="just"/>
            <a:endParaRPr lang="en-US" sz="1000" dirty="0">
              <a:solidFill>
                <a:schemeClr val="bg1">
                  <a:lumMod val="50000"/>
                </a:schemeClr>
              </a:solidFill>
            </a:endParaRPr>
          </a:p>
          <a:p>
            <a:pPr algn="just"/>
            <a:r>
              <a:rPr lang="en-US" sz="1000" dirty="0">
                <a:solidFill>
                  <a:schemeClr val="bg1">
                    <a:lumMod val="50000"/>
                  </a:schemeClr>
                </a:solidFill>
              </a:rPr>
              <a:t>Since 1995, zooplankton samples from each site have been collected monthly during the </a:t>
            </a:r>
            <a:r>
              <a:rPr lang="en-US" sz="1000" b="1" dirty="0">
                <a:solidFill>
                  <a:schemeClr val="tx2">
                    <a:lumMod val="40000"/>
                    <a:lumOff val="60000"/>
                  </a:schemeClr>
                </a:solidFill>
              </a:rPr>
              <a:t>DWR Water Quality </a:t>
            </a:r>
            <a:r>
              <a:rPr lang="en-US" sz="1000" dirty="0">
                <a:solidFill>
                  <a:schemeClr val="bg1">
                    <a:lumMod val="50000"/>
                  </a:schemeClr>
                </a:solidFill>
              </a:rPr>
              <a:t>Run. Prior to 1995, the winter months, December through February, were not always sampled. During some years from 1972 through 1993, the spring and summer months were sampled twice monthly.  Water quality and </a:t>
            </a:r>
            <a:r>
              <a:rPr lang="en-US" sz="1000" b="1" dirty="0">
                <a:solidFill>
                  <a:schemeClr val="tx2">
                    <a:lumMod val="40000"/>
                    <a:lumOff val="60000"/>
                  </a:schemeClr>
                </a:solidFill>
              </a:rPr>
              <a:t>phytoplankton </a:t>
            </a:r>
            <a:r>
              <a:rPr lang="en-US" sz="1000" dirty="0">
                <a:solidFill>
                  <a:schemeClr val="bg1">
                    <a:lumMod val="50000"/>
                  </a:schemeClr>
                </a:solidFill>
              </a:rPr>
              <a:t>samples are collected at each site.</a:t>
            </a:r>
          </a:p>
          <a:p>
            <a:pPr algn="just"/>
            <a:endParaRPr lang="en-US" sz="1000" dirty="0">
              <a:solidFill>
                <a:schemeClr val="bg1">
                  <a:lumMod val="50000"/>
                </a:schemeClr>
              </a:solidFill>
            </a:endParaRPr>
          </a:p>
          <a:p>
            <a:pPr algn="just"/>
            <a:r>
              <a:rPr lang="en-US" sz="1000" dirty="0">
                <a:solidFill>
                  <a:schemeClr val="bg1">
                    <a:lumMod val="50000"/>
                  </a:schemeClr>
                </a:solidFill>
              </a:rPr>
              <a:t>Three gear types are used at each sampling site to target different sizes of zooplankton: 1) a pump for sampling </a:t>
            </a:r>
            <a:r>
              <a:rPr lang="en-US" sz="1000" dirty="0" err="1">
                <a:solidFill>
                  <a:schemeClr val="bg1">
                    <a:lumMod val="50000"/>
                  </a:schemeClr>
                </a:solidFill>
              </a:rPr>
              <a:t>microzooplankton</a:t>
            </a:r>
            <a:r>
              <a:rPr lang="en-US" sz="1000" dirty="0">
                <a:solidFill>
                  <a:schemeClr val="bg1">
                    <a:lumMod val="50000"/>
                  </a:schemeClr>
                </a:solidFill>
              </a:rPr>
              <a:t> &lt;1.0 mm long, including rotifers, copepod </a:t>
            </a:r>
            <a:r>
              <a:rPr lang="en-US" sz="1000" dirty="0" err="1">
                <a:solidFill>
                  <a:schemeClr val="bg1">
                    <a:lumMod val="50000"/>
                  </a:schemeClr>
                </a:solidFill>
              </a:rPr>
              <a:t>nauplii</a:t>
            </a:r>
            <a:r>
              <a:rPr lang="en-US" sz="1000" dirty="0">
                <a:solidFill>
                  <a:schemeClr val="bg1">
                    <a:lumMod val="50000"/>
                  </a:schemeClr>
                </a:solidFill>
              </a:rPr>
              <a:t>, and adult copepods of the genus </a:t>
            </a:r>
            <a:r>
              <a:rPr lang="en-US" sz="1000" i="1" dirty="0">
                <a:solidFill>
                  <a:schemeClr val="bg1">
                    <a:lumMod val="50000"/>
                  </a:schemeClr>
                </a:solidFill>
              </a:rPr>
              <a:t>Limnoithona</a:t>
            </a:r>
            <a:r>
              <a:rPr lang="en-US" sz="1000" dirty="0">
                <a:solidFill>
                  <a:schemeClr val="bg1">
                    <a:lumMod val="50000"/>
                  </a:schemeClr>
                </a:solidFill>
              </a:rPr>
              <a:t>; 2) a modified Clarke-</a:t>
            </a:r>
            <a:r>
              <a:rPr lang="en-US" sz="1000" dirty="0" err="1">
                <a:solidFill>
                  <a:schemeClr val="bg1">
                    <a:lumMod val="50000"/>
                  </a:schemeClr>
                </a:solidFill>
              </a:rPr>
              <a:t>Bumpus</a:t>
            </a:r>
            <a:r>
              <a:rPr lang="en-US" sz="1000" dirty="0">
                <a:solidFill>
                  <a:schemeClr val="bg1">
                    <a:lumMod val="50000"/>
                  </a:schemeClr>
                </a:solidFill>
              </a:rPr>
              <a:t> (CB) net for sampling </a:t>
            </a:r>
            <a:r>
              <a:rPr lang="en-US" sz="1000" dirty="0" err="1">
                <a:solidFill>
                  <a:schemeClr val="bg1">
                    <a:lumMod val="50000"/>
                  </a:schemeClr>
                </a:solidFill>
              </a:rPr>
              <a:t>mesozooplankton</a:t>
            </a:r>
            <a:r>
              <a:rPr lang="en-US" sz="1000" dirty="0">
                <a:solidFill>
                  <a:schemeClr val="bg1">
                    <a:lumMod val="50000"/>
                  </a:schemeClr>
                </a:solidFill>
              </a:rPr>
              <a:t> 0.5-3.0 mm long, including cladocerans, </a:t>
            </a:r>
            <a:r>
              <a:rPr lang="en-US" sz="1000" dirty="0" err="1">
                <a:solidFill>
                  <a:schemeClr val="bg1">
                    <a:lumMod val="50000"/>
                  </a:schemeClr>
                </a:solidFill>
              </a:rPr>
              <a:t>copepodids</a:t>
            </a:r>
            <a:r>
              <a:rPr lang="en-US" sz="1000" dirty="0">
                <a:solidFill>
                  <a:schemeClr val="bg1">
                    <a:lumMod val="50000"/>
                  </a:schemeClr>
                </a:solidFill>
              </a:rPr>
              <a:t> (immature copepods), and adult copepods; and 3) a </a:t>
            </a:r>
            <a:r>
              <a:rPr lang="en-US" sz="1000" dirty="0" err="1">
                <a:solidFill>
                  <a:schemeClr val="bg1">
                    <a:lumMod val="50000"/>
                  </a:schemeClr>
                </a:solidFill>
              </a:rPr>
              <a:t>macrozooplankton</a:t>
            </a:r>
            <a:r>
              <a:rPr lang="en-US" sz="1000" dirty="0">
                <a:solidFill>
                  <a:schemeClr val="bg1">
                    <a:lumMod val="50000"/>
                  </a:schemeClr>
                </a:solidFill>
              </a:rPr>
              <a:t> net for sampling zooplankton 1-20 mm long, which targets mysid shrimp. </a:t>
            </a:r>
          </a:p>
          <a:p>
            <a:pPr algn="just"/>
            <a:endParaRPr lang="en-US" sz="1000" dirty="0">
              <a:solidFill>
                <a:schemeClr val="bg1">
                  <a:lumMod val="50000"/>
                </a:schemeClr>
              </a:solidFill>
            </a:endParaRPr>
          </a:p>
          <a:p>
            <a:pPr algn="just"/>
            <a:r>
              <a:rPr lang="en-US" sz="1000" b="1" dirty="0">
                <a:solidFill>
                  <a:schemeClr val="tx2">
                    <a:lumMod val="40000"/>
                    <a:lumOff val="60000"/>
                  </a:schemeClr>
                </a:solidFill>
              </a:rPr>
              <a:t>Learn more about the methods used to sample zooplankton.</a:t>
            </a:r>
            <a:endParaRPr lang="en-US" sz="1000" dirty="0">
              <a:solidFill>
                <a:schemeClr val="tx2">
                  <a:lumMod val="40000"/>
                  <a:lumOff val="60000"/>
                </a:schemeClr>
              </a:solidFill>
            </a:endParaRPr>
          </a:p>
          <a:p>
            <a:pPr algn="just"/>
            <a:endParaRPr lang="en-US" sz="1000" dirty="0">
              <a:solidFill>
                <a:schemeClr val="bg1">
                  <a:lumMod val="50000"/>
                </a:schemeClr>
              </a:solidFill>
            </a:endParaRPr>
          </a:p>
          <a:p>
            <a:pPr algn="just"/>
            <a:r>
              <a:rPr lang="en-US" sz="1000" dirty="0">
                <a:solidFill>
                  <a:schemeClr val="bg1">
                    <a:lumMod val="50000"/>
                  </a:schemeClr>
                </a:solidFill>
              </a:rPr>
              <a:t>More information on zooplankton monitoring in the upper San Francisco Estuary can be found on the </a:t>
            </a:r>
            <a:r>
              <a:rPr lang="en-US" sz="1000" b="1" dirty="0">
                <a:solidFill>
                  <a:schemeClr val="tx2">
                    <a:lumMod val="40000"/>
                    <a:lumOff val="60000"/>
                  </a:schemeClr>
                </a:solidFill>
              </a:rPr>
              <a:t>CDFW Zooplankton Study</a:t>
            </a:r>
            <a:r>
              <a:rPr lang="en-US" sz="1000" dirty="0">
                <a:solidFill>
                  <a:schemeClr val="bg1">
                    <a:lumMod val="50000"/>
                  </a:schemeClr>
                </a:solidFill>
              </a:rPr>
              <a:t> website, as well as the </a:t>
            </a:r>
            <a:r>
              <a:rPr lang="en-US" sz="1000" b="1" dirty="0">
                <a:solidFill>
                  <a:schemeClr val="tx2">
                    <a:lumMod val="40000"/>
                    <a:lumOff val="60000"/>
                  </a:schemeClr>
                </a:solidFill>
              </a:rPr>
              <a:t>EMP Zooplankton Metadata</a:t>
            </a:r>
            <a:r>
              <a:rPr lang="en-US" sz="1000" dirty="0">
                <a:solidFill>
                  <a:schemeClr val="bg1">
                    <a:lumMod val="50000"/>
                  </a:schemeClr>
                </a:solidFill>
              </a:rPr>
              <a:t>.</a:t>
            </a:r>
          </a:p>
        </p:txBody>
      </p:sp>
      <p:grpSp>
        <p:nvGrpSpPr>
          <p:cNvPr id="61" name="Group 60"/>
          <p:cNvGrpSpPr/>
          <p:nvPr/>
        </p:nvGrpSpPr>
        <p:grpSpPr>
          <a:xfrm>
            <a:off x="1981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3314700" y="4686529"/>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3314700" y="4702201"/>
            <a:ext cx="990600" cy="369332"/>
          </a:xfrm>
          <a:prstGeom prst="rect">
            <a:avLst/>
          </a:prstGeom>
          <a:noFill/>
          <a:ln>
            <a:noFill/>
          </a:ln>
        </p:spPr>
        <p:txBody>
          <a:bodyPr wrap="square" rtlCol="0">
            <a:spAutoFit/>
          </a:bodyPr>
          <a:lstStyle/>
          <a:p>
            <a:pPr algn="ctr"/>
            <a:r>
              <a:rPr lang="en-US" sz="900" b="1" dirty="0">
                <a:solidFill>
                  <a:schemeClr val="bg1"/>
                </a:solidFill>
              </a:rPr>
              <a:t>How are they monitored? </a:t>
            </a:r>
          </a:p>
        </p:txBody>
      </p:sp>
      <p:sp>
        <p:nvSpPr>
          <p:cNvPr id="42" name="Rectangle 41"/>
          <p:cNvSpPr/>
          <p:nvPr/>
        </p:nvSpPr>
        <p:spPr>
          <a:xfrm>
            <a:off x="6629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5638800" y="84582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638800" y="95250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5562600" y="8466677"/>
            <a:ext cx="4572001" cy="430887"/>
          </a:xfrm>
          <a:prstGeom prst="rect">
            <a:avLst/>
          </a:prstGeom>
          <a:noFill/>
        </p:spPr>
        <p:txBody>
          <a:bodyPr wrap="square" rtlCol="0">
            <a:spAutoFit/>
          </a:bodyPr>
          <a:lstStyle/>
          <a:p>
            <a:r>
              <a:rPr lang="en-US" sz="1100" i="1" dirty="0">
                <a:solidFill>
                  <a:schemeClr val="bg1">
                    <a:lumMod val="50000"/>
                  </a:schemeClr>
                </a:solidFill>
              </a:rPr>
              <a:t>To view the locations of zooplankton monitoring stations in the map above, please select:</a:t>
            </a:r>
          </a:p>
        </p:txBody>
      </p:sp>
      <p:pic>
        <p:nvPicPr>
          <p:cNvPr id="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419600"/>
            <a:ext cx="4394791"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0" name="TextBox 59"/>
          <p:cNvSpPr txBox="1"/>
          <p:nvPr/>
        </p:nvSpPr>
        <p:spPr>
          <a:xfrm>
            <a:off x="5871100" y="8916157"/>
            <a:ext cx="1520301" cy="215444"/>
          </a:xfrm>
          <a:prstGeom prst="rect">
            <a:avLst/>
          </a:prstGeom>
          <a:noFill/>
        </p:spPr>
        <p:txBody>
          <a:bodyPr wrap="square" rtlCol="0">
            <a:spAutoFit/>
          </a:bodyPr>
          <a:lstStyle/>
          <a:p>
            <a:pPr lvl="0"/>
            <a:r>
              <a:rPr lang="en-US" sz="800" dirty="0">
                <a:solidFill>
                  <a:srgbClr val="4BACC6">
                    <a:lumMod val="75000"/>
                  </a:srgbClr>
                </a:solidFill>
              </a:rPr>
              <a:t>Monitoring Program?</a:t>
            </a:r>
          </a:p>
        </p:txBody>
      </p:sp>
      <p:sp>
        <p:nvSpPr>
          <p:cNvPr id="70" name="Rectangle 69"/>
          <p:cNvSpPr/>
          <p:nvPr/>
        </p:nvSpPr>
        <p:spPr>
          <a:xfrm>
            <a:off x="5867400" y="9099322"/>
            <a:ext cx="3886200"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a:spLocks noChangeAspect="1"/>
          </p:cNvSpPr>
          <p:nvPr/>
        </p:nvSpPr>
        <p:spPr>
          <a:xfrm rot="10800000">
            <a:off x="9595470" y="916536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TextBox 71"/>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p>
        </p:txBody>
      </p:sp>
      <p:sp>
        <p:nvSpPr>
          <p:cNvPr id="73" name="TextBox 72"/>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p>
        </p:txBody>
      </p:sp>
      <p:sp>
        <p:nvSpPr>
          <p:cNvPr id="74" name="TextBox 73"/>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cxnSp>
        <p:nvCxnSpPr>
          <p:cNvPr id="75" name="Straight Connector 74"/>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p>
        </p:txBody>
      </p:sp>
      <p:sp>
        <p:nvSpPr>
          <p:cNvPr id="80" name="TextBox 79"/>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pic>
        <p:nvPicPr>
          <p:cNvPr id="46" name="Picture 45" descr="E:\SF360\BDL\Enviados\PPT Design\title ba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307518" y="2473917"/>
            <a:ext cx="9143999" cy="607857"/>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Box 46"/>
          <p:cNvSpPr txBox="1"/>
          <p:nvPr/>
        </p:nvSpPr>
        <p:spPr>
          <a:xfrm rot="16200000">
            <a:off x="-1493565" y="3789197"/>
            <a:ext cx="3795857" cy="369332"/>
          </a:xfrm>
          <a:prstGeom prst="rect">
            <a:avLst/>
          </a:prstGeom>
          <a:noFill/>
        </p:spPr>
        <p:txBody>
          <a:bodyPr wrap="square" rtlCol="0">
            <a:spAutoFit/>
          </a:bodyPr>
          <a:lstStyle/>
          <a:p>
            <a:r>
              <a:rPr lang="en-US" dirty="0" smtClean="0">
                <a:solidFill>
                  <a:schemeClr val="bg1"/>
                </a:solidFill>
              </a:rPr>
              <a:t>New California Estuaries  Portal Design</a:t>
            </a:r>
            <a:endParaRPr lang="en-US" dirty="0">
              <a:solidFill>
                <a:schemeClr val="bg1"/>
              </a:solidFill>
            </a:endParaRPr>
          </a:p>
        </p:txBody>
      </p:sp>
    </p:spTree>
    <p:extLst>
      <p:ext uri="{BB962C8B-B14F-4D97-AF65-F5344CB8AC3E}">
        <p14:creationId xmlns:p14="http://schemas.microsoft.com/office/powerpoint/2010/main" val="9286827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6"/>
            <a:ext cx="8133135" cy="11402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TextBox 32"/>
          <p:cNvSpPr txBox="1"/>
          <p:nvPr/>
        </p:nvSpPr>
        <p:spPr>
          <a:xfrm>
            <a:off x="2235896" y="4262736"/>
            <a:ext cx="3021905"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Zooplankton</a:t>
            </a:r>
          </a:p>
        </p:txBody>
      </p:sp>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sp>
        <p:nvSpPr>
          <p:cNvPr id="34" name="TextBox 33"/>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p>
        </p:txBody>
      </p:sp>
      <p:sp>
        <p:nvSpPr>
          <p:cNvPr id="46" name="TextBox 45"/>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p>
        </p:txBody>
      </p:sp>
      <p:sp>
        <p:nvSpPr>
          <p:cNvPr id="47" name="TextBox 46"/>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cxnSp>
        <p:nvCxnSpPr>
          <p:cNvPr id="53" name="Straight Connector 52"/>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p>
        </p:txBody>
      </p:sp>
      <p:sp>
        <p:nvSpPr>
          <p:cNvPr id="59" name="TextBox 58"/>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p>
        </p:txBody>
      </p:sp>
      <p:sp>
        <p:nvSpPr>
          <p:cNvPr id="8" name="Rounded Rectangle 7"/>
          <p:cNvSpPr/>
          <p:nvPr/>
        </p:nvSpPr>
        <p:spPr>
          <a:xfrm>
            <a:off x="2286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What Are they?</a:t>
            </a: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4343400" y="4681467"/>
            <a:ext cx="990600" cy="385004"/>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solidFill>
              </a:rPr>
              <a:t>Reporting</a:t>
            </a:r>
          </a:p>
        </p:txBody>
      </p:sp>
      <p:sp>
        <p:nvSpPr>
          <p:cNvPr id="17" name="TextBox 16"/>
          <p:cNvSpPr txBox="1"/>
          <p:nvPr/>
        </p:nvSpPr>
        <p:spPr>
          <a:xfrm>
            <a:off x="2286000" y="5715001"/>
            <a:ext cx="3200400" cy="5663089"/>
          </a:xfrm>
          <a:prstGeom prst="rect">
            <a:avLst/>
          </a:prstGeom>
          <a:noFill/>
        </p:spPr>
        <p:txBody>
          <a:bodyPr wrap="square" rtlCol="0">
            <a:spAutoFit/>
          </a:bodyPr>
          <a:lstStyle/>
          <a:p>
            <a:pPr lvl="0"/>
            <a:r>
              <a:rPr lang="en-US" sz="1200" b="1" dirty="0">
                <a:solidFill>
                  <a:prstClr val="white">
                    <a:lumMod val="50000"/>
                  </a:prstClr>
                </a:solidFill>
              </a:rPr>
              <a:t>Water Rights Decision 1641 Compliance</a:t>
            </a:r>
          </a:p>
          <a:p>
            <a:pPr lvl="0" algn="just"/>
            <a:endParaRPr lang="en-US" sz="1000" dirty="0">
              <a:solidFill>
                <a:prstClr val="white">
                  <a:lumMod val="50000"/>
                </a:prstClr>
              </a:solidFill>
            </a:endParaRPr>
          </a:p>
          <a:p>
            <a:pPr lvl="0" algn="just"/>
            <a:r>
              <a:rPr lang="en-US" sz="1000" dirty="0">
                <a:solidFill>
                  <a:prstClr val="white">
                    <a:lumMod val="50000"/>
                  </a:prstClr>
                </a:solidFill>
              </a:rPr>
              <a:t>The SWRCB establishes water quality objectives and monitoring plans to protect the variety of beneficial uses of the water within the upper San Francisco estuary (estuary). The SWRCB ensures that these objectives are met, in part, by inclusion of water quality monitoring requirements into water rights decisions issued to DWR and USBR as conditions for operating the SWP and CVP, respectively. These requirements include minimum outflows, limits to water diversion by the SWP and CVP, and maximum allowable salinity levels. In addition, DWR and USBR are required to conduct a comprehensive monitoring program to determine compliance with the water quality objectives and report the findings to the SWRCB. Water quality objectives were issued in December 1999 by D-1641 (SWRCB, 1999) and revised by order WR 2000-02 in March 2000. </a:t>
            </a:r>
          </a:p>
          <a:p>
            <a:pPr lvl="0" algn="just"/>
            <a:endParaRPr lang="en-US" sz="1000" dirty="0">
              <a:solidFill>
                <a:prstClr val="white">
                  <a:lumMod val="50000"/>
                </a:prstClr>
              </a:solidFill>
            </a:endParaRPr>
          </a:p>
          <a:p>
            <a:pPr lvl="0" algn="just"/>
            <a:r>
              <a:rPr lang="en-US" sz="1100" b="1" dirty="0">
                <a:solidFill>
                  <a:prstClr val="white">
                    <a:lumMod val="50000"/>
                  </a:prstClr>
                </a:solidFill>
              </a:rPr>
              <a:t>2015 Summary</a:t>
            </a:r>
          </a:p>
          <a:p>
            <a:pPr lvl="0" algn="just"/>
            <a:endParaRPr lang="en-US" sz="1000" dirty="0">
              <a:solidFill>
                <a:prstClr val="white">
                  <a:lumMod val="50000"/>
                </a:prstClr>
              </a:solidFill>
            </a:endParaRPr>
          </a:p>
          <a:p>
            <a:pPr lvl="0" algn="just"/>
            <a:r>
              <a:rPr lang="en-US" sz="1000" dirty="0">
                <a:solidFill>
                  <a:prstClr val="white">
                    <a:lumMod val="50000"/>
                  </a:prstClr>
                </a:solidFill>
              </a:rPr>
              <a:t>The Zooplankton Study was designed to monitor the abundance and distribution of zooplankton in order to assess trends in fish food resources in the upper San Francisco Estuary. Geographic coverage of the sampling sites ranges from the eastern region of San Pablo Bay through the Delta. The zooplankton community is comprised of a diverse assemblage of organisms, which includes mysids, copepods, amphipods, </a:t>
            </a:r>
            <a:r>
              <a:rPr lang="en-US" sz="1000" dirty="0" err="1">
                <a:solidFill>
                  <a:prstClr val="white">
                    <a:lumMod val="50000"/>
                  </a:prstClr>
                </a:solidFill>
              </a:rPr>
              <a:t>cladocerans</a:t>
            </a:r>
            <a:r>
              <a:rPr lang="en-US" sz="1000" dirty="0">
                <a:solidFill>
                  <a:prstClr val="white">
                    <a:lumMod val="50000"/>
                  </a:prstClr>
                </a:solidFill>
              </a:rPr>
              <a:t>, and rotifers.</a:t>
            </a:r>
          </a:p>
          <a:p>
            <a:pPr lvl="0" algn="just"/>
            <a:endParaRPr lang="en-US" sz="1000" dirty="0">
              <a:solidFill>
                <a:prstClr val="white">
                  <a:lumMod val="50000"/>
                </a:prstClr>
              </a:solidFill>
            </a:endParaRPr>
          </a:p>
          <a:p>
            <a:pPr algn="just"/>
            <a:r>
              <a:rPr lang="en-US" sz="1000" dirty="0">
                <a:solidFill>
                  <a:prstClr val="white">
                    <a:lumMod val="50000"/>
                  </a:prstClr>
                </a:solidFill>
              </a:rPr>
              <a:t>To view prior year ‘s summaries or an archive of prior reports, please </a:t>
            </a:r>
            <a:r>
              <a:rPr lang="en-US" sz="1000" b="1" dirty="0">
                <a:solidFill>
                  <a:schemeClr val="tx2">
                    <a:lumMod val="40000"/>
                    <a:lumOff val="60000"/>
                  </a:schemeClr>
                </a:solidFill>
              </a:rPr>
              <a:t>click here</a:t>
            </a:r>
            <a:r>
              <a:rPr lang="en-US" sz="1000" dirty="0">
                <a:solidFill>
                  <a:prstClr val="white">
                    <a:lumMod val="50000"/>
                  </a:prstClr>
                </a:solidFill>
              </a:rPr>
              <a:t>.</a:t>
            </a:r>
            <a:endParaRPr lang="en-US" sz="1000" b="1" i="1" dirty="0">
              <a:solidFill>
                <a:prstClr val="white">
                  <a:lumMod val="50000"/>
                </a:prstClr>
              </a:solidFill>
            </a:endParaRPr>
          </a:p>
          <a:p>
            <a:pPr algn="just"/>
            <a:endParaRPr lang="en-US" sz="1000" dirty="0">
              <a:solidFill>
                <a:prstClr val="white">
                  <a:lumMod val="50000"/>
                </a:prstClr>
              </a:solidFill>
            </a:endParaRPr>
          </a:p>
          <a:p>
            <a:pPr lvl="0" algn="just"/>
            <a:endParaRPr lang="en-US" sz="1000" dirty="0">
              <a:solidFill>
                <a:prstClr val="white">
                  <a:lumMod val="50000"/>
                </a:prstClr>
              </a:solidFill>
            </a:endParaRPr>
          </a:p>
          <a:p>
            <a:pPr lvl="0" algn="just"/>
            <a:endParaRPr lang="en-US" sz="1000" dirty="0">
              <a:solidFill>
                <a:schemeClr val="bg1">
                  <a:lumMod val="50000"/>
                </a:schemeClr>
              </a:solidFill>
            </a:endParaRPr>
          </a:p>
        </p:txBody>
      </p:sp>
      <p:grpSp>
        <p:nvGrpSpPr>
          <p:cNvPr id="61" name="Group 60"/>
          <p:cNvGrpSpPr/>
          <p:nvPr/>
        </p:nvGrpSpPr>
        <p:grpSpPr>
          <a:xfrm>
            <a:off x="1981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3315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3315586" y="4703785"/>
            <a:ext cx="990600" cy="369332"/>
          </a:xfrm>
          <a:prstGeom prst="rect">
            <a:avLst/>
          </a:prstGeom>
          <a:noFill/>
          <a:ln>
            <a:noFill/>
          </a:ln>
        </p:spPr>
        <p:txBody>
          <a:bodyPr wrap="square" rtlCol="0">
            <a:spAutoFit/>
          </a:bodyPr>
          <a:lstStyle/>
          <a:p>
            <a:pPr algn="ctr"/>
            <a:r>
              <a:rPr lang="en-US" sz="900" b="1" dirty="0">
                <a:solidFill>
                  <a:schemeClr val="bg1">
                    <a:lumMod val="50000"/>
                  </a:schemeClr>
                </a:solidFill>
              </a:rPr>
              <a:t>How are they monitored?</a:t>
            </a:r>
          </a:p>
        </p:txBody>
      </p:sp>
      <p:sp>
        <p:nvSpPr>
          <p:cNvPr id="122" name="Rectangle 121"/>
          <p:cNvSpPr/>
          <p:nvPr/>
        </p:nvSpPr>
        <p:spPr>
          <a:xfrm>
            <a:off x="6629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a:off x="5638799" y="67818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5638799" y="73914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5638800" y="6853536"/>
            <a:ext cx="4495801" cy="461665"/>
          </a:xfrm>
          <a:prstGeom prst="rect">
            <a:avLst/>
          </a:prstGeom>
          <a:noFill/>
        </p:spPr>
        <p:txBody>
          <a:bodyPr wrap="square" rtlCol="0">
            <a:spAutoFit/>
          </a:bodyPr>
          <a:lstStyle/>
          <a:p>
            <a:pPr lvl="0"/>
            <a:r>
              <a:rPr lang="en-US" sz="1200" dirty="0">
                <a:solidFill>
                  <a:srgbClr val="4BACC6">
                    <a:lumMod val="75000"/>
                  </a:srgbClr>
                </a:solidFill>
              </a:rPr>
              <a:t>Understanding the relative abundance and distribution of Zooplankton in the San Francisco Bay Delta Estuary.</a:t>
            </a:r>
          </a:p>
        </p:txBody>
      </p:sp>
      <p:pic>
        <p:nvPicPr>
          <p:cNvPr id="12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8407" y="4514850"/>
            <a:ext cx="2782944" cy="209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27" name="Straight Connector 126"/>
          <p:cNvCxnSpPr/>
          <p:nvPr/>
        </p:nvCxnSpPr>
        <p:spPr>
          <a:xfrm>
            <a:off x="8534401" y="4493567"/>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8534401" y="6600411"/>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8534401" y="4724400"/>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30" name="TextBox 129"/>
          <p:cNvSpPr txBox="1"/>
          <p:nvPr/>
        </p:nvSpPr>
        <p:spPr>
          <a:xfrm>
            <a:off x="8540026" y="4510538"/>
            <a:ext cx="1520301" cy="246221"/>
          </a:xfrm>
          <a:prstGeom prst="rect">
            <a:avLst/>
          </a:prstGeom>
          <a:noFill/>
        </p:spPr>
        <p:txBody>
          <a:bodyPr wrap="square" rtlCol="0">
            <a:spAutoFit/>
          </a:bodyPr>
          <a:lstStyle/>
          <a:p>
            <a:pPr lvl="0"/>
            <a:r>
              <a:rPr lang="en-US" sz="1000" dirty="0">
                <a:solidFill>
                  <a:srgbClr val="4BACC6">
                    <a:lumMod val="75000"/>
                  </a:srgbClr>
                </a:solidFill>
              </a:rPr>
              <a:t>SELECT DATA</a:t>
            </a:r>
          </a:p>
        </p:txBody>
      </p:sp>
      <p:sp>
        <p:nvSpPr>
          <p:cNvPr id="131" name="TextBox 130"/>
          <p:cNvSpPr txBox="1"/>
          <p:nvPr/>
        </p:nvSpPr>
        <p:spPr>
          <a:xfrm>
            <a:off x="8458201" y="4743413"/>
            <a:ext cx="1520301" cy="215444"/>
          </a:xfrm>
          <a:prstGeom prst="rect">
            <a:avLst/>
          </a:prstGeom>
          <a:noFill/>
        </p:spPr>
        <p:txBody>
          <a:bodyPr wrap="square" rtlCol="0">
            <a:spAutoFit/>
          </a:bodyPr>
          <a:lstStyle/>
          <a:p>
            <a:pPr lvl="0"/>
            <a:r>
              <a:rPr lang="en-US" sz="800" dirty="0">
                <a:solidFill>
                  <a:srgbClr val="4BACC6">
                    <a:lumMod val="75000"/>
                  </a:srgbClr>
                </a:solidFill>
              </a:rPr>
              <a:t>Where?</a:t>
            </a:r>
          </a:p>
        </p:txBody>
      </p:sp>
      <p:sp>
        <p:nvSpPr>
          <p:cNvPr id="132" name="TextBox 131"/>
          <p:cNvSpPr txBox="1"/>
          <p:nvPr/>
        </p:nvSpPr>
        <p:spPr>
          <a:xfrm>
            <a:off x="8458201" y="5257800"/>
            <a:ext cx="1520301" cy="215444"/>
          </a:xfrm>
          <a:prstGeom prst="rect">
            <a:avLst/>
          </a:prstGeom>
          <a:noFill/>
        </p:spPr>
        <p:txBody>
          <a:bodyPr wrap="square" rtlCol="0">
            <a:spAutoFit/>
          </a:bodyPr>
          <a:lstStyle/>
          <a:p>
            <a:pPr lvl="0"/>
            <a:r>
              <a:rPr lang="en-US" sz="800" dirty="0">
                <a:solidFill>
                  <a:srgbClr val="4BACC6">
                    <a:lumMod val="75000"/>
                  </a:srgbClr>
                </a:solidFill>
              </a:rPr>
              <a:t>When?</a:t>
            </a:r>
          </a:p>
        </p:txBody>
      </p:sp>
      <p:sp>
        <p:nvSpPr>
          <p:cNvPr id="134" name="Rectangle 133"/>
          <p:cNvSpPr/>
          <p:nvPr/>
        </p:nvSpPr>
        <p:spPr>
          <a:xfrm>
            <a:off x="8540025" y="4967932"/>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Isosceles Triangle 134"/>
          <p:cNvSpPr>
            <a:spLocks noChangeAspect="1"/>
          </p:cNvSpPr>
          <p:nvPr/>
        </p:nvSpPr>
        <p:spPr>
          <a:xfrm rot="10800000">
            <a:off x="9833214" y="503397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6" name="Rectangle 135"/>
          <p:cNvSpPr/>
          <p:nvPr/>
        </p:nvSpPr>
        <p:spPr>
          <a:xfrm>
            <a:off x="8534400" y="54864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Isosceles Triangle 136"/>
          <p:cNvSpPr>
            <a:spLocks noChangeAspect="1"/>
          </p:cNvSpPr>
          <p:nvPr/>
        </p:nvSpPr>
        <p:spPr>
          <a:xfrm rot="10800000">
            <a:off x="9827589" y="55524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8" name="Rectangle 137"/>
          <p:cNvSpPr/>
          <p:nvPr/>
        </p:nvSpPr>
        <p:spPr>
          <a:xfrm>
            <a:off x="8534400" y="60198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p:cNvSpPr>
            <a:spLocks noChangeAspect="1"/>
          </p:cNvSpPr>
          <p:nvPr/>
        </p:nvSpPr>
        <p:spPr>
          <a:xfrm rot="10800000">
            <a:off x="9827589" y="60858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0"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5652343" y="79965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1" name="Rectangle 140"/>
          <p:cNvSpPr/>
          <p:nvPr/>
        </p:nvSpPr>
        <p:spPr>
          <a:xfrm>
            <a:off x="6616965" y="81283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5752564" y="85799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p:cNvSpPr txBox="1"/>
          <p:nvPr/>
        </p:nvSpPr>
        <p:spPr>
          <a:xfrm rot="16200000">
            <a:off x="5538843" y="8891861"/>
            <a:ext cx="635766" cy="215444"/>
          </a:xfrm>
          <a:prstGeom prst="rect">
            <a:avLst/>
          </a:prstGeom>
          <a:noFill/>
          <a:ln>
            <a:noFill/>
          </a:ln>
        </p:spPr>
        <p:txBody>
          <a:bodyPr wrap="square" rtlCol="0">
            <a:spAutoFit/>
          </a:bodyPr>
          <a:lstStyle/>
          <a:p>
            <a:pPr lvl="0" algn="ctr"/>
            <a:r>
              <a:rPr lang="en-US" sz="800" b="1" dirty="0"/>
              <a:t>Count</a:t>
            </a:r>
          </a:p>
        </p:txBody>
      </p:sp>
      <p:sp>
        <p:nvSpPr>
          <p:cNvPr id="144" name="Rectangle 143"/>
          <p:cNvSpPr/>
          <p:nvPr/>
        </p:nvSpPr>
        <p:spPr>
          <a:xfrm>
            <a:off x="9276528" y="85799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p:cNvSpPr txBox="1"/>
          <p:nvPr/>
        </p:nvSpPr>
        <p:spPr>
          <a:xfrm>
            <a:off x="9117845" y="8579998"/>
            <a:ext cx="903856" cy="184666"/>
          </a:xfrm>
          <a:prstGeom prst="rect">
            <a:avLst/>
          </a:prstGeom>
          <a:noFill/>
          <a:ln>
            <a:noFill/>
          </a:ln>
        </p:spPr>
        <p:txBody>
          <a:bodyPr wrap="square" rtlCol="0">
            <a:spAutoFit/>
          </a:bodyPr>
          <a:lstStyle/>
          <a:p>
            <a:pPr lvl="0" algn="ctr"/>
            <a:r>
              <a:rPr lang="en-US" sz="600" b="1" dirty="0"/>
              <a:t>Species A</a:t>
            </a:r>
          </a:p>
        </p:txBody>
      </p:sp>
      <p:sp>
        <p:nvSpPr>
          <p:cNvPr id="146" name="TextBox 145"/>
          <p:cNvSpPr txBox="1"/>
          <p:nvPr/>
        </p:nvSpPr>
        <p:spPr>
          <a:xfrm>
            <a:off x="9118404" y="8813130"/>
            <a:ext cx="903856" cy="184666"/>
          </a:xfrm>
          <a:prstGeom prst="rect">
            <a:avLst/>
          </a:prstGeom>
          <a:noFill/>
          <a:ln>
            <a:noFill/>
          </a:ln>
        </p:spPr>
        <p:txBody>
          <a:bodyPr wrap="square" rtlCol="0">
            <a:spAutoFit/>
          </a:bodyPr>
          <a:lstStyle/>
          <a:p>
            <a:pPr lvl="0" algn="ctr"/>
            <a:r>
              <a:rPr lang="en-US" sz="600" b="1" dirty="0"/>
              <a:t>Species B</a:t>
            </a:r>
          </a:p>
        </p:txBody>
      </p:sp>
      <p:sp>
        <p:nvSpPr>
          <p:cNvPr id="147" name="TextBox 146"/>
          <p:cNvSpPr txBox="1"/>
          <p:nvPr/>
        </p:nvSpPr>
        <p:spPr>
          <a:xfrm>
            <a:off x="9118404" y="9056045"/>
            <a:ext cx="903856" cy="184666"/>
          </a:xfrm>
          <a:prstGeom prst="rect">
            <a:avLst/>
          </a:prstGeom>
          <a:noFill/>
          <a:ln>
            <a:noFill/>
          </a:ln>
        </p:spPr>
        <p:txBody>
          <a:bodyPr wrap="square" rtlCol="0">
            <a:spAutoFit/>
          </a:bodyPr>
          <a:lstStyle/>
          <a:p>
            <a:pPr lvl="0" algn="ctr"/>
            <a:r>
              <a:rPr lang="en-US" sz="600" b="1" dirty="0"/>
              <a:t>Species C</a:t>
            </a:r>
          </a:p>
        </p:txBody>
      </p:sp>
      <p:sp>
        <p:nvSpPr>
          <p:cNvPr id="148" name="TextBox 147"/>
          <p:cNvSpPr txBox="1"/>
          <p:nvPr/>
        </p:nvSpPr>
        <p:spPr>
          <a:xfrm>
            <a:off x="9118404" y="9314308"/>
            <a:ext cx="903856" cy="184666"/>
          </a:xfrm>
          <a:prstGeom prst="rect">
            <a:avLst/>
          </a:prstGeom>
          <a:noFill/>
          <a:ln>
            <a:noFill/>
          </a:ln>
        </p:spPr>
        <p:txBody>
          <a:bodyPr wrap="square" rtlCol="0">
            <a:spAutoFit/>
          </a:bodyPr>
          <a:lstStyle/>
          <a:p>
            <a:pPr lvl="0" algn="ctr"/>
            <a:r>
              <a:rPr lang="en-US" sz="600" b="1" dirty="0"/>
              <a:t>Species D</a:t>
            </a:r>
          </a:p>
        </p:txBody>
      </p:sp>
      <p:sp>
        <p:nvSpPr>
          <p:cNvPr id="149" name="TextBox 148"/>
          <p:cNvSpPr txBox="1"/>
          <p:nvPr/>
        </p:nvSpPr>
        <p:spPr>
          <a:xfrm>
            <a:off x="9117610" y="9563735"/>
            <a:ext cx="903856" cy="184666"/>
          </a:xfrm>
          <a:prstGeom prst="rect">
            <a:avLst/>
          </a:prstGeom>
          <a:noFill/>
          <a:ln>
            <a:noFill/>
          </a:ln>
        </p:spPr>
        <p:txBody>
          <a:bodyPr wrap="square" rtlCol="0">
            <a:spAutoFit/>
          </a:bodyPr>
          <a:lstStyle/>
          <a:p>
            <a:pPr lvl="0" algn="ctr"/>
            <a:r>
              <a:rPr lang="en-US" sz="600" b="1" dirty="0"/>
              <a:t>Species E</a:t>
            </a:r>
          </a:p>
        </p:txBody>
      </p:sp>
      <p:sp>
        <p:nvSpPr>
          <p:cNvPr id="150" name="TextBox 149"/>
          <p:cNvSpPr txBox="1"/>
          <p:nvPr/>
        </p:nvSpPr>
        <p:spPr>
          <a:xfrm>
            <a:off x="5638800" y="77724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D41</a:t>
            </a:r>
          </a:p>
        </p:txBody>
      </p:sp>
      <p:sp>
        <p:nvSpPr>
          <p:cNvPr id="151" name="TextBox 150"/>
          <p:cNvSpPr txBox="1"/>
          <p:nvPr/>
        </p:nvSpPr>
        <p:spPr>
          <a:xfrm>
            <a:off x="8001000" y="100715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p>
        </p:txBody>
      </p:sp>
      <p:pic>
        <p:nvPicPr>
          <p:cNvPr id="152"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5652344" y="104349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3" name="Rectangle 152"/>
          <p:cNvSpPr/>
          <p:nvPr/>
        </p:nvSpPr>
        <p:spPr>
          <a:xfrm>
            <a:off x="6616966" y="105667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5752565" y="110183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p:cNvSpPr txBox="1"/>
          <p:nvPr/>
        </p:nvSpPr>
        <p:spPr>
          <a:xfrm rot="16200000">
            <a:off x="5538844" y="11330261"/>
            <a:ext cx="635766" cy="215444"/>
          </a:xfrm>
          <a:prstGeom prst="rect">
            <a:avLst/>
          </a:prstGeom>
          <a:noFill/>
          <a:ln>
            <a:noFill/>
          </a:ln>
        </p:spPr>
        <p:txBody>
          <a:bodyPr wrap="square" rtlCol="0">
            <a:spAutoFit/>
          </a:bodyPr>
          <a:lstStyle/>
          <a:p>
            <a:pPr lvl="0" algn="ctr"/>
            <a:r>
              <a:rPr lang="en-US" sz="800" b="1" dirty="0"/>
              <a:t>Count</a:t>
            </a:r>
          </a:p>
        </p:txBody>
      </p:sp>
      <p:sp>
        <p:nvSpPr>
          <p:cNvPr id="156" name="Rectangle 155"/>
          <p:cNvSpPr/>
          <p:nvPr/>
        </p:nvSpPr>
        <p:spPr>
          <a:xfrm>
            <a:off x="9276529" y="110183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p:cNvSpPr txBox="1"/>
          <p:nvPr/>
        </p:nvSpPr>
        <p:spPr>
          <a:xfrm>
            <a:off x="9117846" y="11018398"/>
            <a:ext cx="903856" cy="184666"/>
          </a:xfrm>
          <a:prstGeom prst="rect">
            <a:avLst/>
          </a:prstGeom>
          <a:noFill/>
          <a:ln>
            <a:noFill/>
          </a:ln>
        </p:spPr>
        <p:txBody>
          <a:bodyPr wrap="square" rtlCol="0">
            <a:spAutoFit/>
          </a:bodyPr>
          <a:lstStyle/>
          <a:p>
            <a:pPr lvl="0" algn="ctr"/>
            <a:r>
              <a:rPr lang="en-US" sz="600" b="1" dirty="0"/>
              <a:t>Species A</a:t>
            </a:r>
          </a:p>
        </p:txBody>
      </p:sp>
      <p:sp>
        <p:nvSpPr>
          <p:cNvPr id="158" name="TextBox 157"/>
          <p:cNvSpPr txBox="1"/>
          <p:nvPr/>
        </p:nvSpPr>
        <p:spPr>
          <a:xfrm>
            <a:off x="9118405" y="11251530"/>
            <a:ext cx="903856" cy="184666"/>
          </a:xfrm>
          <a:prstGeom prst="rect">
            <a:avLst/>
          </a:prstGeom>
          <a:noFill/>
          <a:ln>
            <a:noFill/>
          </a:ln>
        </p:spPr>
        <p:txBody>
          <a:bodyPr wrap="square" rtlCol="0">
            <a:spAutoFit/>
          </a:bodyPr>
          <a:lstStyle/>
          <a:p>
            <a:pPr lvl="0" algn="ctr"/>
            <a:r>
              <a:rPr lang="en-US" sz="600" b="1" dirty="0"/>
              <a:t>Species B</a:t>
            </a:r>
          </a:p>
        </p:txBody>
      </p:sp>
      <p:sp>
        <p:nvSpPr>
          <p:cNvPr id="159" name="TextBox 158"/>
          <p:cNvSpPr txBox="1"/>
          <p:nvPr/>
        </p:nvSpPr>
        <p:spPr>
          <a:xfrm>
            <a:off x="9118405" y="11494445"/>
            <a:ext cx="903856" cy="184666"/>
          </a:xfrm>
          <a:prstGeom prst="rect">
            <a:avLst/>
          </a:prstGeom>
          <a:noFill/>
          <a:ln>
            <a:noFill/>
          </a:ln>
        </p:spPr>
        <p:txBody>
          <a:bodyPr wrap="square" rtlCol="0">
            <a:spAutoFit/>
          </a:bodyPr>
          <a:lstStyle/>
          <a:p>
            <a:pPr lvl="0" algn="ctr"/>
            <a:r>
              <a:rPr lang="en-US" sz="600" b="1" dirty="0"/>
              <a:t>Species C</a:t>
            </a:r>
          </a:p>
        </p:txBody>
      </p:sp>
      <p:sp>
        <p:nvSpPr>
          <p:cNvPr id="160" name="TextBox 159"/>
          <p:cNvSpPr txBox="1"/>
          <p:nvPr/>
        </p:nvSpPr>
        <p:spPr>
          <a:xfrm>
            <a:off x="9118405" y="11752708"/>
            <a:ext cx="903856" cy="184666"/>
          </a:xfrm>
          <a:prstGeom prst="rect">
            <a:avLst/>
          </a:prstGeom>
          <a:noFill/>
          <a:ln>
            <a:noFill/>
          </a:ln>
        </p:spPr>
        <p:txBody>
          <a:bodyPr wrap="square" rtlCol="0">
            <a:spAutoFit/>
          </a:bodyPr>
          <a:lstStyle/>
          <a:p>
            <a:pPr lvl="0" algn="ctr"/>
            <a:r>
              <a:rPr lang="en-US" sz="600" b="1" dirty="0"/>
              <a:t>Species D</a:t>
            </a:r>
          </a:p>
        </p:txBody>
      </p:sp>
      <p:sp>
        <p:nvSpPr>
          <p:cNvPr id="161" name="TextBox 160"/>
          <p:cNvSpPr txBox="1"/>
          <p:nvPr/>
        </p:nvSpPr>
        <p:spPr>
          <a:xfrm>
            <a:off x="9117611" y="12002135"/>
            <a:ext cx="903856" cy="184666"/>
          </a:xfrm>
          <a:prstGeom prst="rect">
            <a:avLst/>
          </a:prstGeom>
          <a:noFill/>
          <a:ln>
            <a:noFill/>
          </a:ln>
        </p:spPr>
        <p:txBody>
          <a:bodyPr wrap="square" rtlCol="0">
            <a:spAutoFit/>
          </a:bodyPr>
          <a:lstStyle/>
          <a:p>
            <a:pPr lvl="0" algn="ctr"/>
            <a:r>
              <a:rPr lang="en-US" sz="600" b="1" dirty="0"/>
              <a:t>Species E</a:t>
            </a:r>
          </a:p>
        </p:txBody>
      </p:sp>
      <p:sp>
        <p:nvSpPr>
          <p:cNvPr id="162" name="TextBox 161"/>
          <p:cNvSpPr txBox="1"/>
          <p:nvPr/>
        </p:nvSpPr>
        <p:spPr>
          <a:xfrm>
            <a:off x="5638801" y="102108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D28A</a:t>
            </a:r>
          </a:p>
        </p:txBody>
      </p:sp>
      <p:sp>
        <p:nvSpPr>
          <p:cNvPr id="163" name="TextBox 162"/>
          <p:cNvSpPr txBox="1"/>
          <p:nvPr/>
        </p:nvSpPr>
        <p:spPr>
          <a:xfrm>
            <a:off x="8001001" y="125099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p>
        </p:txBody>
      </p:sp>
      <p:pic>
        <p:nvPicPr>
          <p:cNvPr id="164"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5652344" y="128733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5" name="Rectangle 164"/>
          <p:cNvSpPr/>
          <p:nvPr/>
        </p:nvSpPr>
        <p:spPr>
          <a:xfrm>
            <a:off x="6616966" y="130051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5752565" y="134567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p:cNvSpPr txBox="1"/>
          <p:nvPr/>
        </p:nvSpPr>
        <p:spPr>
          <a:xfrm rot="16200000">
            <a:off x="5538844" y="13768661"/>
            <a:ext cx="635766" cy="215444"/>
          </a:xfrm>
          <a:prstGeom prst="rect">
            <a:avLst/>
          </a:prstGeom>
          <a:noFill/>
          <a:ln>
            <a:noFill/>
          </a:ln>
        </p:spPr>
        <p:txBody>
          <a:bodyPr wrap="square" rtlCol="0">
            <a:spAutoFit/>
          </a:bodyPr>
          <a:lstStyle/>
          <a:p>
            <a:pPr lvl="0" algn="ctr"/>
            <a:r>
              <a:rPr lang="en-US" sz="800" b="1" dirty="0"/>
              <a:t>Count</a:t>
            </a:r>
          </a:p>
        </p:txBody>
      </p:sp>
      <p:sp>
        <p:nvSpPr>
          <p:cNvPr id="168" name="Rectangle 167"/>
          <p:cNvSpPr/>
          <p:nvPr/>
        </p:nvSpPr>
        <p:spPr>
          <a:xfrm>
            <a:off x="9276529" y="134567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9117846" y="13456798"/>
            <a:ext cx="903856" cy="184666"/>
          </a:xfrm>
          <a:prstGeom prst="rect">
            <a:avLst/>
          </a:prstGeom>
          <a:noFill/>
          <a:ln>
            <a:noFill/>
          </a:ln>
        </p:spPr>
        <p:txBody>
          <a:bodyPr wrap="square" rtlCol="0">
            <a:spAutoFit/>
          </a:bodyPr>
          <a:lstStyle/>
          <a:p>
            <a:pPr lvl="0" algn="ctr"/>
            <a:r>
              <a:rPr lang="en-US" sz="600" b="1" dirty="0"/>
              <a:t>Species A</a:t>
            </a:r>
          </a:p>
        </p:txBody>
      </p:sp>
      <p:sp>
        <p:nvSpPr>
          <p:cNvPr id="170" name="TextBox 169"/>
          <p:cNvSpPr txBox="1"/>
          <p:nvPr/>
        </p:nvSpPr>
        <p:spPr>
          <a:xfrm>
            <a:off x="9118405" y="13689930"/>
            <a:ext cx="903856" cy="184666"/>
          </a:xfrm>
          <a:prstGeom prst="rect">
            <a:avLst/>
          </a:prstGeom>
          <a:noFill/>
          <a:ln>
            <a:noFill/>
          </a:ln>
        </p:spPr>
        <p:txBody>
          <a:bodyPr wrap="square" rtlCol="0">
            <a:spAutoFit/>
          </a:bodyPr>
          <a:lstStyle/>
          <a:p>
            <a:pPr lvl="0" algn="ctr"/>
            <a:r>
              <a:rPr lang="en-US" sz="600" b="1" dirty="0"/>
              <a:t>Species B</a:t>
            </a:r>
          </a:p>
        </p:txBody>
      </p:sp>
      <p:sp>
        <p:nvSpPr>
          <p:cNvPr id="171" name="TextBox 170"/>
          <p:cNvSpPr txBox="1"/>
          <p:nvPr/>
        </p:nvSpPr>
        <p:spPr>
          <a:xfrm>
            <a:off x="9118405" y="13932845"/>
            <a:ext cx="903856" cy="184666"/>
          </a:xfrm>
          <a:prstGeom prst="rect">
            <a:avLst/>
          </a:prstGeom>
          <a:noFill/>
          <a:ln>
            <a:noFill/>
          </a:ln>
        </p:spPr>
        <p:txBody>
          <a:bodyPr wrap="square" rtlCol="0">
            <a:spAutoFit/>
          </a:bodyPr>
          <a:lstStyle/>
          <a:p>
            <a:pPr lvl="0" algn="ctr"/>
            <a:r>
              <a:rPr lang="en-US" sz="600" b="1" dirty="0"/>
              <a:t>Species C</a:t>
            </a:r>
          </a:p>
        </p:txBody>
      </p:sp>
      <p:sp>
        <p:nvSpPr>
          <p:cNvPr id="172" name="TextBox 171"/>
          <p:cNvSpPr txBox="1"/>
          <p:nvPr/>
        </p:nvSpPr>
        <p:spPr>
          <a:xfrm>
            <a:off x="9118405" y="14191108"/>
            <a:ext cx="903856" cy="184666"/>
          </a:xfrm>
          <a:prstGeom prst="rect">
            <a:avLst/>
          </a:prstGeom>
          <a:noFill/>
          <a:ln>
            <a:noFill/>
          </a:ln>
        </p:spPr>
        <p:txBody>
          <a:bodyPr wrap="square" rtlCol="0">
            <a:spAutoFit/>
          </a:bodyPr>
          <a:lstStyle/>
          <a:p>
            <a:pPr lvl="0" algn="ctr"/>
            <a:r>
              <a:rPr lang="en-US" sz="600" b="1" dirty="0"/>
              <a:t>Species D</a:t>
            </a:r>
          </a:p>
        </p:txBody>
      </p:sp>
      <p:sp>
        <p:nvSpPr>
          <p:cNvPr id="173" name="TextBox 172"/>
          <p:cNvSpPr txBox="1"/>
          <p:nvPr/>
        </p:nvSpPr>
        <p:spPr>
          <a:xfrm>
            <a:off x="9117611" y="14440535"/>
            <a:ext cx="903856" cy="184666"/>
          </a:xfrm>
          <a:prstGeom prst="rect">
            <a:avLst/>
          </a:prstGeom>
          <a:noFill/>
          <a:ln>
            <a:noFill/>
          </a:ln>
        </p:spPr>
        <p:txBody>
          <a:bodyPr wrap="square" rtlCol="0">
            <a:spAutoFit/>
          </a:bodyPr>
          <a:lstStyle/>
          <a:p>
            <a:pPr lvl="0" algn="ctr"/>
            <a:r>
              <a:rPr lang="en-US" sz="600" b="1" dirty="0"/>
              <a:t>Species E</a:t>
            </a:r>
          </a:p>
        </p:txBody>
      </p:sp>
      <p:sp>
        <p:nvSpPr>
          <p:cNvPr id="174" name="TextBox 173"/>
          <p:cNvSpPr txBox="1"/>
          <p:nvPr/>
        </p:nvSpPr>
        <p:spPr>
          <a:xfrm>
            <a:off x="5638801" y="126492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P8</a:t>
            </a:r>
          </a:p>
        </p:txBody>
      </p:sp>
      <p:sp>
        <p:nvSpPr>
          <p:cNvPr id="175" name="TextBox 174"/>
          <p:cNvSpPr txBox="1"/>
          <p:nvPr/>
        </p:nvSpPr>
        <p:spPr>
          <a:xfrm>
            <a:off x="8001001" y="149483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p>
        </p:txBody>
      </p:sp>
      <p:sp>
        <p:nvSpPr>
          <p:cNvPr id="176" name="Rounded Rectangle 175"/>
          <p:cNvSpPr/>
          <p:nvPr/>
        </p:nvSpPr>
        <p:spPr>
          <a:xfrm>
            <a:off x="8610600" y="80772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t>X</a:t>
            </a:r>
          </a:p>
        </p:txBody>
      </p:sp>
      <p:sp>
        <p:nvSpPr>
          <p:cNvPr id="177" name="Rounded Rectangle 176"/>
          <p:cNvSpPr/>
          <p:nvPr/>
        </p:nvSpPr>
        <p:spPr>
          <a:xfrm>
            <a:off x="9220200" y="80772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a:solidFill>
                  <a:schemeClr val="bg1"/>
                </a:solidFill>
              </a:rPr>
              <a:t>Y</a:t>
            </a:r>
          </a:p>
        </p:txBody>
      </p:sp>
      <p:sp>
        <p:nvSpPr>
          <p:cNvPr id="178" name="Rounded Rectangle 177"/>
          <p:cNvSpPr/>
          <p:nvPr/>
        </p:nvSpPr>
        <p:spPr>
          <a:xfrm>
            <a:off x="8610600" y="105156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t>X</a:t>
            </a:r>
          </a:p>
        </p:txBody>
      </p:sp>
      <p:sp>
        <p:nvSpPr>
          <p:cNvPr id="179" name="Rounded Rectangle 178"/>
          <p:cNvSpPr/>
          <p:nvPr/>
        </p:nvSpPr>
        <p:spPr>
          <a:xfrm>
            <a:off x="9220200" y="105156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a:solidFill>
                  <a:schemeClr val="bg1"/>
                </a:solidFill>
              </a:rPr>
              <a:t>Y</a:t>
            </a:r>
          </a:p>
        </p:txBody>
      </p:sp>
      <p:sp>
        <p:nvSpPr>
          <p:cNvPr id="180" name="Rounded Rectangle 179"/>
          <p:cNvSpPr/>
          <p:nvPr/>
        </p:nvSpPr>
        <p:spPr>
          <a:xfrm>
            <a:off x="8610600" y="129540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t>X</a:t>
            </a:r>
          </a:p>
        </p:txBody>
      </p:sp>
      <p:sp>
        <p:nvSpPr>
          <p:cNvPr id="181" name="Rounded Rectangle 180"/>
          <p:cNvSpPr/>
          <p:nvPr/>
        </p:nvSpPr>
        <p:spPr>
          <a:xfrm>
            <a:off x="9220200" y="129540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a:solidFill>
                  <a:schemeClr val="bg1"/>
                </a:solidFill>
              </a:rPr>
              <a:t>Y</a:t>
            </a:r>
          </a:p>
        </p:txBody>
      </p:sp>
      <p:sp>
        <p:nvSpPr>
          <p:cNvPr id="185" name="Line Callout 2 (Border and Accent Bar) 184"/>
          <p:cNvSpPr/>
          <p:nvPr/>
        </p:nvSpPr>
        <p:spPr>
          <a:xfrm>
            <a:off x="12207834" y="3964912"/>
            <a:ext cx="1707811" cy="2357176"/>
          </a:xfrm>
          <a:prstGeom prst="accentBorderCallout2">
            <a:avLst>
              <a:gd name="adj1" fmla="val 21997"/>
              <a:gd name="adj2" fmla="val -5552"/>
              <a:gd name="adj3" fmla="val 22646"/>
              <a:gd name="adj4" fmla="val -6237"/>
              <a:gd name="adj5" fmla="val 42551"/>
              <a:gd name="adj6" fmla="val -3971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34N—need to figure out way of select data from multiple surveys, gear types etc. (zoo/fish data)</a:t>
            </a:r>
          </a:p>
        </p:txBody>
      </p:sp>
      <p:sp>
        <p:nvSpPr>
          <p:cNvPr id="187" name="TextBox 186"/>
          <p:cNvSpPr txBox="1"/>
          <p:nvPr/>
        </p:nvSpPr>
        <p:spPr>
          <a:xfrm>
            <a:off x="8458201" y="5791200"/>
            <a:ext cx="1520301" cy="215444"/>
          </a:xfrm>
          <a:prstGeom prst="rect">
            <a:avLst/>
          </a:prstGeom>
          <a:noFill/>
        </p:spPr>
        <p:txBody>
          <a:bodyPr wrap="square" rtlCol="0">
            <a:spAutoFit/>
          </a:bodyPr>
          <a:lstStyle/>
          <a:p>
            <a:pPr lvl="0"/>
            <a:r>
              <a:rPr lang="en-US" sz="800" dirty="0">
                <a:solidFill>
                  <a:srgbClr val="4BACC6">
                    <a:lumMod val="75000"/>
                  </a:srgbClr>
                </a:solidFill>
              </a:rPr>
              <a:t>What Species?</a:t>
            </a:r>
          </a:p>
        </p:txBody>
      </p:sp>
      <p:pic>
        <p:nvPicPr>
          <p:cNvPr id="98" name="Picture 97" descr="E:\SF360\BDL\Enviados\PPT Design\title ba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4307518" y="2473917"/>
            <a:ext cx="9143999" cy="607857"/>
          </a:xfrm>
          <a:prstGeom prst="rect">
            <a:avLst/>
          </a:prstGeom>
          <a:noFill/>
          <a:extLst>
            <a:ext uri="{909E8E84-426E-40dd-AFC4-6F175D3DCCD1}">
              <a14:hiddenFill xmlns:a14="http://schemas.microsoft.com/office/drawing/2010/main" xmlns="">
                <a:solidFill>
                  <a:srgbClr val="FFFFFF"/>
                </a:solidFill>
              </a14:hiddenFill>
            </a:ext>
          </a:extLst>
        </p:spPr>
      </p:pic>
      <p:sp>
        <p:nvSpPr>
          <p:cNvPr id="99" name="TextBox 98"/>
          <p:cNvSpPr txBox="1"/>
          <p:nvPr/>
        </p:nvSpPr>
        <p:spPr>
          <a:xfrm rot="16200000">
            <a:off x="-1493565" y="3789197"/>
            <a:ext cx="3795857" cy="369332"/>
          </a:xfrm>
          <a:prstGeom prst="rect">
            <a:avLst/>
          </a:prstGeom>
          <a:noFill/>
        </p:spPr>
        <p:txBody>
          <a:bodyPr wrap="square" rtlCol="0">
            <a:spAutoFit/>
          </a:bodyPr>
          <a:lstStyle/>
          <a:p>
            <a:r>
              <a:rPr lang="en-US" dirty="0" smtClean="0">
                <a:solidFill>
                  <a:schemeClr val="bg1"/>
                </a:solidFill>
              </a:rPr>
              <a:t>New California Estuaries  Portal Design</a:t>
            </a:r>
            <a:endParaRPr lang="en-US" dirty="0">
              <a:solidFill>
                <a:schemeClr val="bg1"/>
              </a:solidFill>
            </a:endParaRPr>
          </a:p>
        </p:txBody>
      </p:sp>
    </p:spTree>
    <p:extLst>
      <p:ext uri="{BB962C8B-B14F-4D97-AF65-F5344CB8AC3E}">
        <p14:creationId xmlns:p14="http://schemas.microsoft.com/office/powerpoint/2010/main" val="689442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0" y="3937002"/>
            <a:ext cx="8153400" cy="9649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TextBox 32"/>
          <p:cNvSpPr txBox="1"/>
          <p:nvPr/>
        </p:nvSpPr>
        <p:spPr>
          <a:xfrm>
            <a:off x="2209800" y="4191001"/>
            <a:ext cx="3124200"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Phytoplankton</a:t>
            </a:r>
          </a:p>
        </p:txBody>
      </p:sp>
      <p:sp>
        <p:nvSpPr>
          <p:cNvPr id="6" name="Rectangle 5"/>
          <p:cNvSpPr/>
          <p:nvPr/>
        </p:nvSpPr>
        <p:spPr>
          <a:xfrm>
            <a:off x="6553200"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p>
        </p:txBody>
      </p:sp>
      <p:sp>
        <p:nvSpPr>
          <p:cNvPr id="8" name="Rounded Rectangle 7"/>
          <p:cNvSpPr/>
          <p:nvPr/>
        </p:nvSpPr>
        <p:spPr>
          <a:xfrm>
            <a:off x="2286000" y="4674022"/>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solidFill>
              </a:rPr>
              <a:t>What Are they?</a:t>
            </a: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Rounded Rectangle 51"/>
          <p:cNvSpPr/>
          <p:nvPr/>
        </p:nvSpPr>
        <p:spPr>
          <a:xfrm>
            <a:off x="3315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2" name="Rounded Rectangle 61"/>
          <p:cNvSpPr/>
          <p:nvPr/>
        </p:nvSpPr>
        <p:spPr>
          <a:xfrm>
            <a:off x="4343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3315586" y="4703785"/>
            <a:ext cx="990600" cy="369332"/>
          </a:xfrm>
          <a:prstGeom prst="rect">
            <a:avLst/>
          </a:prstGeom>
          <a:noFill/>
          <a:ln>
            <a:noFill/>
          </a:ln>
        </p:spPr>
        <p:txBody>
          <a:bodyPr wrap="square" rtlCol="0">
            <a:spAutoFit/>
          </a:bodyPr>
          <a:lstStyle/>
          <a:p>
            <a:pPr algn="ctr"/>
            <a:r>
              <a:rPr lang="en-US" sz="900" b="1" dirty="0">
                <a:solidFill>
                  <a:schemeClr val="bg1">
                    <a:lumMod val="50000"/>
                  </a:schemeClr>
                </a:solidFill>
              </a:rPr>
              <a:t>How are they monitored?</a:t>
            </a:r>
          </a:p>
        </p:txBody>
      </p: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Reporting</a:t>
            </a:r>
          </a:p>
        </p:txBody>
      </p:sp>
      <p:sp>
        <p:nvSpPr>
          <p:cNvPr id="17" name="TextBox 16"/>
          <p:cNvSpPr txBox="1"/>
          <p:nvPr/>
        </p:nvSpPr>
        <p:spPr>
          <a:xfrm>
            <a:off x="2286000" y="5715000"/>
            <a:ext cx="3124200" cy="7478970"/>
          </a:xfrm>
          <a:prstGeom prst="rect">
            <a:avLst/>
          </a:prstGeom>
          <a:noFill/>
        </p:spPr>
        <p:txBody>
          <a:bodyPr wrap="square" rtlCol="0">
            <a:spAutoFit/>
          </a:bodyPr>
          <a:lstStyle/>
          <a:p>
            <a:pPr algn="just"/>
            <a:r>
              <a:rPr lang="en-US" sz="1000" b="1" dirty="0">
                <a:solidFill>
                  <a:schemeClr val="bg1">
                    <a:lumMod val="50000"/>
                  </a:schemeClr>
                </a:solidFill>
              </a:rPr>
              <a:t>Phytoplankton</a:t>
            </a:r>
            <a:r>
              <a:rPr lang="en-US" sz="1000" dirty="0">
                <a:solidFill>
                  <a:schemeClr val="bg1">
                    <a:lumMod val="50000"/>
                  </a:schemeClr>
                </a:solidFill>
              </a:rPr>
              <a:t> are small organisms that can be found floating in most water bodies.  Like plants, they are primary producers; they convert light energy from the sun and carbon dioxide into the living matter of their cells through photosynthesis.  Phytoplankton from the San Francisco Estuary fall into four broad categories: cyanobacteria, diatoms, green algae, and various flagellate groups.</a:t>
            </a:r>
          </a:p>
          <a:p>
            <a:pPr algn="just"/>
            <a:endParaRPr lang="en-US" sz="1000" dirty="0">
              <a:solidFill>
                <a:schemeClr val="bg1">
                  <a:lumMod val="50000"/>
                </a:schemeClr>
              </a:solidFill>
            </a:endParaRPr>
          </a:p>
          <a:p>
            <a:pPr algn="just"/>
            <a:r>
              <a:rPr lang="en-US" sz="1000" b="1" dirty="0">
                <a:solidFill>
                  <a:schemeClr val="bg1">
                    <a:lumMod val="50000"/>
                  </a:schemeClr>
                </a:solidFill>
              </a:rPr>
              <a:t>Why Are Phytoplankton Important?</a:t>
            </a:r>
          </a:p>
          <a:p>
            <a:pPr algn="just"/>
            <a:endParaRPr lang="en-US" sz="1000" dirty="0">
              <a:solidFill>
                <a:schemeClr val="bg1">
                  <a:lumMod val="50000"/>
                </a:schemeClr>
              </a:solidFill>
            </a:endParaRPr>
          </a:p>
          <a:p>
            <a:pPr algn="just"/>
            <a:r>
              <a:rPr lang="en-US" sz="1000" dirty="0">
                <a:solidFill>
                  <a:schemeClr val="bg1">
                    <a:lumMod val="50000"/>
                  </a:schemeClr>
                </a:solidFill>
              </a:rPr>
              <a:t>Phytoplankton are the foundation of the aquatic food web.  They feed a diverse array of organisms, ranging from microscopic zooplankton to large pelagic fish.  Small fish and benthic organisms also graze on phytoplankton, and are in turn consumed by larger organisms such as birds.  Changes in phytoplankton in the San Francisco Estuary can have cascading effects throughout the food web.</a:t>
            </a:r>
          </a:p>
          <a:p>
            <a:pPr algn="just"/>
            <a:endParaRPr lang="en-US" sz="1000" dirty="0">
              <a:solidFill>
                <a:schemeClr val="bg1">
                  <a:lumMod val="50000"/>
                </a:schemeClr>
              </a:solidFill>
            </a:endParaRPr>
          </a:p>
          <a:p>
            <a:pPr algn="just"/>
            <a:r>
              <a:rPr lang="en-US" sz="1000" dirty="0">
                <a:solidFill>
                  <a:schemeClr val="bg1">
                    <a:lumMod val="50000"/>
                  </a:schemeClr>
                </a:solidFill>
              </a:rPr>
              <a:t>Phytoplankton can affect elements of water quality, including:</a:t>
            </a:r>
          </a:p>
          <a:p>
            <a:pPr algn="just"/>
            <a:endParaRPr lang="en-US" sz="1000" dirty="0">
              <a:solidFill>
                <a:schemeClr val="bg1">
                  <a:lumMod val="50000"/>
                </a:schemeClr>
              </a:solidFill>
            </a:endParaRPr>
          </a:p>
          <a:p>
            <a:pPr marL="171450" indent="-171450" algn="just">
              <a:buFont typeface="Wingdings" panose="05000000000000000000" pitchFamily="2" charset="2"/>
              <a:buChar char="Ø"/>
            </a:pPr>
            <a:r>
              <a:rPr lang="en-US" sz="1000" dirty="0">
                <a:solidFill>
                  <a:schemeClr val="bg1">
                    <a:lumMod val="50000"/>
                  </a:schemeClr>
                </a:solidFill>
              </a:rPr>
              <a:t>pH</a:t>
            </a:r>
          </a:p>
          <a:p>
            <a:pPr marL="171450" indent="-171450" algn="just">
              <a:buFont typeface="Wingdings" panose="05000000000000000000" pitchFamily="2" charset="2"/>
              <a:buChar char="Ø"/>
            </a:pPr>
            <a:r>
              <a:rPr lang="en-US" sz="1000" dirty="0">
                <a:solidFill>
                  <a:schemeClr val="bg1">
                    <a:lumMod val="50000"/>
                  </a:schemeClr>
                </a:solidFill>
              </a:rPr>
              <a:t>Dissolved oxygen</a:t>
            </a:r>
          </a:p>
          <a:p>
            <a:pPr marL="171450" indent="-171450" algn="just">
              <a:buFont typeface="Wingdings" panose="05000000000000000000" pitchFamily="2" charset="2"/>
              <a:buChar char="Ø"/>
            </a:pPr>
            <a:r>
              <a:rPr lang="en-US" sz="1000" dirty="0">
                <a:solidFill>
                  <a:schemeClr val="bg1">
                    <a:lumMod val="50000"/>
                  </a:schemeClr>
                </a:solidFill>
              </a:rPr>
              <a:t>Taste and odor of drinking water</a:t>
            </a:r>
          </a:p>
          <a:p>
            <a:pPr marL="171450" indent="-171450" algn="just">
              <a:buFont typeface="Wingdings" panose="05000000000000000000" pitchFamily="2" charset="2"/>
              <a:buChar char="Ø"/>
            </a:pPr>
            <a:r>
              <a:rPr lang="en-US" sz="1000" dirty="0">
                <a:solidFill>
                  <a:schemeClr val="bg1">
                    <a:lumMod val="50000"/>
                  </a:schemeClr>
                </a:solidFill>
              </a:rPr>
              <a:t>Water transparency</a:t>
            </a:r>
          </a:p>
          <a:p>
            <a:pPr algn="just"/>
            <a:endParaRPr lang="en-US" sz="1000" dirty="0">
              <a:solidFill>
                <a:schemeClr val="bg1">
                  <a:lumMod val="50000"/>
                </a:schemeClr>
              </a:solidFill>
            </a:endParaRPr>
          </a:p>
          <a:p>
            <a:pPr algn="just"/>
            <a:r>
              <a:rPr lang="en-US" sz="1000" dirty="0">
                <a:solidFill>
                  <a:schemeClr val="bg1">
                    <a:lumMod val="50000"/>
                  </a:schemeClr>
                </a:solidFill>
              </a:rPr>
              <a:t>Large algal blooms, both toxic and non-toxic, can have adverse effects on the water quality parameters listed above.  They can also have negative aesthetic effects by forming large, floating surface scums.</a:t>
            </a:r>
          </a:p>
          <a:p>
            <a:pPr algn="just"/>
            <a:endParaRPr lang="en-US" sz="1000" dirty="0">
              <a:solidFill>
                <a:schemeClr val="bg1">
                  <a:lumMod val="50000"/>
                </a:schemeClr>
              </a:solidFill>
            </a:endParaRPr>
          </a:p>
          <a:p>
            <a:pPr algn="just"/>
            <a:r>
              <a:rPr lang="en-US" sz="1000" dirty="0">
                <a:solidFill>
                  <a:schemeClr val="bg1">
                    <a:lumMod val="50000"/>
                  </a:schemeClr>
                </a:solidFill>
              </a:rPr>
              <a:t>Monitoring changes in phytoplankton can be useful in assessing water quality trends.  It is important to note, however, that because of the transient and patchy nature of phytoplankton, their use as water quality indicators is limited and should be interpreted in conjunction with chemical, physical, and biological data.</a:t>
            </a:r>
          </a:p>
          <a:p>
            <a:pPr algn="just"/>
            <a:endParaRPr lang="en-US" sz="1000" dirty="0">
              <a:solidFill>
                <a:schemeClr val="bg1">
                  <a:lumMod val="50000"/>
                </a:schemeClr>
              </a:solidFill>
            </a:endParaRPr>
          </a:p>
          <a:p>
            <a:pPr algn="just"/>
            <a:r>
              <a:rPr lang="en-US" sz="1000" b="1" dirty="0">
                <a:solidFill>
                  <a:schemeClr val="bg1">
                    <a:lumMod val="50000"/>
                  </a:schemeClr>
                </a:solidFill>
              </a:rPr>
              <a:t>Chlorophyll-a</a:t>
            </a:r>
            <a:r>
              <a:rPr lang="en-US" sz="1000" dirty="0">
                <a:solidFill>
                  <a:schemeClr val="bg1">
                    <a:lumMod val="50000"/>
                  </a:schemeClr>
                </a:solidFill>
              </a:rPr>
              <a:t> is the primary photosynthetic product made by phytoplankton and plants, and gives them their green color.  Sometimes the green color is masked by secondary pigments, and these phytoplankton often appear brown or red instead of green.</a:t>
            </a:r>
            <a:r>
              <a:rPr lang="en-US" sz="1000" b="1" dirty="0">
                <a:solidFill>
                  <a:schemeClr val="bg1">
                    <a:lumMod val="50000"/>
                  </a:schemeClr>
                </a:solidFill>
              </a:rPr>
              <a:t>  </a:t>
            </a:r>
            <a:r>
              <a:rPr lang="en-US" sz="1000" dirty="0">
                <a:solidFill>
                  <a:schemeClr val="bg1">
                    <a:lumMod val="50000"/>
                  </a:schemeClr>
                </a:solidFill>
              </a:rPr>
              <a:t>Chlorophyll-a is also a measure of the biomass that is directly available to organisms that prey on phytoplankton, such as clams and zooplankton.</a:t>
            </a:r>
          </a:p>
        </p:txBody>
      </p:sp>
      <p:grpSp>
        <p:nvGrpSpPr>
          <p:cNvPr id="69" name="Group 68"/>
          <p:cNvGrpSpPr/>
          <p:nvPr/>
        </p:nvGrpSpPr>
        <p:grpSpPr>
          <a:xfrm>
            <a:off x="1981200" y="1020932"/>
            <a:ext cx="8136834" cy="2993260"/>
            <a:chOff x="457200" y="1020932"/>
            <a:chExt cx="8136834" cy="2993260"/>
          </a:xfrm>
        </p:grpSpPr>
        <p:pic>
          <p:nvPicPr>
            <p:cNvPr id="7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1" name="Straight Connector 70"/>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p>
        </p:txBody>
      </p:sp>
      <p:sp>
        <p:nvSpPr>
          <p:cNvPr id="41" name="TextBox 40"/>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p>
        </p:txBody>
      </p:sp>
      <p:sp>
        <p:nvSpPr>
          <p:cNvPr id="42" name="TextBox 41"/>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cxnSp>
        <p:nvCxnSpPr>
          <p:cNvPr id="43" name="Straight Connector 42"/>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p>
        </p:txBody>
      </p:sp>
      <p:sp>
        <p:nvSpPr>
          <p:cNvPr id="61" name="TextBox 60"/>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pic>
        <p:nvPicPr>
          <p:cNvPr id="46" name="Picture 45" descr="E:\SF360\BDL\Enviados\PPT Design\title ba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07518" y="2473917"/>
            <a:ext cx="9143999" cy="607857"/>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Box 46"/>
          <p:cNvSpPr txBox="1"/>
          <p:nvPr/>
        </p:nvSpPr>
        <p:spPr>
          <a:xfrm rot="16200000">
            <a:off x="-1493565" y="3789197"/>
            <a:ext cx="3795857" cy="369332"/>
          </a:xfrm>
          <a:prstGeom prst="rect">
            <a:avLst/>
          </a:prstGeom>
          <a:noFill/>
        </p:spPr>
        <p:txBody>
          <a:bodyPr wrap="square" rtlCol="0">
            <a:spAutoFit/>
          </a:bodyPr>
          <a:lstStyle/>
          <a:p>
            <a:r>
              <a:rPr lang="en-US" dirty="0" smtClean="0">
                <a:solidFill>
                  <a:schemeClr val="bg1"/>
                </a:solidFill>
              </a:rPr>
              <a:t>New California Estuaries  Portal Design</a:t>
            </a:r>
            <a:endParaRPr lang="en-US" dirty="0">
              <a:solidFill>
                <a:schemeClr val="bg1"/>
              </a:solidFill>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5500" y="4423443"/>
            <a:ext cx="3175000" cy="2711450"/>
          </a:xfrm>
          <a:prstGeom prst="rect">
            <a:avLst/>
          </a:prstGeom>
        </p:spPr>
      </p:pic>
    </p:spTree>
    <p:extLst>
      <p:ext uri="{BB962C8B-B14F-4D97-AF65-F5344CB8AC3E}">
        <p14:creationId xmlns:p14="http://schemas.microsoft.com/office/powerpoint/2010/main" val="2089816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633651"/>
            <a:ext cx="8133135" cy="1003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sp>
        <p:nvSpPr>
          <p:cNvPr id="6" name="Rectangle 5"/>
          <p:cNvSpPr/>
          <p:nvPr/>
        </p:nvSpPr>
        <p:spPr>
          <a:xfrm>
            <a:off x="6629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a:off x="5638800" y="84582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638800" y="95250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562600" y="8466677"/>
            <a:ext cx="4572001" cy="430887"/>
          </a:xfrm>
          <a:prstGeom prst="rect">
            <a:avLst/>
          </a:prstGeom>
          <a:noFill/>
        </p:spPr>
        <p:txBody>
          <a:bodyPr wrap="square" rtlCol="0">
            <a:spAutoFit/>
          </a:bodyPr>
          <a:lstStyle/>
          <a:p>
            <a:r>
              <a:rPr lang="en-US" sz="1100" i="1" dirty="0">
                <a:solidFill>
                  <a:schemeClr val="bg1">
                    <a:lumMod val="50000"/>
                  </a:schemeClr>
                </a:solidFill>
              </a:rPr>
              <a:t>To view the locations of phytoplankton and chlorophyll-a monitoring stations in the map above, please select:</a:t>
            </a:r>
          </a:p>
        </p:txBody>
      </p:sp>
      <p:grpSp>
        <p:nvGrpSpPr>
          <p:cNvPr id="61" name="Group 60"/>
          <p:cNvGrpSpPr/>
          <p:nvPr/>
        </p:nvGrpSpPr>
        <p:grpSpPr>
          <a:xfrm>
            <a:off x="1981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4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419600"/>
            <a:ext cx="4394791"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0" name="TextBox 59"/>
          <p:cNvSpPr txBox="1"/>
          <p:nvPr/>
        </p:nvSpPr>
        <p:spPr>
          <a:xfrm>
            <a:off x="2209800" y="4191001"/>
            <a:ext cx="3124200"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Phytoplankton</a:t>
            </a:r>
          </a:p>
        </p:txBody>
      </p:sp>
      <p:sp>
        <p:nvSpPr>
          <p:cNvPr id="81" name="TextBox 80"/>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p>
        </p:txBody>
      </p:sp>
      <p:cxnSp>
        <p:nvCxnSpPr>
          <p:cNvPr id="84" name="Straight Connector 83"/>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86" name="Rounded Rectangle 85"/>
          <p:cNvSpPr/>
          <p:nvPr/>
        </p:nvSpPr>
        <p:spPr>
          <a:xfrm>
            <a:off x="4343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87" name="Straight Connector 86"/>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Reporting</a:t>
            </a:r>
          </a:p>
        </p:txBody>
      </p:sp>
      <p:sp>
        <p:nvSpPr>
          <p:cNvPr id="90" name="Rounded Rectangle 89"/>
          <p:cNvSpPr/>
          <p:nvPr/>
        </p:nvSpPr>
        <p:spPr>
          <a:xfrm>
            <a:off x="2286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1" name="TextBox 90"/>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What Are they?</a:t>
            </a:r>
          </a:p>
        </p:txBody>
      </p:sp>
      <p:sp>
        <p:nvSpPr>
          <p:cNvPr id="92" name="Rounded Rectangle 91"/>
          <p:cNvSpPr/>
          <p:nvPr/>
        </p:nvSpPr>
        <p:spPr>
          <a:xfrm>
            <a:off x="3314700" y="4686529"/>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3" name="TextBox 92"/>
          <p:cNvSpPr txBox="1"/>
          <p:nvPr/>
        </p:nvSpPr>
        <p:spPr>
          <a:xfrm>
            <a:off x="3314700" y="4702201"/>
            <a:ext cx="990600" cy="369332"/>
          </a:xfrm>
          <a:prstGeom prst="rect">
            <a:avLst/>
          </a:prstGeom>
          <a:noFill/>
          <a:ln>
            <a:noFill/>
          </a:ln>
        </p:spPr>
        <p:txBody>
          <a:bodyPr wrap="square" rtlCol="0">
            <a:spAutoFit/>
          </a:bodyPr>
          <a:lstStyle/>
          <a:p>
            <a:pPr algn="ctr"/>
            <a:r>
              <a:rPr lang="en-US" sz="900" b="1" dirty="0">
                <a:solidFill>
                  <a:schemeClr val="bg1"/>
                </a:solidFill>
              </a:rPr>
              <a:t>How are they monitored? </a:t>
            </a:r>
          </a:p>
        </p:txBody>
      </p:sp>
      <p:sp>
        <p:nvSpPr>
          <p:cNvPr id="94" name="TextBox 93"/>
          <p:cNvSpPr txBox="1"/>
          <p:nvPr/>
        </p:nvSpPr>
        <p:spPr>
          <a:xfrm>
            <a:off x="2286000" y="5715001"/>
            <a:ext cx="3124200" cy="6001643"/>
          </a:xfrm>
          <a:prstGeom prst="rect">
            <a:avLst/>
          </a:prstGeom>
          <a:noFill/>
        </p:spPr>
        <p:txBody>
          <a:bodyPr wrap="square" rtlCol="0">
            <a:spAutoFit/>
          </a:bodyPr>
          <a:lstStyle/>
          <a:p>
            <a:r>
              <a:rPr lang="en-US" sz="1200" b="1" dirty="0">
                <a:solidFill>
                  <a:schemeClr val="bg1">
                    <a:lumMod val="50000"/>
                  </a:schemeClr>
                </a:solidFill>
              </a:rPr>
              <a:t>Department of Water Resources Phytoplankton and Chlorophyll-a Monitoring</a:t>
            </a:r>
          </a:p>
          <a:p>
            <a:pPr algn="just"/>
            <a:endParaRPr lang="en-US" sz="1000" dirty="0">
              <a:solidFill>
                <a:schemeClr val="bg1">
                  <a:lumMod val="50000"/>
                </a:schemeClr>
              </a:solidFill>
            </a:endParaRPr>
          </a:p>
          <a:p>
            <a:pPr algn="just"/>
            <a:r>
              <a:rPr lang="en-US" sz="1000" dirty="0">
                <a:solidFill>
                  <a:schemeClr val="bg1">
                    <a:lumMod val="50000"/>
                  </a:schemeClr>
                </a:solidFill>
              </a:rPr>
              <a:t>The California DWR Phytoplankton and Chlorophyll-a Monitoring measures the composition (what kinds?), abundance (how many?), diversity (how many kinds?), and distribution (where are they?) of phytoplankton as part of the IEP’s Environmental Monitoring Program (EMP). It also measures phytoplankton biomass as chlorophyll-a.  Changes in phytoplankton composition, abundance, diversity, distribution, and biomass are documented throughout the San Francisco Estuary, from San Pablo Bay east through the upper Estuary to the mouths of the Sacramento, Mokelumne, and San Joaquin Rivers.</a:t>
            </a:r>
          </a:p>
          <a:p>
            <a:pPr algn="just"/>
            <a:endParaRPr lang="en-US" sz="1000" dirty="0">
              <a:solidFill>
                <a:schemeClr val="bg1">
                  <a:lumMod val="50000"/>
                </a:schemeClr>
              </a:solidFill>
            </a:endParaRPr>
          </a:p>
          <a:p>
            <a:pPr algn="just"/>
            <a:r>
              <a:rPr lang="en-US" sz="1000" dirty="0">
                <a:solidFill>
                  <a:schemeClr val="bg1">
                    <a:lumMod val="50000"/>
                  </a:schemeClr>
                </a:solidFill>
              </a:rPr>
              <a:t>Thirteen fixed sites are currently sampled (</a:t>
            </a:r>
            <a:r>
              <a:rPr lang="en-US" sz="1000" b="1" dirty="0">
                <a:solidFill>
                  <a:schemeClr val="bg1">
                    <a:lumMod val="50000"/>
                  </a:schemeClr>
                </a:solidFill>
              </a:rPr>
              <a:t>Figure 1</a:t>
            </a:r>
            <a:r>
              <a:rPr lang="en-US" sz="1000" dirty="0">
                <a:solidFill>
                  <a:schemeClr val="bg1">
                    <a:lumMod val="50000"/>
                  </a:schemeClr>
                </a:solidFill>
              </a:rPr>
              <a:t>), with two additional sites sampled where the bottom specific conductance is 2,000 and 6,000 micro-Siemens, respectively. Specific conductance is used as a proxy for salinity, with higher values corresponding to higher salinity.  The physical location of these sites varies based on where the target specific conductance values are found. Because different phytoplankton species live in different parts of the Estuary, the sites represent a wide range of habitats of varying physical conditions, including wide ranges of salinity and temperature. Sites range from narrow, freshwater channels in the Delta to broad, estuarine bays.</a:t>
            </a:r>
          </a:p>
          <a:p>
            <a:pPr algn="just"/>
            <a:endParaRPr lang="en-US" sz="1000" dirty="0">
              <a:solidFill>
                <a:schemeClr val="bg1">
                  <a:lumMod val="50000"/>
                </a:schemeClr>
              </a:solidFill>
            </a:endParaRPr>
          </a:p>
          <a:p>
            <a:pPr algn="just"/>
            <a:r>
              <a:rPr lang="en-US" sz="1000" dirty="0">
                <a:solidFill>
                  <a:schemeClr val="bg1">
                    <a:lumMod val="50000"/>
                  </a:schemeClr>
                </a:solidFill>
              </a:rPr>
              <a:t>Currently samples are collected monthly. Water is sampled from 1 meter below the surface.  Whole water samples are collected for phytoplankton composition; water is filtered onto glass carbon fiber filters for chlorophyll-a analysis. </a:t>
            </a:r>
          </a:p>
          <a:p>
            <a:pPr algn="just"/>
            <a:endParaRPr lang="en-US" sz="1000" dirty="0">
              <a:solidFill>
                <a:schemeClr val="bg1">
                  <a:lumMod val="50000"/>
                </a:schemeClr>
              </a:solidFill>
            </a:endParaRPr>
          </a:p>
          <a:p>
            <a:pPr algn="just"/>
            <a:r>
              <a:rPr lang="en-US" sz="1000" b="1" dirty="0">
                <a:solidFill>
                  <a:schemeClr val="tx2">
                    <a:lumMod val="40000"/>
                    <a:lumOff val="60000"/>
                  </a:schemeClr>
                </a:solidFill>
              </a:rPr>
              <a:t>Learn more about the methods used to analyze phytoplankton and chlorophyll-a.</a:t>
            </a:r>
          </a:p>
        </p:txBody>
      </p:sp>
      <p:sp>
        <p:nvSpPr>
          <p:cNvPr id="104" name="TextBox 103"/>
          <p:cNvSpPr txBox="1"/>
          <p:nvPr/>
        </p:nvSpPr>
        <p:spPr>
          <a:xfrm>
            <a:off x="5871100" y="8916157"/>
            <a:ext cx="1520301" cy="215444"/>
          </a:xfrm>
          <a:prstGeom prst="rect">
            <a:avLst/>
          </a:prstGeom>
          <a:noFill/>
        </p:spPr>
        <p:txBody>
          <a:bodyPr wrap="square" rtlCol="0">
            <a:spAutoFit/>
          </a:bodyPr>
          <a:lstStyle/>
          <a:p>
            <a:pPr lvl="0"/>
            <a:r>
              <a:rPr lang="en-US" sz="800" dirty="0">
                <a:solidFill>
                  <a:srgbClr val="4BACC6">
                    <a:lumMod val="75000"/>
                  </a:srgbClr>
                </a:solidFill>
              </a:rPr>
              <a:t>Monitoring Program?</a:t>
            </a:r>
          </a:p>
        </p:txBody>
      </p:sp>
      <p:sp>
        <p:nvSpPr>
          <p:cNvPr id="115" name="Rectangle 114"/>
          <p:cNvSpPr/>
          <p:nvPr/>
        </p:nvSpPr>
        <p:spPr>
          <a:xfrm>
            <a:off x="5867400" y="9099322"/>
            <a:ext cx="3886200"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p:cNvSpPr>
            <a:spLocks noChangeAspect="1"/>
          </p:cNvSpPr>
          <p:nvPr/>
        </p:nvSpPr>
        <p:spPr>
          <a:xfrm rot="10800000">
            <a:off x="9595470" y="916536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0" name="TextBox 119"/>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p>
        </p:txBody>
      </p:sp>
      <p:sp>
        <p:nvSpPr>
          <p:cNvPr id="121" name="TextBox 120"/>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p>
        </p:txBody>
      </p:sp>
      <p:sp>
        <p:nvSpPr>
          <p:cNvPr id="122" name="TextBox 121"/>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cxnSp>
        <p:nvCxnSpPr>
          <p:cNvPr id="123" name="Straight Connector 122"/>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p>
        </p:txBody>
      </p:sp>
      <p:sp>
        <p:nvSpPr>
          <p:cNvPr id="128" name="TextBox 127"/>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pic>
        <p:nvPicPr>
          <p:cNvPr id="45" name="Picture 44" descr="E:\SF360\BDL\Enviados\PPT Design\title ba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307518" y="2473917"/>
            <a:ext cx="9143999" cy="607857"/>
          </a:xfrm>
          <a:prstGeom prst="rect">
            <a:avLst/>
          </a:prstGeom>
          <a:noFill/>
          <a:extLst>
            <a:ext uri="{909E8E84-426E-40dd-AFC4-6F175D3DCCD1}">
              <a14:hiddenFill xmlns:a14="http://schemas.microsoft.com/office/drawing/2010/main" xmlns="">
                <a:solidFill>
                  <a:srgbClr val="FFFFFF"/>
                </a:solidFill>
              </a14:hiddenFill>
            </a:ext>
          </a:extLst>
        </p:spPr>
      </p:pic>
      <p:sp>
        <p:nvSpPr>
          <p:cNvPr id="46" name="TextBox 45"/>
          <p:cNvSpPr txBox="1"/>
          <p:nvPr/>
        </p:nvSpPr>
        <p:spPr>
          <a:xfrm rot="16200000">
            <a:off x="-1493565" y="3789197"/>
            <a:ext cx="3795857" cy="369332"/>
          </a:xfrm>
          <a:prstGeom prst="rect">
            <a:avLst/>
          </a:prstGeom>
          <a:noFill/>
        </p:spPr>
        <p:txBody>
          <a:bodyPr wrap="square" rtlCol="0">
            <a:spAutoFit/>
          </a:bodyPr>
          <a:lstStyle/>
          <a:p>
            <a:r>
              <a:rPr lang="en-US" dirty="0" smtClean="0">
                <a:solidFill>
                  <a:schemeClr val="bg1"/>
                </a:solidFill>
              </a:rPr>
              <a:t>New California Estuaries  Portal Design</a:t>
            </a:r>
            <a:endParaRPr lang="en-US" dirty="0">
              <a:solidFill>
                <a:schemeClr val="bg1"/>
              </a:solidFill>
            </a:endParaRPr>
          </a:p>
        </p:txBody>
      </p:sp>
    </p:spTree>
    <p:extLst>
      <p:ext uri="{BB962C8B-B14F-4D97-AF65-F5344CB8AC3E}">
        <p14:creationId xmlns:p14="http://schemas.microsoft.com/office/powerpoint/2010/main" val="11146467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6"/>
            <a:ext cx="8133135" cy="11326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p>
        </p:txBody>
      </p:sp>
      <p:sp>
        <p:nvSpPr>
          <p:cNvPr id="8" name="Rounded Rectangle 7"/>
          <p:cNvSpPr/>
          <p:nvPr/>
        </p:nvSpPr>
        <p:spPr>
          <a:xfrm>
            <a:off x="2286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What Are they?</a:t>
            </a: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4343400" y="4681467"/>
            <a:ext cx="990600" cy="385004"/>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solidFill>
              </a:rPr>
              <a:t>Reporting</a:t>
            </a:r>
          </a:p>
        </p:txBody>
      </p:sp>
      <p:grpSp>
        <p:nvGrpSpPr>
          <p:cNvPr id="61" name="Group 60"/>
          <p:cNvGrpSpPr/>
          <p:nvPr/>
        </p:nvGrpSpPr>
        <p:grpSpPr>
          <a:xfrm>
            <a:off x="1981200" y="1020932"/>
            <a:ext cx="8136834" cy="2993260"/>
            <a:chOff x="457200" y="1020932"/>
            <a:chExt cx="8136834" cy="2993260"/>
          </a:xfrm>
        </p:grpSpPr>
        <p:pic>
          <p:nvPicPr>
            <p:cNvPr id="6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3315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3315586" y="4703785"/>
            <a:ext cx="990600" cy="369332"/>
          </a:xfrm>
          <a:prstGeom prst="rect">
            <a:avLst/>
          </a:prstGeom>
          <a:noFill/>
          <a:ln>
            <a:noFill/>
          </a:ln>
        </p:spPr>
        <p:txBody>
          <a:bodyPr wrap="square" rtlCol="0">
            <a:spAutoFit/>
          </a:bodyPr>
          <a:lstStyle/>
          <a:p>
            <a:pPr algn="ctr"/>
            <a:r>
              <a:rPr lang="en-US" sz="900" b="1" dirty="0">
                <a:solidFill>
                  <a:schemeClr val="bg1">
                    <a:lumMod val="50000"/>
                  </a:schemeClr>
                </a:solidFill>
              </a:rPr>
              <a:t>How are they monitored?</a:t>
            </a:r>
          </a:p>
        </p:txBody>
      </p:sp>
      <p:sp>
        <p:nvSpPr>
          <p:cNvPr id="82" name="TextBox 81"/>
          <p:cNvSpPr txBox="1"/>
          <p:nvPr/>
        </p:nvSpPr>
        <p:spPr>
          <a:xfrm>
            <a:off x="2286000" y="5715000"/>
            <a:ext cx="3124200" cy="5355312"/>
          </a:xfrm>
          <a:prstGeom prst="rect">
            <a:avLst/>
          </a:prstGeom>
          <a:noFill/>
        </p:spPr>
        <p:txBody>
          <a:bodyPr wrap="square" rtlCol="0">
            <a:spAutoFit/>
          </a:bodyPr>
          <a:lstStyle/>
          <a:p>
            <a:pPr lvl="0"/>
            <a:r>
              <a:rPr lang="en-US" sz="1200" b="1" dirty="0">
                <a:solidFill>
                  <a:prstClr val="white">
                    <a:lumMod val="50000"/>
                  </a:prstClr>
                </a:solidFill>
              </a:rPr>
              <a:t>Phytoplankton and Chlorophyll-a Monitoring</a:t>
            </a:r>
          </a:p>
          <a:p>
            <a:pPr lvl="0" algn="just"/>
            <a:endParaRPr lang="en-US" sz="1000" dirty="0">
              <a:solidFill>
                <a:prstClr val="white">
                  <a:lumMod val="50000"/>
                </a:prstClr>
              </a:solidFill>
            </a:endParaRPr>
          </a:p>
          <a:p>
            <a:pPr lvl="0" algn="just"/>
            <a:r>
              <a:rPr lang="en-US" sz="1000" dirty="0">
                <a:solidFill>
                  <a:prstClr val="white">
                    <a:lumMod val="50000"/>
                  </a:prstClr>
                </a:solidFill>
              </a:rPr>
              <a:t>Phytoplankton samples are counted using an inverted microscope.  Phytoplankton are identified to the lowest taxonomic level possible (usually genus or species) and counted.  The counts are used to calculate organisms per milliliter.</a:t>
            </a:r>
          </a:p>
          <a:p>
            <a:pPr lvl="0" algn="just"/>
            <a:endParaRPr lang="en-US" sz="1000" dirty="0">
              <a:solidFill>
                <a:prstClr val="white">
                  <a:lumMod val="50000"/>
                </a:prstClr>
              </a:solidFill>
            </a:endParaRPr>
          </a:p>
          <a:p>
            <a:pPr lvl="0" algn="just"/>
            <a:r>
              <a:rPr lang="en-US" sz="1000" dirty="0">
                <a:solidFill>
                  <a:prstClr val="white">
                    <a:lumMod val="50000"/>
                  </a:prstClr>
                </a:solidFill>
              </a:rPr>
              <a:t>There is often a large number of different genera and species in a single sample, so phytoplankton are usually grouped at a higher taxonomic level for reporting purposes (e.g. diatoms, cyanobacteria).   While individual species can be restricted to certain habitats with specific </a:t>
            </a:r>
            <a:r>
              <a:rPr lang="en-US" sz="1000" dirty="0" err="1">
                <a:solidFill>
                  <a:prstClr val="white">
                    <a:lumMod val="50000"/>
                  </a:prstClr>
                </a:solidFill>
              </a:rPr>
              <a:t>physico</a:t>
            </a:r>
            <a:r>
              <a:rPr lang="en-US" sz="1000" dirty="0">
                <a:solidFill>
                  <a:prstClr val="white">
                    <a:lumMod val="50000"/>
                  </a:prstClr>
                </a:solidFill>
              </a:rPr>
              <a:t>-chemical characteristics, higher taxonomic groups such as diatoms are often widespread and cosmopolitan.</a:t>
            </a:r>
          </a:p>
          <a:p>
            <a:pPr lvl="0" algn="just"/>
            <a:endParaRPr lang="en-US" sz="1000" dirty="0">
              <a:solidFill>
                <a:prstClr val="white">
                  <a:lumMod val="50000"/>
                </a:prstClr>
              </a:solidFill>
            </a:endParaRPr>
          </a:p>
          <a:p>
            <a:pPr lvl="0" algn="just"/>
            <a:r>
              <a:rPr lang="en-US" sz="1000" dirty="0">
                <a:solidFill>
                  <a:prstClr val="white">
                    <a:lumMod val="50000"/>
                  </a:prstClr>
                </a:solidFill>
              </a:rPr>
              <a:t>Chlorophyll-a varies widely throughout the San Francisco Estuary, and is affected by factors such as day length, temperature, nutrients, turbidity, and residence time (how long phytoplankton are in one location).  In Suisun Bay, filtering by the clam </a:t>
            </a:r>
            <a:r>
              <a:rPr lang="en-US" sz="1000" b="1" i="1" dirty="0" err="1">
                <a:solidFill>
                  <a:srgbClr val="1F497D">
                    <a:lumMod val="60000"/>
                    <a:lumOff val="40000"/>
                  </a:srgbClr>
                </a:solidFill>
              </a:rPr>
              <a:t>Potamocorbula</a:t>
            </a:r>
            <a:r>
              <a:rPr lang="en-US" sz="1000" b="1" i="1" dirty="0">
                <a:solidFill>
                  <a:srgbClr val="1F497D">
                    <a:lumMod val="60000"/>
                    <a:lumOff val="40000"/>
                  </a:srgbClr>
                </a:solidFill>
              </a:rPr>
              <a:t> </a:t>
            </a:r>
            <a:r>
              <a:rPr lang="en-US" sz="1000" b="1" i="1" dirty="0" err="1">
                <a:solidFill>
                  <a:srgbClr val="1F497D">
                    <a:lumMod val="60000"/>
                    <a:lumOff val="40000"/>
                  </a:srgbClr>
                </a:solidFill>
              </a:rPr>
              <a:t>amurensis</a:t>
            </a:r>
            <a:r>
              <a:rPr lang="en-US" sz="1000" i="1" dirty="0">
                <a:solidFill>
                  <a:srgbClr val="1F497D">
                    <a:lumMod val="60000"/>
                    <a:lumOff val="40000"/>
                  </a:srgbClr>
                </a:solidFill>
              </a:rPr>
              <a:t> </a:t>
            </a:r>
            <a:r>
              <a:rPr lang="en-US" sz="1000" dirty="0">
                <a:solidFill>
                  <a:prstClr val="white">
                    <a:lumMod val="50000"/>
                  </a:prstClr>
                </a:solidFill>
              </a:rPr>
              <a:t>has drastically altered the planktonic community since 1987, and chlorophyll-a levels in this region remain very low compared to other areas of the Estuary.</a:t>
            </a:r>
          </a:p>
          <a:p>
            <a:pPr lvl="0" algn="just"/>
            <a:endParaRPr lang="en-US" sz="1000" dirty="0">
              <a:solidFill>
                <a:prstClr val="white">
                  <a:lumMod val="50000"/>
                </a:prstClr>
              </a:solidFill>
            </a:endParaRPr>
          </a:p>
          <a:p>
            <a:pPr lvl="0" algn="just"/>
            <a:r>
              <a:rPr lang="en-US" sz="1000" dirty="0">
                <a:solidFill>
                  <a:prstClr val="white">
                    <a:lumMod val="50000"/>
                  </a:prstClr>
                </a:solidFill>
              </a:rPr>
              <a:t>In some upstream areas of the Estuary, chlorophyll-a has increased in recent years, but still remains below historical levels.  Chlorophyll-a below 10 µg/L is considered food-limiting for some zooplankton.</a:t>
            </a:r>
          </a:p>
          <a:p>
            <a:pPr lvl="0" algn="just"/>
            <a:endParaRPr lang="en-US" sz="1000" dirty="0">
              <a:solidFill>
                <a:prstClr val="white">
                  <a:lumMod val="50000"/>
                </a:prstClr>
              </a:solidFill>
            </a:endParaRPr>
          </a:p>
          <a:p>
            <a:pPr lvl="0" algn="just"/>
            <a:r>
              <a:rPr lang="en-US" sz="1000" b="1" dirty="0">
                <a:solidFill>
                  <a:srgbClr val="1F497D">
                    <a:lumMod val="60000"/>
                    <a:lumOff val="40000"/>
                  </a:srgbClr>
                </a:solidFill>
              </a:rPr>
              <a:t>See more tools for exploring phytoplankton and chlorophyll-a data.</a:t>
            </a:r>
          </a:p>
        </p:txBody>
      </p:sp>
      <p:sp>
        <p:nvSpPr>
          <p:cNvPr id="83" name="TextBox 82"/>
          <p:cNvSpPr txBox="1"/>
          <p:nvPr/>
        </p:nvSpPr>
        <p:spPr>
          <a:xfrm>
            <a:off x="2209800" y="4191001"/>
            <a:ext cx="3124200"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Phytoplankton</a:t>
            </a:r>
          </a:p>
        </p:txBody>
      </p:sp>
      <p:sp>
        <p:nvSpPr>
          <p:cNvPr id="84" name="Rectangle 83"/>
          <p:cNvSpPr/>
          <p:nvPr/>
        </p:nvSpPr>
        <p:spPr>
          <a:xfrm>
            <a:off x="6629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p:cNvCxnSpPr/>
          <p:nvPr/>
        </p:nvCxnSpPr>
        <p:spPr>
          <a:xfrm>
            <a:off x="5638799" y="67818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5638800" y="6853536"/>
            <a:ext cx="4495801" cy="461665"/>
          </a:xfrm>
          <a:prstGeom prst="rect">
            <a:avLst/>
          </a:prstGeom>
          <a:noFill/>
        </p:spPr>
        <p:txBody>
          <a:bodyPr wrap="square" rtlCol="0">
            <a:spAutoFit/>
          </a:bodyPr>
          <a:lstStyle/>
          <a:p>
            <a:pPr lvl="0"/>
            <a:r>
              <a:rPr lang="en-US" sz="1200" dirty="0">
                <a:solidFill>
                  <a:srgbClr val="4BACC6">
                    <a:lumMod val="75000"/>
                  </a:srgbClr>
                </a:solidFill>
              </a:rPr>
              <a:t>Understanding the relative abundance and distribution of phytoplankton in the San Francisco Bay Delta Estuary.</a:t>
            </a:r>
          </a:p>
        </p:txBody>
      </p:sp>
      <p:pic>
        <p:nvPicPr>
          <p:cNvPr id="8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8407" y="4514850"/>
            <a:ext cx="2782944" cy="209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89" name="Straight Connector 88"/>
          <p:cNvCxnSpPr/>
          <p:nvPr/>
        </p:nvCxnSpPr>
        <p:spPr>
          <a:xfrm>
            <a:off x="8534401" y="4493567"/>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8534401" y="6600411"/>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8534401" y="4724400"/>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8540026" y="4510538"/>
            <a:ext cx="1520301" cy="246221"/>
          </a:xfrm>
          <a:prstGeom prst="rect">
            <a:avLst/>
          </a:prstGeom>
          <a:noFill/>
        </p:spPr>
        <p:txBody>
          <a:bodyPr wrap="square" rtlCol="0">
            <a:spAutoFit/>
          </a:bodyPr>
          <a:lstStyle/>
          <a:p>
            <a:pPr lvl="0"/>
            <a:r>
              <a:rPr lang="en-US" sz="1000" dirty="0">
                <a:solidFill>
                  <a:srgbClr val="4BACC6">
                    <a:lumMod val="75000"/>
                  </a:srgbClr>
                </a:solidFill>
              </a:rPr>
              <a:t>SELECT DATA</a:t>
            </a:r>
          </a:p>
        </p:txBody>
      </p:sp>
      <p:sp>
        <p:nvSpPr>
          <p:cNvPr id="96" name="TextBox 95"/>
          <p:cNvSpPr txBox="1"/>
          <p:nvPr/>
        </p:nvSpPr>
        <p:spPr>
          <a:xfrm>
            <a:off x="8458201" y="4743413"/>
            <a:ext cx="1520301" cy="215444"/>
          </a:xfrm>
          <a:prstGeom prst="rect">
            <a:avLst/>
          </a:prstGeom>
          <a:noFill/>
        </p:spPr>
        <p:txBody>
          <a:bodyPr wrap="square" rtlCol="0">
            <a:spAutoFit/>
          </a:bodyPr>
          <a:lstStyle/>
          <a:p>
            <a:pPr lvl="0"/>
            <a:r>
              <a:rPr lang="en-US" sz="800" dirty="0">
                <a:solidFill>
                  <a:srgbClr val="4BACC6">
                    <a:lumMod val="75000"/>
                  </a:srgbClr>
                </a:solidFill>
              </a:rPr>
              <a:t>Where?</a:t>
            </a:r>
          </a:p>
        </p:txBody>
      </p:sp>
      <p:sp>
        <p:nvSpPr>
          <p:cNvPr id="97" name="TextBox 96"/>
          <p:cNvSpPr txBox="1"/>
          <p:nvPr/>
        </p:nvSpPr>
        <p:spPr>
          <a:xfrm>
            <a:off x="8458201" y="5257800"/>
            <a:ext cx="1520301" cy="215444"/>
          </a:xfrm>
          <a:prstGeom prst="rect">
            <a:avLst/>
          </a:prstGeom>
          <a:noFill/>
        </p:spPr>
        <p:txBody>
          <a:bodyPr wrap="square" rtlCol="0">
            <a:spAutoFit/>
          </a:bodyPr>
          <a:lstStyle/>
          <a:p>
            <a:pPr lvl="0"/>
            <a:r>
              <a:rPr lang="en-US" sz="800" dirty="0">
                <a:solidFill>
                  <a:srgbClr val="4BACC6">
                    <a:lumMod val="75000"/>
                  </a:srgbClr>
                </a:solidFill>
              </a:rPr>
              <a:t>When?</a:t>
            </a:r>
          </a:p>
        </p:txBody>
      </p:sp>
      <p:sp>
        <p:nvSpPr>
          <p:cNvPr id="99" name="Rectangle 98"/>
          <p:cNvSpPr/>
          <p:nvPr/>
        </p:nvSpPr>
        <p:spPr>
          <a:xfrm>
            <a:off x="8540025" y="4967932"/>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p:cNvSpPr>
            <a:spLocks noChangeAspect="1"/>
          </p:cNvSpPr>
          <p:nvPr/>
        </p:nvSpPr>
        <p:spPr>
          <a:xfrm rot="10800000">
            <a:off x="9833214" y="503397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3" name="Rectangle 102"/>
          <p:cNvSpPr/>
          <p:nvPr/>
        </p:nvSpPr>
        <p:spPr>
          <a:xfrm>
            <a:off x="8534400" y="54864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Isosceles Triangle 104"/>
          <p:cNvSpPr>
            <a:spLocks noChangeAspect="1"/>
          </p:cNvSpPr>
          <p:nvPr/>
        </p:nvSpPr>
        <p:spPr>
          <a:xfrm rot="10800000">
            <a:off x="9827589" y="55524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6" name="Rectangle 105"/>
          <p:cNvSpPr/>
          <p:nvPr/>
        </p:nvSpPr>
        <p:spPr>
          <a:xfrm>
            <a:off x="8534400" y="60198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p:cNvSpPr>
            <a:spLocks noChangeAspect="1"/>
          </p:cNvSpPr>
          <p:nvPr/>
        </p:nvSpPr>
        <p:spPr>
          <a:xfrm rot="10800000">
            <a:off x="9827589" y="60858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08" name="Straight Connector 107"/>
          <p:cNvCxnSpPr/>
          <p:nvPr/>
        </p:nvCxnSpPr>
        <p:spPr>
          <a:xfrm>
            <a:off x="5638799" y="7391400"/>
            <a:ext cx="4394791" cy="0"/>
          </a:xfrm>
          <a:prstGeom prst="line">
            <a:avLst/>
          </a:prstGeom>
        </p:spPr>
        <p:style>
          <a:lnRef idx="2">
            <a:schemeClr val="accent1"/>
          </a:lnRef>
          <a:fillRef idx="0">
            <a:schemeClr val="accent1"/>
          </a:fillRef>
          <a:effectRef idx="1">
            <a:schemeClr val="accent1"/>
          </a:effectRef>
          <a:fontRef idx="minor">
            <a:schemeClr val="tx1"/>
          </a:fontRef>
        </p:style>
      </p:cxnSp>
      <p:pic>
        <p:nvPicPr>
          <p:cNvPr id="10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16388"/>
          <a:stretch/>
        </p:blipFill>
        <p:spPr bwMode="auto">
          <a:xfrm>
            <a:off x="5652343" y="79965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5" name="Rectangle 114"/>
          <p:cNvSpPr/>
          <p:nvPr/>
        </p:nvSpPr>
        <p:spPr>
          <a:xfrm>
            <a:off x="6616965" y="81283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5752564" y="85799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rot="16200000">
            <a:off x="5538843" y="8891861"/>
            <a:ext cx="635766" cy="215444"/>
          </a:xfrm>
          <a:prstGeom prst="rect">
            <a:avLst/>
          </a:prstGeom>
          <a:noFill/>
          <a:ln>
            <a:noFill/>
          </a:ln>
        </p:spPr>
        <p:txBody>
          <a:bodyPr wrap="square" rtlCol="0">
            <a:spAutoFit/>
          </a:bodyPr>
          <a:lstStyle/>
          <a:p>
            <a:pPr lvl="0" algn="ctr"/>
            <a:r>
              <a:rPr lang="en-US" sz="800" b="1" dirty="0"/>
              <a:t>Count</a:t>
            </a:r>
          </a:p>
        </p:txBody>
      </p:sp>
      <p:sp>
        <p:nvSpPr>
          <p:cNvPr id="119" name="Rectangle 118"/>
          <p:cNvSpPr/>
          <p:nvPr/>
        </p:nvSpPr>
        <p:spPr>
          <a:xfrm>
            <a:off x="9276528" y="85799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9117845" y="8579998"/>
            <a:ext cx="903856" cy="184666"/>
          </a:xfrm>
          <a:prstGeom prst="rect">
            <a:avLst/>
          </a:prstGeom>
          <a:noFill/>
          <a:ln>
            <a:noFill/>
          </a:ln>
        </p:spPr>
        <p:txBody>
          <a:bodyPr wrap="square" rtlCol="0">
            <a:spAutoFit/>
          </a:bodyPr>
          <a:lstStyle/>
          <a:p>
            <a:pPr lvl="0" algn="ctr"/>
            <a:r>
              <a:rPr lang="en-US" sz="600" b="1" dirty="0"/>
              <a:t>Species A</a:t>
            </a:r>
          </a:p>
        </p:txBody>
      </p:sp>
      <p:sp>
        <p:nvSpPr>
          <p:cNvPr id="121" name="TextBox 120"/>
          <p:cNvSpPr txBox="1"/>
          <p:nvPr/>
        </p:nvSpPr>
        <p:spPr>
          <a:xfrm>
            <a:off x="9118404" y="8813130"/>
            <a:ext cx="903856" cy="184666"/>
          </a:xfrm>
          <a:prstGeom prst="rect">
            <a:avLst/>
          </a:prstGeom>
          <a:noFill/>
          <a:ln>
            <a:noFill/>
          </a:ln>
        </p:spPr>
        <p:txBody>
          <a:bodyPr wrap="square" rtlCol="0">
            <a:spAutoFit/>
          </a:bodyPr>
          <a:lstStyle/>
          <a:p>
            <a:pPr lvl="0" algn="ctr"/>
            <a:r>
              <a:rPr lang="en-US" sz="600" b="1" dirty="0"/>
              <a:t>Species B</a:t>
            </a:r>
          </a:p>
        </p:txBody>
      </p:sp>
      <p:sp>
        <p:nvSpPr>
          <p:cNvPr id="122" name="TextBox 121"/>
          <p:cNvSpPr txBox="1"/>
          <p:nvPr/>
        </p:nvSpPr>
        <p:spPr>
          <a:xfrm>
            <a:off x="9118404" y="9056045"/>
            <a:ext cx="903856" cy="184666"/>
          </a:xfrm>
          <a:prstGeom prst="rect">
            <a:avLst/>
          </a:prstGeom>
          <a:noFill/>
          <a:ln>
            <a:noFill/>
          </a:ln>
        </p:spPr>
        <p:txBody>
          <a:bodyPr wrap="square" rtlCol="0">
            <a:spAutoFit/>
          </a:bodyPr>
          <a:lstStyle/>
          <a:p>
            <a:pPr lvl="0" algn="ctr"/>
            <a:r>
              <a:rPr lang="en-US" sz="600" b="1" dirty="0"/>
              <a:t>Species C</a:t>
            </a:r>
          </a:p>
        </p:txBody>
      </p:sp>
      <p:sp>
        <p:nvSpPr>
          <p:cNvPr id="123" name="TextBox 122"/>
          <p:cNvSpPr txBox="1"/>
          <p:nvPr/>
        </p:nvSpPr>
        <p:spPr>
          <a:xfrm>
            <a:off x="9118404" y="9314308"/>
            <a:ext cx="903856" cy="184666"/>
          </a:xfrm>
          <a:prstGeom prst="rect">
            <a:avLst/>
          </a:prstGeom>
          <a:noFill/>
          <a:ln>
            <a:noFill/>
          </a:ln>
        </p:spPr>
        <p:txBody>
          <a:bodyPr wrap="square" rtlCol="0">
            <a:spAutoFit/>
          </a:bodyPr>
          <a:lstStyle/>
          <a:p>
            <a:pPr lvl="0" algn="ctr"/>
            <a:r>
              <a:rPr lang="en-US" sz="600" b="1" dirty="0"/>
              <a:t>Species D</a:t>
            </a:r>
          </a:p>
        </p:txBody>
      </p:sp>
      <p:sp>
        <p:nvSpPr>
          <p:cNvPr id="124" name="TextBox 123"/>
          <p:cNvSpPr txBox="1"/>
          <p:nvPr/>
        </p:nvSpPr>
        <p:spPr>
          <a:xfrm>
            <a:off x="9117610" y="9563735"/>
            <a:ext cx="903856" cy="184666"/>
          </a:xfrm>
          <a:prstGeom prst="rect">
            <a:avLst/>
          </a:prstGeom>
          <a:noFill/>
          <a:ln>
            <a:noFill/>
          </a:ln>
        </p:spPr>
        <p:txBody>
          <a:bodyPr wrap="square" rtlCol="0">
            <a:spAutoFit/>
          </a:bodyPr>
          <a:lstStyle/>
          <a:p>
            <a:pPr lvl="0" algn="ctr"/>
            <a:r>
              <a:rPr lang="en-US" sz="600" b="1" dirty="0"/>
              <a:t>Species E</a:t>
            </a:r>
          </a:p>
        </p:txBody>
      </p:sp>
      <p:sp>
        <p:nvSpPr>
          <p:cNvPr id="125" name="TextBox 124"/>
          <p:cNvSpPr txBox="1"/>
          <p:nvPr/>
        </p:nvSpPr>
        <p:spPr>
          <a:xfrm>
            <a:off x="5638800" y="77724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D41</a:t>
            </a:r>
          </a:p>
        </p:txBody>
      </p:sp>
      <p:sp>
        <p:nvSpPr>
          <p:cNvPr id="126" name="TextBox 125"/>
          <p:cNvSpPr txBox="1"/>
          <p:nvPr/>
        </p:nvSpPr>
        <p:spPr>
          <a:xfrm>
            <a:off x="8001000" y="100715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p>
        </p:txBody>
      </p:sp>
      <p:sp>
        <p:nvSpPr>
          <p:cNvPr id="131" name="Rounded Rectangle 130"/>
          <p:cNvSpPr/>
          <p:nvPr/>
        </p:nvSpPr>
        <p:spPr>
          <a:xfrm>
            <a:off x="8610600" y="80772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err="1"/>
              <a:t>Phyto</a:t>
            </a:r>
            <a:endParaRPr lang="en-US" sz="1000" dirty="0"/>
          </a:p>
        </p:txBody>
      </p:sp>
      <p:sp>
        <p:nvSpPr>
          <p:cNvPr id="132" name="Rounded Rectangle 131"/>
          <p:cNvSpPr/>
          <p:nvPr/>
        </p:nvSpPr>
        <p:spPr>
          <a:xfrm>
            <a:off x="9220200" y="80772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err="1">
                <a:solidFill>
                  <a:schemeClr val="bg1"/>
                </a:solidFill>
              </a:rPr>
              <a:t>Chl</a:t>
            </a:r>
            <a:r>
              <a:rPr lang="en-US" sz="1000" dirty="0">
                <a:solidFill>
                  <a:schemeClr val="bg1"/>
                </a:solidFill>
              </a:rPr>
              <a:t>-a</a:t>
            </a:r>
          </a:p>
        </p:txBody>
      </p:sp>
      <p:pic>
        <p:nvPicPr>
          <p:cNvPr id="133"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16388"/>
          <a:stretch/>
        </p:blipFill>
        <p:spPr bwMode="auto">
          <a:xfrm>
            <a:off x="5652344" y="104349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4" name="Rectangle 133"/>
          <p:cNvSpPr/>
          <p:nvPr/>
        </p:nvSpPr>
        <p:spPr>
          <a:xfrm>
            <a:off x="6616966" y="105667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5752565" y="110183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rot="16200000">
            <a:off x="5304235" y="11400235"/>
            <a:ext cx="1063286" cy="215444"/>
          </a:xfrm>
          <a:prstGeom prst="rect">
            <a:avLst/>
          </a:prstGeom>
          <a:noFill/>
          <a:ln>
            <a:noFill/>
          </a:ln>
        </p:spPr>
        <p:txBody>
          <a:bodyPr wrap="square" rtlCol="0">
            <a:spAutoFit/>
          </a:bodyPr>
          <a:lstStyle/>
          <a:p>
            <a:pPr lvl="0" algn="ctr"/>
            <a:r>
              <a:rPr lang="en-US" sz="800" b="1" dirty="0"/>
              <a:t>Concentration </a:t>
            </a:r>
          </a:p>
        </p:txBody>
      </p:sp>
      <p:sp>
        <p:nvSpPr>
          <p:cNvPr id="137" name="Rectangle 136"/>
          <p:cNvSpPr/>
          <p:nvPr/>
        </p:nvSpPr>
        <p:spPr>
          <a:xfrm>
            <a:off x="9276529" y="110183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p:cNvSpPr txBox="1"/>
          <p:nvPr/>
        </p:nvSpPr>
        <p:spPr>
          <a:xfrm>
            <a:off x="9117846" y="11018398"/>
            <a:ext cx="903856" cy="184666"/>
          </a:xfrm>
          <a:prstGeom prst="rect">
            <a:avLst/>
          </a:prstGeom>
          <a:noFill/>
          <a:ln>
            <a:noFill/>
          </a:ln>
        </p:spPr>
        <p:txBody>
          <a:bodyPr wrap="square" rtlCol="0">
            <a:spAutoFit/>
          </a:bodyPr>
          <a:lstStyle/>
          <a:p>
            <a:pPr lvl="0" algn="ctr"/>
            <a:r>
              <a:rPr lang="en-US" sz="600" b="1" dirty="0"/>
              <a:t>Species A</a:t>
            </a:r>
          </a:p>
        </p:txBody>
      </p:sp>
      <p:sp>
        <p:nvSpPr>
          <p:cNvPr id="139" name="TextBox 138"/>
          <p:cNvSpPr txBox="1"/>
          <p:nvPr/>
        </p:nvSpPr>
        <p:spPr>
          <a:xfrm>
            <a:off x="9118405" y="11251530"/>
            <a:ext cx="903856" cy="184666"/>
          </a:xfrm>
          <a:prstGeom prst="rect">
            <a:avLst/>
          </a:prstGeom>
          <a:noFill/>
          <a:ln>
            <a:noFill/>
          </a:ln>
        </p:spPr>
        <p:txBody>
          <a:bodyPr wrap="square" rtlCol="0">
            <a:spAutoFit/>
          </a:bodyPr>
          <a:lstStyle/>
          <a:p>
            <a:pPr lvl="0" algn="ctr"/>
            <a:r>
              <a:rPr lang="en-US" sz="600" b="1" dirty="0"/>
              <a:t>Species B</a:t>
            </a:r>
          </a:p>
        </p:txBody>
      </p:sp>
      <p:sp>
        <p:nvSpPr>
          <p:cNvPr id="140" name="TextBox 139"/>
          <p:cNvSpPr txBox="1"/>
          <p:nvPr/>
        </p:nvSpPr>
        <p:spPr>
          <a:xfrm>
            <a:off x="9118405" y="11494445"/>
            <a:ext cx="903856" cy="184666"/>
          </a:xfrm>
          <a:prstGeom prst="rect">
            <a:avLst/>
          </a:prstGeom>
          <a:noFill/>
          <a:ln>
            <a:noFill/>
          </a:ln>
        </p:spPr>
        <p:txBody>
          <a:bodyPr wrap="square" rtlCol="0">
            <a:spAutoFit/>
          </a:bodyPr>
          <a:lstStyle/>
          <a:p>
            <a:pPr lvl="0" algn="ctr"/>
            <a:r>
              <a:rPr lang="en-US" sz="600" b="1" dirty="0"/>
              <a:t>Species C</a:t>
            </a:r>
          </a:p>
        </p:txBody>
      </p:sp>
      <p:sp>
        <p:nvSpPr>
          <p:cNvPr id="141" name="TextBox 140"/>
          <p:cNvSpPr txBox="1"/>
          <p:nvPr/>
        </p:nvSpPr>
        <p:spPr>
          <a:xfrm>
            <a:off x="9118405" y="11752708"/>
            <a:ext cx="903856" cy="184666"/>
          </a:xfrm>
          <a:prstGeom prst="rect">
            <a:avLst/>
          </a:prstGeom>
          <a:noFill/>
          <a:ln>
            <a:noFill/>
          </a:ln>
        </p:spPr>
        <p:txBody>
          <a:bodyPr wrap="square" rtlCol="0">
            <a:spAutoFit/>
          </a:bodyPr>
          <a:lstStyle/>
          <a:p>
            <a:pPr lvl="0" algn="ctr"/>
            <a:r>
              <a:rPr lang="en-US" sz="600" b="1" dirty="0"/>
              <a:t>Species D</a:t>
            </a:r>
          </a:p>
        </p:txBody>
      </p:sp>
      <p:sp>
        <p:nvSpPr>
          <p:cNvPr id="142" name="TextBox 141"/>
          <p:cNvSpPr txBox="1"/>
          <p:nvPr/>
        </p:nvSpPr>
        <p:spPr>
          <a:xfrm>
            <a:off x="9117611" y="12002135"/>
            <a:ext cx="903856" cy="184666"/>
          </a:xfrm>
          <a:prstGeom prst="rect">
            <a:avLst/>
          </a:prstGeom>
          <a:noFill/>
          <a:ln>
            <a:noFill/>
          </a:ln>
        </p:spPr>
        <p:txBody>
          <a:bodyPr wrap="square" rtlCol="0">
            <a:spAutoFit/>
          </a:bodyPr>
          <a:lstStyle/>
          <a:p>
            <a:pPr lvl="0" algn="ctr"/>
            <a:r>
              <a:rPr lang="en-US" sz="600" b="1" dirty="0"/>
              <a:t>Species E</a:t>
            </a:r>
          </a:p>
        </p:txBody>
      </p:sp>
      <p:sp>
        <p:nvSpPr>
          <p:cNvPr id="143" name="TextBox 142"/>
          <p:cNvSpPr txBox="1"/>
          <p:nvPr/>
        </p:nvSpPr>
        <p:spPr>
          <a:xfrm>
            <a:off x="5638801" y="102108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D28A</a:t>
            </a:r>
          </a:p>
        </p:txBody>
      </p:sp>
      <p:sp>
        <p:nvSpPr>
          <p:cNvPr id="144" name="TextBox 143"/>
          <p:cNvSpPr txBox="1"/>
          <p:nvPr/>
        </p:nvSpPr>
        <p:spPr>
          <a:xfrm>
            <a:off x="8001001" y="125099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p>
        </p:txBody>
      </p:sp>
      <p:sp>
        <p:nvSpPr>
          <p:cNvPr id="145" name="Rounded Rectangle 144"/>
          <p:cNvSpPr/>
          <p:nvPr/>
        </p:nvSpPr>
        <p:spPr>
          <a:xfrm>
            <a:off x="8610601" y="105156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err="1">
                <a:solidFill>
                  <a:schemeClr val="bg1"/>
                </a:solidFill>
              </a:rPr>
              <a:t>Phyto</a:t>
            </a:r>
            <a:endParaRPr lang="en-US" sz="1000" dirty="0">
              <a:solidFill>
                <a:schemeClr val="bg1"/>
              </a:solidFill>
            </a:endParaRPr>
          </a:p>
        </p:txBody>
      </p:sp>
      <p:sp>
        <p:nvSpPr>
          <p:cNvPr id="146" name="Rounded Rectangle 145"/>
          <p:cNvSpPr/>
          <p:nvPr/>
        </p:nvSpPr>
        <p:spPr>
          <a:xfrm>
            <a:off x="9220201" y="105156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err="1"/>
              <a:t>Chl</a:t>
            </a:r>
            <a:r>
              <a:rPr lang="en-US" sz="1000" dirty="0"/>
              <a:t>-a</a:t>
            </a:r>
          </a:p>
        </p:txBody>
      </p:sp>
      <p:sp>
        <p:nvSpPr>
          <p:cNvPr id="16" name="Rectangle 15"/>
          <p:cNvSpPr/>
          <p:nvPr/>
        </p:nvSpPr>
        <p:spPr>
          <a:xfrm>
            <a:off x="6175900" y="10866326"/>
            <a:ext cx="2891901" cy="1249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9118405" y="10989287"/>
            <a:ext cx="694843" cy="1249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193712" y="11209644"/>
            <a:ext cx="152400" cy="9064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6476999" y="11524535"/>
            <a:ext cx="152400" cy="599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6771903" y="10768931"/>
            <a:ext cx="152400" cy="1347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7086599" y="11410155"/>
            <a:ext cx="152400" cy="705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7391400" y="10866326"/>
            <a:ext cx="152400" cy="1246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7696200" y="11409894"/>
            <a:ext cx="152400" cy="705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8001001" y="11507957"/>
            <a:ext cx="152400" cy="599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8244315" y="11396712"/>
            <a:ext cx="152400" cy="732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8534400" y="11664948"/>
            <a:ext cx="152400" cy="473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8839200" y="11442496"/>
            <a:ext cx="152400" cy="662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7"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16388"/>
          <a:stretch/>
        </p:blipFill>
        <p:spPr bwMode="auto">
          <a:xfrm>
            <a:off x="5652344" y="128733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8" name="Rectangle 157"/>
          <p:cNvSpPr/>
          <p:nvPr/>
        </p:nvSpPr>
        <p:spPr>
          <a:xfrm>
            <a:off x="6616966" y="130051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5752565" y="134567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p:cNvSpPr txBox="1"/>
          <p:nvPr/>
        </p:nvSpPr>
        <p:spPr>
          <a:xfrm rot="16200000">
            <a:off x="5538844" y="13768661"/>
            <a:ext cx="635766" cy="215444"/>
          </a:xfrm>
          <a:prstGeom prst="rect">
            <a:avLst/>
          </a:prstGeom>
          <a:noFill/>
          <a:ln>
            <a:noFill/>
          </a:ln>
        </p:spPr>
        <p:txBody>
          <a:bodyPr wrap="square" rtlCol="0">
            <a:spAutoFit/>
          </a:bodyPr>
          <a:lstStyle/>
          <a:p>
            <a:pPr lvl="0" algn="ctr"/>
            <a:r>
              <a:rPr lang="en-US" sz="800" b="1" dirty="0"/>
              <a:t>Count</a:t>
            </a:r>
          </a:p>
        </p:txBody>
      </p:sp>
      <p:sp>
        <p:nvSpPr>
          <p:cNvPr id="161" name="Rectangle 160"/>
          <p:cNvSpPr/>
          <p:nvPr/>
        </p:nvSpPr>
        <p:spPr>
          <a:xfrm>
            <a:off x="9276529" y="134567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p:cNvSpPr txBox="1"/>
          <p:nvPr/>
        </p:nvSpPr>
        <p:spPr>
          <a:xfrm>
            <a:off x="9117846" y="13456798"/>
            <a:ext cx="903856" cy="184666"/>
          </a:xfrm>
          <a:prstGeom prst="rect">
            <a:avLst/>
          </a:prstGeom>
          <a:noFill/>
          <a:ln>
            <a:noFill/>
          </a:ln>
        </p:spPr>
        <p:txBody>
          <a:bodyPr wrap="square" rtlCol="0">
            <a:spAutoFit/>
          </a:bodyPr>
          <a:lstStyle/>
          <a:p>
            <a:pPr lvl="0" algn="ctr"/>
            <a:r>
              <a:rPr lang="en-US" sz="600" b="1" dirty="0"/>
              <a:t>Species A</a:t>
            </a:r>
          </a:p>
        </p:txBody>
      </p:sp>
      <p:sp>
        <p:nvSpPr>
          <p:cNvPr id="163" name="TextBox 162"/>
          <p:cNvSpPr txBox="1"/>
          <p:nvPr/>
        </p:nvSpPr>
        <p:spPr>
          <a:xfrm>
            <a:off x="9118405" y="13689930"/>
            <a:ext cx="903856" cy="184666"/>
          </a:xfrm>
          <a:prstGeom prst="rect">
            <a:avLst/>
          </a:prstGeom>
          <a:noFill/>
          <a:ln>
            <a:noFill/>
          </a:ln>
        </p:spPr>
        <p:txBody>
          <a:bodyPr wrap="square" rtlCol="0">
            <a:spAutoFit/>
          </a:bodyPr>
          <a:lstStyle/>
          <a:p>
            <a:pPr lvl="0" algn="ctr"/>
            <a:r>
              <a:rPr lang="en-US" sz="600" b="1" dirty="0"/>
              <a:t>Species B</a:t>
            </a:r>
          </a:p>
        </p:txBody>
      </p:sp>
      <p:sp>
        <p:nvSpPr>
          <p:cNvPr id="164" name="TextBox 163"/>
          <p:cNvSpPr txBox="1"/>
          <p:nvPr/>
        </p:nvSpPr>
        <p:spPr>
          <a:xfrm>
            <a:off x="9118405" y="13932845"/>
            <a:ext cx="903856" cy="184666"/>
          </a:xfrm>
          <a:prstGeom prst="rect">
            <a:avLst/>
          </a:prstGeom>
          <a:noFill/>
          <a:ln>
            <a:noFill/>
          </a:ln>
        </p:spPr>
        <p:txBody>
          <a:bodyPr wrap="square" rtlCol="0">
            <a:spAutoFit/>
          </a:bodyPr>
          <a:lstStyle/>
          <a:p>
            <a:pPr lvl="0" algn="ctr"/>
            <a:r>
              <a:rPr lang="en-US" sz="600" b="1" dirty="0"/>
              <a:t>Species C</a:t>
            </a:r>
          </a:p>
        </p:txBody>
      </p:sp>
      <p:sp>
        <p:nvSpPr>
          <p:cNvPr id="165" name="TextBox 164"/>
          <p:cNvSpPr txBox="1"/>
          <p:nvPr/>
        </p:nvSpPr>
        <p:spPr>
          <a:xfrm>
            <a:off x="9118405" y="14191108"/>
            <a:ext cx="903856" cy="184666"/>
          </a:xfrm>
          <a:prstGeom prst="rect">
            <a:avLst/>
          </a:prstGeom>
          <a:noFill/>
          <a:ln>
            <a:noFill/>
          </a:ln>
        </p:spPr>
        <p:txBody>
          <a:bodyPr wrap="square" rtlCol="0">
            <a:spAutoFit/>
          </a:bodyPr>
          <a:lstStyle/>
          <a:p>
            <a:pPr lvl="0" algn="ctr"/>
            <a:r>
              <a:rPr lang="en-US" sz="600" b="1" dirty="0"/>
              <a:t>Species D</a:t>
            </a:r>
          </a:p>
        </p:txBody>
      </p:sp>
      <p:sp>
        <p:nvSpPr>
          <p:cNvPr id="166" name="TextBox 165"/>
          <p:cNvSpPr txBox="1"/>
          <p:nvPr/>
        </p:nvSpPr>
        <p:spPr>
          <a:xfrm>
            <a:off x="9117611" y="14440535"/>
            <a:ext cx="903856" cy="184666"/>
          </a:xfrm>
          <a:prstGeom prst="rect">
            <a:avLst/>
          </a:prstGeom>
          <a:noFill/>
          <a:ln>
            <a:noFill/>
          </a:ln>
        </p:spPr>
        <p:txBody>
          <a:bodyPr wrap="square" rtlCol="0">
            <a:spAutoFit/>
          </a:bodyPr>
          <a:lstStyle/>
          <a:p>
            <a:pPr lvl="0" algn="ctr"/>
            <a:r>
              <a:rPr lang="en-US" sz="600" b="1" dirty="0"/>
              <a:t>Species E</a:t>
            </a:r>
          </a:p>
        </p:txBody>
      </p:sp>
      <p:sp>
        <p:nvSpPr>
          <p:cNvPr id="167" name="TextBox 166"/>
          <p:cNvSpPr txBox="1"/>
          <p:nvPr/>
        </p:nvSpPr>
        <p:spPr>
          <a:xfrm>
            <a:off x="5638801" y="126492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P8</a:t>
            </a:r>
          </a:p>
        </p:txBody>
      </p:sp>
      <p:sp>
        <p:nvSpPr>
          <p:cNvPr id="168" name="TextBox 167"/>
          <p:cNvSpPr txBox="1"/>
          <p:nvPr/>
        </p:nvSpPr>
        <p:spPr>
          <a:xfrm>
            <a:off x="8001001" y="149483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p>
        </p:txBody>
      </p:sp>
      <p:sp>
        <p:nvSpPr>
          <p:cNvPr id="169" name="Rounded Rectangle 168"/>
          <p:cNvSpPr/>
          <p:nvPr/>
        </p:nvSpPr>
        <p:spPr>
          <a:xfrm>
            <a:off x="8610601" y="129540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err="1"/>
              <a:t>Phyto</a:t>
            </a:r>
            <a:endParaRPr lang="en-US" sz="1000" dirty="0"/>
          </a:p>
        </p:txBody>
      </p:sp>
      <p:sp>
        <p:nvSpPr>
          <p:cNvPr id="170" name="Rounded Rectangle 169"/>
          <p:cNvSpPr/>
          <p:nvPr/>
        </p:nvSpPr>
        <p:spPr>
          <a:xfrm>
            <a:off x="9220201" y="129540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err="1">
                <a:solidFill>
                  <a:schemeClr val="bg1"/>
                </a:solidFill>
              </a:rPr>
              <a:t>Chl</a:t>
            </a:r>
            <a:r>
              <a:rPr lang="en-US" sz="1000" dirty="0">
                <a:solidFill>
                  <a:schemeClr val="bg1"/>
                </a:solidFill>
              </a:rPr>
              <a:t>-a</a:t>
            </a:r>
          </a:p>
        </p:txBody>
      </p:sp>
      <p:sp>
        <p:nvSpPr>
          <p:cNvPr id="171" name="TextBox 170"/>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p>
        </p:txBody>
      </p:sp>
      <p:sp>
        <p:nvSpPr>
          <p:cNvPr id="172" name="TextBox 171"/>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p>
        </p:txBody>
      </p:sp>
      <p:sp>
        <p:nvSpPr>
          <p:cNvPr id="173" name="TextBox 172"/>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cxnSp>
        <p:nvCxnSpPr>
          <p:cNvPr id="174" name="Straight Connector 173"/>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8" name="TextBox 177"/>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p>
        </p:txBody>
      </p:sp>
      <p:sp>
        <p:nvSpPr>
          <p:cNvPr id="179" name="TextBox 178"/>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sp>
        <p:nvSpPr>
          <p:cNvPr id="117" name="TextBox 116"/>
          <p:cNvSpPr txBox="1"/>
          <p:nvPr/>
        </p:nvSpPr>
        <p:spPr>
          <a:xfrm>
            <a:off x="8458201" y="5791200"/>
            <a:ext cx="1520301" cy="215444"/>
          </a:xfrm>
          <a:prstGeom prst="rect">
            <a:avLst/>
          </a:prstGeom>
          <a:noFill/>
        </p:spPr>
        <p:txBody>
          <a:bodyPr wrap="square" rtlCol="0">
            <a:spAutoFit/>
          </a:bodyPr>
          <a:lstStyle/>
          <a:p>
            <a:pPr lvl="0"/>
            <a:r>
              <a:rPr lang="en-US" sz="800" dirty="0">
                <a:solidFill>
                  <a:srgbClr val="4BACC6">
                    <a:lumMod val="75000"/>
                  </a:srgbClr>
                </a:solidFill>
              </a:rPr>
              <a:t>What Species?</a:t>
            </a:r>
          </a:p>
        </p:txBody>
      </p:sp>
      <p:sp>
        <p:nvSpPr>
          <p:cNvPr id="127" name="Line Callout 2 (Border and Accent Bar) 126"/>
          <p:cNvSpPr/>
          <p:nvPr/>
        </p:nvSpPr>
        <p:spPr>
          <a:xfrm>
            <a:off x="10668001" y="9314308"/>
            <a:ext cx="1723645" cy="4035522"/>
          </a:xfrm>
          <a:prstGeom prst="accentBorderCallout2">
            <a:avLst>
              <a:gd name="adj1" fmla="val 21997"/>
              <a:gd name="adj2" fmla="val -5552"/>
              <a:gd name="adj3" fmla="val 22646"/>
              <a:gd name="adj4" fmla="val -6237"/>
              <a:gd name="adj5" fmla="val 1024"/>
              <a:gd name="adj6" fmla="val -611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default graph on page will be summary figure to accompany annual summary in text (TBD). Alternatively, users can load figures using the “select data” interface above.</a:t>
            </a:r>
          </a:p>
        </p:txBody>
      </p:sp>
      <p:sp>
        <p:nvSpPr>
          <p:cNvPr id="128" name="Line Callout 2 (Border and Accent Bar) 127"/>
          <p:cNvSpPr/>
          <p:nvPr/>
        </p:nvSpPr>
        <p:spPr>
          <a:xfrm>
            <a:off x="10668000" y="6775998"/>
            <a:ext cx="1707811" cy="1604058"/>
          </a:xfrm>
          <a:prstGeom prst="accentBorderCallout2">
            <a:avLst>
              <a:gd name="adj1" fmla="val 21997"/>
              <a:gd name="adj2" fmla="val -5552"/>
              <a:gd name="adj3" fmla="val 22646"/>
              <a:gd name="adj4" fmla="val -6237"/>
              <a:gd name="adj5" fmla="val 78096"/>
              <a:gd name="adj6" fmla="val -6683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Tabs can be used to visualize additional data and figures.</a:t>
            </a:r>
          </a:p>
        </p:txBody>
      </p:sp>
      <p:pic>
        <p:nvPicPr>
          <p:cNvPr id="111" name="Picture 110" descr="E:\SF360\BDL\Enviados\PPT Design\title ba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4307518" y="2473917"/>
            <a:ext cx="9143999" cy="607857"/>
          </a:xfrm>
          <a:prstGeom prst="rect">
            <a:avLst/>
          </a:prstGeom>
          <a:noFill/>
          <a:extLst>
            <a:ext uri="{909E8E84-426E-40dd-AFC4-6F175D3DCCD1}">
              <a14:hiddenFill xmlns:a14="http://schemas.microsoft.com/office/drawing/2010/main" xmlns="">
                <a:solidFill>
                  <a:srgbClr val="FFFFFF"/>
                </a:solidFill>
              </a14:hiddenFill>
            </a:ext>
          </a:extLst>
        </p:spPr>
      </p:pic>
      <p:sp>
        <p:nvSpPr>
          <p:cNvPr id="112" name="TextBox 111"/>
          <p:cNvSpPr txBox="1"/>
          <p:nvPr/>
        </p:nvSpPr>
        <p:spPr>
          <a:xfrm rot="16200000">
            <a:off x="-1493565" y="3789197"/>
            <a:ext cx="3795857" cy="369332"/>
          </a:xfrm>
          <a:prstGeom prst="rect">
            <a:avLst/>
          </a:prstGeom>
          <a:noFill/>
        </p:spPr>
        <p:txBody>
          <a:bodyPr wrap="square" rtlCol="0">
            <a:spAutoFit/>
          </a:bodyPr>
          <a:lstStyle/>
          <a:p>
            <a:r>
              <a:rPr lang="en-US" dirty="0" smtClean="0">
                <a:solidFill>
                  <a:schemeClr val="bg1"/>
                </a:solidFill>
              </a:rPr>
              <a:t>New California Estuaries  Portal Design</a:t>
            </a:r>
            <a:endParaRPr lang="en-US" dirty="0">
              <a:solidFill>
                <a:schemeClr val="bg1"/>
              </a:solidFill>
            </a:endParaRPr>
          </a:p>
        </p:txBody>
      </p:sp>
    </p:spTree>
    <p:extLst>
      <p:ext uri="{BB962C8B-B14F-4D97-AF65-F5344CB8AC3E}">
        <p14:creationId xmlns:p14="http://schemas.microsoft.com/office/powerpoint/2010/main" val="13169531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7200" y="1811867"/>
            <a:ext cx="4216401" cy="4470400"/>
          </a:xfrm>
        </p:spPr>
        <p:txBody>
          <a:bodyPr>
            <a:normAutofit/>
          </a:bodyPr>
          <a:lstStyle/>
          <a:p>
            <a:pPr>
              <a:buFont typeface="Wingdings" charset="2"/>
              <a:buChar char="§"/>
            </a:pPr>
            <a:r>
              <a:rPr lang="en-US" sz="2200" dirty="0">
                <a:solidFill>
                  <a:schemeClr val="accent1">
                    <a:lumMod val="50000"/>
                  </a:schemeClr>
                </a:solidFill>
                <a:latin typeface="Arial" charset="0"/>
                <a:ea typeface="Arial" charset="0"/>
                <a:cs typeface="Arial" charset="0"/>
              </a:rPr>
              <a:t>Multi-Agency Workspace </a:t>
            </a:r>
          </a:p>
          <a:p>
            <a:pPr>
              <a:buFont typeface="Wingdings" charset="2"/>
              <a:buChar char="§"/>
            </a:pPr>
            <a:r>
              <a:rPr lang="en-US" sz="2200" dirty="0">
                <a:solidFill>
                  <a:schemeClr val="accent1">
                    <a:lumMod val="50000"/>
                  </a:schemeClr>
                </a:solidFill>
                <a:latin typeface="Arial" charset="0"/>
                <a:ea typeface="Arial" charset="0"/>
                <a:cs typeface="Arial" charset="0"/>
              </a:rPr>
              <a:t>Source project for critical estuary data:  EMP, Estuary GIS, 1641 and Trawl Data</a:t>
            </a:r>
          </a:p>
          <a:p>
            <a:pPr>
              <a:buFont typeface="Wingdings" charset="2"/>
              <a:buChar char="§"/>
            </a:pPr>
            <a:r>
              <a:rPr lang="en-US" sz="2200" dirty="0">
                <a:solidFill>
                  <a:schemeClr val="accent1">
                    <a:lumMod val="50000"/>
                  </a:schemeClr>
                </a:solidFill>
                <a:latin typeface="Arial" charset="0"/>
                <a:ea typeface="Arial" charset="0"/>
                <a:cs typeface="Arial" charset="0"/>
              </a:rPr>
              <a:t>50+  GIS files</a:t>
            </a:r>
          </a:p>
          <a:p>
            <a:pPr marL="342900" lvl="2" indent="-342900">
              <a:buFont typeface="Wingdings" charset="2"/>
              <a:buChar char="§"/>
            </a:pPr>
            <a:r>
              <a:rPr lang="en-US" sz="2200" dirty="0">
                <a:solidFill>
                  <a:schemeClr val="accent1">
                    <a:lumMod val="50000"/>
                  </a:schemeClr>
                </a:solidFill>
                <a:latin typeface="Arial" charset="0"/>
                <a:ea typeface="Arial" charset="0"/>
                <a:cs typeface="Arial" charset="0"/>
              </a:rPr>
              <a:t>85+ question driven WQ pages on mywaterquality.ca.gov</a:t>
            </a:r>
          </a:p>
          <a:p>
            <a:pPr marL="342900" lvl="2" indent="-342900">
              <a:buFont typeface="Wingdings" charset="2"/>
              <a:buChar char="§"/>
            </a:pPr>
            <a:r>
              <a:rPr lang="en-US" sz="2200" dirty="0">
                <a:solidFill>
                  <a:schemeClr val="accent1">
                    <a:lumMod val="50000"/>
                  </a:schemeClr>
                </a:solidFill>
                <a:latin typeface="Arial" charset="0"/>
                <a:ea typeface="Arial" charset="0"/>
                <a:cs typeface="Arial" charset="0"/>
              </a:rPr>
              <a:t>Assessment</a:t>
            </a:r>
          </a:p>
          <a:p>
            <a:pPr marL="342900" lvl="2" indent="-342900">
              <a:buFont typeface="Wingdings" charset="2"/>
              <a:buChar char="§"/>
            </a:pPr>
            <a:r>
              <a:rPr lang="en-US" sz="2200" dirty="0">
                <a:solidFill>
                  <a:schemeClr val="accent1">
                    <a:lumMod val="50000"/>
                  </a:schemeClr>
                </a:solidFill>
                <a:latin typeface="Arial" charset="0"/>
                <a:ea typeface="Arial" charset="0"/>
                <a:cs typeface="Arial" charset="0"/>
              </a:rPr>
              <a:t>TMDL Report Cards</a:t>
            </a:r>
          </a:p>
          <a:p>
            <a:endParaRPr lang="en-US" dirty="0"/>
          </a:p>
        </p:txBody>
      </p:sp>
      <p:pic>
        <p:nvPicPr>
          <p:cNvPr id="6" name="Picture 5" descr="EstuaryHome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981200"/>
            <a:ext cx="4229878" cy="3886200"/>
          </a:xfrm>
          <a:prstGeom prst="rect">
            <a:avLst/>
          </a:prstGeom>
        </p:spPr>
      </p:pic>
      <p:pic>
        <p:nvPicPr>
          <p:cNvPr id="8"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3434"/>
            <a:ext cx="12294973" cy="90867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a:spLocks noGrp="1"/>
          </p:cNvSpPr>
          <p:nvPr>
            <p:ph type="title"/>
          </p:nvPr>
        </p:nvSpPr>
        <p:spPr>
          <a:xfrm>
            <a:off x="4570198" y="203434"/>
            <a:ext cx="7724775" cy="1309687"/>
          </a:xfrm>
        </p:spPr>
        <p:txBody>
          <a:bodyPr>
            <a:normAutofit/>
          </a:bodyPr>
          <a:lstStyle/>
          <a:p>
            <a:pPr algn="r"/>
            <a:r>
              <a:rPr lang="en-US" sz="3200" dirty="0">
                <a:solidFill>
                  <a:srgbClr val="FFFFFF"/>
                </a:solidFill>
                <a:latin typeface="Arial" charset="0"/>
                <a:ea typeface="Arial" charset="0"/>
                <a:cs typeface="Arial" charset="0"/>
              </a:rPr>
              <a:t>CA ESTUARIES PORTAL</a:t>
            </a:r>
          </a:p>
        </p:txBody>
      </p:sp>
    </p:spTree>
    <p:extLst>
      <p:ext uri="{BB962C8B-B14F-4D97-AF65-F5344CB8AC3E}">
        <p14:creationId xmlns:p14="http://schemas.microsoft.com/office/powerpoint/2010/main" val="15847108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5019113" y="1117647"/>
            <a:ext cx="4876801" cy="5424359"/>
          </a:xfrm>
        </p:spPr>
        <p:txBody>
          <a:bodyPr>
            <a:normAutofit fontScale="25000" lnSpcReduction="20000"/>
          </a:bodyPr>
          <a:lstStyle/>
          <a:p>
            <a:pPr marL="0" indent="0">
              <a:buNone/>
            </a:pPr>
            <a:endParaRPr lang="en-US" sz="4400" dirty="0">
              <a:solidFill>
                <a:srgbClr val="254061"/>
              </a:solidFill>
            </a:endParaRPr>
          </a:p>
          <a:p>
            <a:pPr marL="0" indent="0" algn="ctr">
              <a:buNone/>
            </a:pPr>
            <a:r>
              <a:rPr lang="en-US" sz="4400" dirty="0">
                <a:solidFill>
                  <a:srgbClr val="254061"/>
                </a:solidFill>
                <a:latin typeface="Arial" charset="0"/>
                <a:ea typeface="Arial" charset="0"/>
                <a:cs typeface="Arial" charset="0"/>
              </a:rPr>
              <a:t>US Bureau of Reclamation</a:t>
            </a:r>
          </a:p>
          <a:p>
            <a:pPr marL="0" indent="0" algn="ctr">
              <a:buNone/>
            </a:pPr>
            <a:r>
              <a:rPr lang="en-US" sz="4400" dirty="0">
                <a:solidFill>
                  <a:srgbClr val="254061"/>
                </a:solidFill>
                <a:latin typeface="Arial" charset="0"/>
                <a:ea typeface="Arial" charset="0"/>
                <a:cs typeface="Arial" charset="0"/>
              </a:rPr>
              <a:t>US Department of Fish and Wildlife</a:t>
            </a:r>
          </a:p>
          <a:p>
            <a:pPr marL="0" indent="0" algn="ctr">
              <a:buNone/>
            </a:pPr>
            <a:r>
              <a:rPr lang="en-US" sz="4400" dirty="0">
                <a:solidFill>
                  <a:srgbClr val="254061"/>
                </a:solidFill>
                <a:latin typeface="Arial" charset="0"/>
                <a:ea typeface="Arial" charset="0"/>
                <a:cs typeface="Arial" charset="0"/>
              </a:rPr>
              <a:t>NOAA</a:t>
            </a:r>
          </a:p>
          <a:p>
            <a:pPr marL="0" indent="0" algn="ctr">
              <a:buNone/>
            </a:pPr>
            <a:r>
              <a:rPr lang="en-US" sz="4400" dirty="0">
                <a:solidFill>
                  <a:srgbClr val="254061"/>
                </a:solidFill>
                <a:latin typeface="Arial" charset="0"/>
                <a:ea typeface="Arial" charset="0"/>
                <a:cs typeface="Arial" charset="0"/>
              </a:rPr>
              <a:t>NMFS</a:t>
            </a:r>
          </a:p>
          <a:p>
            <a:pPr marL="0" indent="0" algn="ctr">
              <a:buNone/>
            </a:pPr>
            <a:r>
              <a:rPr lang="en-US" sz="4400" dirty="0">
                <a:solidFill>
                  <a:srgbClr val="254061"/>
                </a:solidFill>
                <a:latin typeface="Arial" charset="0"/>
                <a:ea typeface="Arial" charset="0"/>
                <a:cs typeface="Arial" charset="0"/>
              </a:rPr>
              <a:t>US Geological Survey</a:t>
            </a:r>
          </a:p>
          <a:p>
            <a:pPr marL="0" indent="0" algn="ctr">
              <a:buNone/>
            </a:pPr>
            <a:r>
              <a:rPr lang="en-US" sz="4400" dirty="0">
                <a:solidFill>
                  <a:srgbClr val="254061"/>
                </a:solidFill>
                <a:latin typeface="Arial" charset="0"/>
                <a:ea typeface="Arial" charset="0"/>
                <a:cs typeface="Arial" charset="0"/>
              </a:rPr>
              <a:t>CA Department of Water Resources</a:t>
            </a:r>
          </a:p>
          <a:p>
            <a:pPr marL="0" indent="0" algn="ctr">
              <a:buNone/>
            </a:pPr>
            <a:r>
              <a:rPr lang="en-US" sz="4400" dirty="0">
                <a:solidFill>
                  <a:srgbClr val="254061"/>
                </a:solidFill>
                <a:latin typeface="Arial" charset="0"/>
                <a:ea typeface="Arial" charset="0"/>
                <a:cs typeface="Arial" charset="0"/>
              </a:rPr>
              <a:t>IEP</a:t>
            </a:r>
          </a:p>
          <a:p>
            <a:pPr marL="0" indent="0" algn="ctr">
              <a:buNone/>
            </a:pPr>
            <a:r>
              <a:rPr lang="en-US" sz="4400" dirty="0">
                <a:solidFill>
                  <a:srgbClr val="254061"/>
                </a:solidFill>
                <a:latin typeface="Arial" charset="0"/>
                <a:ea typeface="Arial" charset="0"/>
                <a:cs typeface="Arial" charset="0"/>
              </a:rPr>
              <a:t>State and Federal Contractor </a:t>
            </a:r>
          </a:p>
          <a:p>
            <a:pPr marL="0" indent="0" algn="ctr">
              <a:buNone/>
            </a:pPr>
            <a:r>
              <a:rPr lang="en-US" sz="4400" dirty="0">
                <a:solidFill>
                  <a:srgbClr val="254061"/>
                </a:solidFill>
                <a:latin typeface="Arial" charset="0"/>
                <a:ea typeface="Arial" charset="0"/>
                <a:cs typeface="Arial" charset="0"/>
              </a:rPr>
              <a:t>Water Education Foundation</a:t>
            </a:r>
          </a:p>
          <a:p>
            <a:pPr marL="0" indent="0" algn="ctr">
              <a:buNone/>
            </a:pPr>
            <a:r>
              <a:rPr lang="en-US" sz="4400" dirty="0" smtClean="0">
                <a:solidFill>
                  <a:srgbClr val="254061"/>
                </a:solidFill>
                <a:latin typeface="Arial" charset="0"/>
                <a:ea typeface="Arial" charset="0"/>
                <a:cs typeface="Arial" charset="0"/>
              </a:rPr>
              <a:t>SWRCB</a:t>
            </a:r>
            <a:endParaRPr lang="en-US" sz="4400" dirty="0">
              <a:solidFill>
                <a:srgbClr val="254061"/>
              </a:solidFill>
              <a:latin typeface="Arial" charset="0"/>
              <a:ea typeface="Arial" charset="0"/>
              <a:cs typeface="Arial" charset="0"/>
            </a:endParaRPr>
          </a:p>
          <a:p>
            <a:pPr marL="0" indent="0" algn="ctr">
              <a:buNone/>
            </a:pPr>
            <a:r>
              <a:rPr lang="en-US" sz="4400" dirty="0">
                <a:solidFill>
                  <a:srgbClr val="254061"/>
                </a:solidFill>
                <a:latin typeface="Arial" charset="0"/>
                <a:ea typeface="Arial" charset="0"/>
                <a:cs typeface="Arial" charset="0"/>
              </a:rPr>
              <a:t>AG Industry</a:t>
            </a:r>
          </a:p>
          <a:p>
            <a:pPr marL="0" indent="0" algn="ctr">
              <a:buNone/>
            </a:pPr>
            <a:r>
              <a:rPr lang="en-US" sz="4400" dirty="0" smtClean="0">
                <a:solidFill>
                  <a:srgbClr val="254061"/>
                </a:solidFill>
                <a:latin typeface="Arial" charset="0"/>
                <a:ea typeface="Arial" charset="0"/>
                <a:cs typeface="Arial" charset="0"/>
              </a:rPr>
              <a:t>______________________________</a:t>
            </a:r>
            <a:endParaRPr lang="en-US" sz="4400" dirty="0">
              <a:solidFill>
                <a:srgbClr val="254061"/>
              </a:solidFill>
              <a:latin typeface="Arial" charset="0"/>
              <a:ea typeface="Arial" charset="0"/>
              <a:cs typeface="Arial" charset="0"/>
            </a:endParaRPr>
          </a:p>
          <a:p>
            <a:pPr marL="0" indent="0" algn="ctr">
              <a:buNone/>
            </a:pPr>
            <a:r>
              <a:rPr lang="en-US" sz="4400" dirty="0">
                <a:solidFill>
                  <a:srgbClr val="254061"/>
                </a:solidFill>
                <a:latin typeface="Arial" charset="0"/>
                <a:ea typeface="Arial" charset="0"/>
                <a:cs typeface="Arial" charset="0"/>
              </a:rPr>
              <a:t>Major Multi-Agency Effort</a:t>
            </a:r>
          </a:p>
          <a:p>
            <a:pPr marL="0" indent="0" algn="ctr">
              <a:buNone/>
            </a:pPr>
            <a:r>
              <a:rPr lang="en-US" sz="4400" dirty="0">
                <a:solidFill>
                  <a:srgbClr val="254061"/>
                </a:solidFill>
                <a:latin typeface="Arial" charset="0"/>
                <a:ea typeface="Arial" charset="0"/>
                <a:cs typeface="Arial" charset="0"/>
              </a:rPr>
              <a:t>Regular Workgroup Meetings for Enhancements</a:t>
            </a:r>
          </a:p>
          <a:p>
            <a:pPr marL="0" indent="0" algn="ctr">
              <a:buNone/>
            </a:pPr>
            <a:r>
              <a:rPr lang="en-US" sz="4400" dirty="0">
                <a:solidFill>
                  <a:srgbClr val="254061"/>
                </a:solidFill>
                <a:latin typeface="Arial" charset="0"/>
                <a:ea typeface="Arial" charset="0"/>
                <a:cs typeface="Arial" charset="0"/>
              </a:rPr>
              <a:t>150+ Registered Agency Users</a:t>
            </a:r>
          </a:p>
          <a:p>
            <a:pPr marL="0" indent="0" algn="ctr">
              <a:buNone/>
            </a:pPr>
            <a:r>
              <a:rPr lang="en-US" sz="4400" dirty="0">
                <a:solidFill>
                  <a:srgbClr val="254061"/>
                </a:solidFill>
                <a:latin typeface="Arial" charset="0"/>
                <a:ea typeface="Arial" charset="0"/>
                <a:cs typeface="Arial" charset="0"/>
              </a:rPr>
              <a:t>1000 + Images, Documents, Research Articles</a:t>
            </a:r>
          </a:p>
          <a:p>
            <a:pPr marL="0" indent="0" algn="ctr">
              <a:buNone/>
            </a:pPr>
            <a:r>
              <a:rPr lang="en-US" sz="4400" dirty="0">
                <a:solidFill>
                  <a:srgbClr val="254061"/>
                </a:solidFill>
                <a:latin typeface="Arial" charset="0"/>
                <a:ea typeface="Arial" charset="0"/>
                <a:cs typeface="Arial" charset="0"/>
              </a:rPr>
              <a:t>Host for 85+ State Question Pages</a:t>
            </a:r>
          </a:p>
          <a:p>
            <a:pPr marL="0" indent="0" algn="ctr">
              <a:buNone/>
            </a:pPr>
            <a:r>
              <a:rPr lang="en-US" sz="4400" dirty="0">
                <a:solidFill>
                  <a:srgbClr val="254061"/>
                </a:solidFill>
                <a:latin typeface="Arial" charset="0"/>
                <a:ea typeface="Arial" charset="0"/>
                <a:cs typeface="Arial" charset="0"/>
              </a:rPr>
              <a:t>50+ Downloadable Datasets</a:t>
            </a:r>
          </a:p>
          <a:p>
            <a:pPr marL="0" indent="0" algn="ctr">
              <a:buNone/>
            </a:pPr>
            <a:r>
              <a:rPr lang="en-US" sz="4400" dirty="0">
                <a:solidFill>
                  <a:srgbClr val="254061"/>
                </a:solidFill>
                <a:latin typeface="Arial" charset="0"/>
                <a:ea typeface="Arial" charset="0"/>
                <a:cs typeface="Arial" charset="0"/>
              </a:rPr>
              <a:t>1641 Interactive</a:t>
            </a:r>
          </a:p>
          <a:p>
            <a:pPr marL="0" indent="0" algn="ctr">
              <a:buNone/>
            </a:pPr>
            <a:r>
              <a:rPr lang="en-US" sz="4400" dirty="0">
                <a:solidFill>
                  <a:srgbClr val="254061"/>
                </a:solidFill>
                <a:latin typeface="Arial" charset="0"/>
                <a:ea typeface="Arial" charset="0"/>
                <a:cs typeface="Arial" charset="0"/>
              </a:rPr>
              <a:t>Home to All California Estuaries</a:t>
            </a:r>
          </a:p>
          <a:p>
            <a:pPr marL="0" indent="0" algn="ctr">
              <a:buNone/>
            </a:pPr>
            <a:r>
              <a:rPr lang="en-US" sz="4400" dirty="0">
                <a:solidFill>
                  <a:srgbClr val="254061"/>
                </a:solidFill>
                <a:latin typeface="Arial" charset="0"/>
                <a:ea typeface="Arial" charset="0"/>
                <a:cs typeface="Arial" charset="0"/>
              </a:rPr>
              <a:t>Feed Libraries</a:t>
            </a:r>
          </a:p>
          <a:p>
            <a:pPr marL="0" indent="0" algn="ctr">
              <a:buNone/>
            </a:pPr>
            <a:r>
              <a:rPr lang="en-US" sz="4400" dirty="0">
                <a:solidFill>
                  <a:srgbClr val="254061"/>
                </a:solidFill>
                <a:latin typeface="Arial" charset="0"/>
                <a:ea typeface="Arial" charset="0"/>
                <a:cs typeface="Arial" charset="0"/>
              </a:rPr>
              <a:t>Home to Trawl Data 2016</a:t>
            </a:r>
          </a:p>
          <a:p>
            <a:pPr marL="0" indent="0" algn="ctr">
              <a:buNone/>
            </a:pPr>
            <a:endParaRPr lang="en-US" sz="5600" dirty="0">
              <a:solidFill>
                <a:srgbClr val="254061"/>
              </a:solidFill>
            </a:endParaRPr>
          </a:p>
          <a:p>
            <a:pPr marL="0" indent="0" algn="ctr">
              <a:buNone/>
            </a:pPr>
            <a:endParaRPr lang="en-US" sz="4800" dirty="0">
              <a:solidFill>
                <a:srgbClr val="254061"/>
              </a:solidFill>
            </a:endParaRPr>
          </a:p>
          <a:p>
            <a:pPr marL="0" indent="0" algn="ctr">
              <a:buNone/>
            </a:pPr>
            <a:r>
              <a:rPr lang="en-US" sz="4800" dirty="0"/>
              <a:t>	</a:t>
            </a:r>
            <a:r>
              <a:rPr lang="en-US" sz="4800" i="1" dirty="0"/>
              <a:t>	</a:t>
            </a:r>
          </a:p>
          <a:p>
            <a:pPr marL="0" indent="0">
              <a:buNone/>
            </a:pPr>
            <a:endParaRPr lang="en-US" b="1" dirty="0"/>
          </a:p>
          <a:p>
            <a:pPr marL="0" indent="0">
              <a:buNone/>
            </a:pPr>
            <a:endParaRPr lang="en-US" b="1" dirty="0"/>
          </a:p>
          <a:p>
            <a:pPr marL="0" indent="0">
              <a:buNone/>
            </a:pPr>
            <a:endParaRPr lang="en-US" b="1" dirty="0"/>
          </a:p>
          <a:p>
            <a:pPr>
              <a:lnSpc>
                <a:spcPct val="90000"/>
              </a:lnSpc>
            </a:pPr>
            <a:endParaRPr lang="en-US" b="1" dirty="0"/>
          </a:p>
          <a:p>
            <a:pPr>
              <a:lnSpc>
                <a:spcPct val="90000"/>
              </a:lnSpc>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395" y="1727205"/>
            <a:ext cx="2638493" cy="4470400"/>
          </a:xfrm>
          <a:prstGeom prst="rect">
            <a:avLst/>
          </a:prstGeom>
        </p:spPr>
      </p:pic>
      <p:pic>
        <p:nvPicPr>
          <p:cNvPr id="8"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73" y="276999"/>
            <a:ext cx="12294973" cy="90867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1 CuadroTexto"/>
          <p:cNvSpPr txBox="1"/>
          <p:nvPr/>
        </p:nvSpPr>
        <p:spPr>
          <a:xfrm>
            <a:off x="4454818" y="563649"/>
            <a:ext cx="7737182" cy="553998"/>
          </a:xfrm>
          <a:prstGeom prst="rect">
            <a:avLst/>
          </a:prstGeom>
          <a:noFill/>
        </p:spPr>
        <p:txBody>
          <a:bodyPr wrap="square" rtlCol="0">
            <a:spAutoFit/>
          </a:bodyPr>
          <a:lstStyle/>
          <a:p>
            <a:pPr algn="r"/>
            <a:r>
              <a:rPr lang="es-AR" sz="3000" dirty="0">
                <a:solidFill>
                  <a:schemeClr val="bg1"/>
                </a:solidFill>
                <a:latin typeface="Arial" charset="0"/>
                <a:ea typeface="Arial" charset="0"/>
                <a:cs typeface="Arial" charset="0"/>
              </a:rPr>
              <a:t>CA ESTUARIES COLLABORATORS</a:t>
            </a:r>
          </a:p>
        </p:txBody>
      </p:sp>
    </p:spTree>
    <p:extLst>
      <p:ext uri="{BB962C8B-B14F-4D97-AF65-F5344CB8AC3E}">
        <p14:creationId xmlns:p14="http://schemas.microsoft.com/office/powerpoint/2010/main" val="13517973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76400" y="1935480"/>
            <a:ext cx="4572000" cy="4389120"/>
          </a:xfrm>
        </p:spPr>
        <p:txBody>
          <a:bodyPr>
            <a:normAutofit/>
          </a:bodyPr>
          <a:lstStyle/>
          <a:p>
            <a:pPr>
              <a:buFont typeface="Wingdings" charset="2"/>
              <a:buChar char="§"/>
            </a:pPr>
            <a:r>
              <a:rPr lang="en-US" sz="2200" dirty="0">
                <a:solidFill>
                  <a:schemeClr val="accent1">
                    <a:lumMod val="50000"/>
                  </a:schemeClr>
                </a:solidFill>
                <a:latin typeface="Arial" charset="0"/>
                <a:ea typeface="Arial" charset="0"/>
                <a:cs typeface="Arial" charset="0"/>
              </a:rPr>
              <a:t>50+ Datasets contributed  for multi-stakeholder use and evaluation</a:t>
            </a:r>
          </a:p>
          <a:p>
            <a:pPr>
              <a:buFont typeface="Wingdings" charset="2"/>
              <a:buChar char="§"/>
            </a:pPr>
            <a:r>
              <a:rPr lang="en-US" sz="2200" dirty="0">
                <a:solidFill>
                  <a:schemeClr val="accent1">
                    <a:lumMod val="50000"/>
                  </a:schemeClr>
                </a:solidFill>
                <a:latin typeface="Arial" charset="0"/>
                <a:ea typeface="Arial" charset="0"/>
                <a:cs typeface="Arial" charset="0"/>
              </a:rPr>
              <a:t>Real Time WQ Assessments for Temperature, Salinity, Nutrients, etc. available to the public</a:t>
            </a:r>
          </a:p>
          <a:p>
            <a:pPr>
              <a:buFont typeface="Wingdings" charset="2"/>
              <a:buChar char="§"/>
            </a:pPr>
            <a:r>
              <a:rPr lang="en-US" sz="2200" dirty="0">
                <a:solidFill>
                  <a:schemeClr val="accent1">
                    <a:lumMod val="50000"/>
                  </a:schemeClr>
                </a:solidFill>
                <a:latin typeface="Arial" charset="0"/>
                <a:ea typeface="Arial" charset="0"/>
                <a:cs typeface="Arial" charset="0"/>
              </a:rPr>
              <a:t>Current phase SJR Real Time WQ Management</a:t>
            </a:r>
          </a:p>
          <a:p>
            <a:pPr>
              <a:buFont typeface="Wingdings" charset="2"/>
              <a:buChar char="§"/>
            </a:pPr>
            <a:r>
              <a:rPr lang="en-US" sz="2200" dirty="0">
                <a:solidFill>
                  <a:schemeClr val="accent1">
                    <a:lumMod val="50000"/>
                  </a:schemeClr>
                </a:solidFill>
                <a:latin typeface="Arial" charset="0"/>
                <a:ea typeface="Arial" charset="0"/>
                <a:cs typeface="Arial" charset="0"/>
              </a:rPr>
              <a:t>View model results and data dashboards</a:t>
            </a:r>
          </a:p>
          <a:p>
            <a:endParaRPr lang="en-US" dirty="0"/>
          </a:p>
        </p:txBody>
      </p:sp>
      <p:pic>
        <p:nvPicPr>
          <p:cNvPr id="7" name="Picture 6" descr="SJRRMP_Home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1" y="1828800"/>
            <a:ext cx="4035531" cy="4572000"/>
          </a:xfrm>
          <a:prstGeom prst="rect">
            <a:avLst/>
          </a:prstGeom>
        </p:spPr>
      </p:pic>
      <p:pic>
        <p:nvPicPr>
          <p:cNvPr id="6"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3434"/>
            <a:ext cx="12294973" cy="908674"/>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itle 1"/>
          <p:cNvSpPr>
            <a:spLocks noGrp="1"/>
          </p:cNvSpPr>
          <p:nvPr>
            <p:ph type="title"/>
          </p:nvPr>
        </p:nvSpPr>
        <p:spPr>
          <a:xfrm>
            <a:off x="4155785" y="107427"/>
            <a:ext cx="8139188" cy="1309687"/>
          </a:xfrm>
        </p:spPr>
        <p:txBody>
          <a:bodyPr>
            <a:noAutofit/>
          </a:bodyPr>
          <a:lstStyle/>
          <a:p>
            <a:pPr algn="r"/>
            <a:r>
              <a:rPr lang="en-US" sz="2800" dirty="0">
                <a:solidFill>
                  <a:srgbClr val="FFFFFF"/>
                </a:solidFill>
                <a:latin typeface="Arial" charset="0"/>
                <a:ea typeface="Arial" charset="0"/>
                <a:cs typeface="Arial" charset="0"/>
              </a:rPr>
              <a:t>SJR REGIONAL MONITORING AND REAL TIME MANAGEMENT</a:t>
            </a:r>
          </a:p>
        </p:txBody>
      </p:sp>
    </p:spTree>
    <p:extLst>
      <p:ext uri="{BB962C8B-B14F-4D97-AF65-F5344CB8AC3E}">
        <p14:creationId xmlns:p14="http://schemas.microsoft.com/office/powerpoint/2010/main" val="352118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5586649" y="1244606"/>
            <a:ext cx="4876801" cy="5424359"/>
          </a:xfrm>
        </p:spPr>
        <p:txBody>
          <a:bodyPr>
            <a:normAutofit fontScale="25000" lnSpcReduction="20000"/>
          </a:bodyPr>
          <a:lstStyle/>
          <a:p>
            <a:pPr marL="0" indent="0" algn="ctr">
              <a:buNone/>
            </a:pPr>
            <a:endParaRPr lang="en-US" sz="2000" dirty="0">
              <a:solidFill>
                <a:srgbClr val="254061"/>
              </a:solidFill>
            </a:endParaRPr>
          </a:p>
          <a:p>
            <a:pPr marL="0" indent="0" algn="ctr">
              <a:buNone/>
            </a:pPr>
            <a:r>
              <a:rPr lang="en-US" sz="5600" dirty="0">
                <a:solidFill>
                  <a:srgbClr val="254061"/>
                </a:solidFill>
                <a:latin typeface="Arial" charset="0"/>
                <a:ea typeface="Arial" charset="0"/>
                <a:cs typeface="Arial" charset="0"/>
              </a:rPr>
              <a:t>US Bureau of Reclamation</a:t>
            </a:r>
          </a:p>
          <a:p>
            <a:pPr marL="0" indent="0" algn="ctr">
              <a:buNone/>
            </a:pPr>
            <a:r>
              <a:rPr lang="en-US" sz="5600" dirty="0">
                <a:solidFill>
                  <a:srgbClr val="254061"/>
                </a:solidFill>
                <a:latin typeface="Arial" charset="0"/>
                <a:ea typeface="Arial" charset="0"/>
                <a:cs typeface="Arial" charset="0"/>
              </a:rPr>
              <a:t>CURES</a:t>
            </a:r>
          </a:p>
          <a:p>
            <a:pPr marL="0" indent="0" algn="ctr">
              <a:buNone/>
            </a:pPr>
            <a:r>
              <a:rPr lang="en-US" sz="5600" dirty="0">
                <a:solidFill>
                  <a:srgbClr val="254061"/>
                </a:solidFill>
                <a:latin typeface="Arial" charset="0"/>
                <a:ea typeface="Arial" charset="0"/>
                <a:cs typeface="Arial" charset="0"/>
              </a:rPr>
              <a:t>CV Salts</a:t>
            </a:r>
          </a:p>
          <a:p>
            <a:pPr marL="0" indent="0" algn="ctr">
              <a:buNone/>
            </a:pPr>
            <a:r>
              <a:rPr lang="en-US" sz="5600" dirty="0">
                <a:solidFill>
                  <a:srgbClr val="254061"/>
                </a:solidFill>
                <a:latin typeface="Arial" charset="0"/>
                <a:ea typeface="Arial" charset="0"/>
                <a:cs typeface="Arial" charset="0"/>
              </a:rPr>
              <a:t>California Environmental Protection Agency</a:t>
            </a:r>
          </a:p>
          <a:p>
            <a:pPr marL="0" indent="0" algn="ctr">
              <a:buNone/>
            </a:pPr>
            <a:r>
              <a:rPr lang="en-US" sz="5600" dirty="0">
                <a:solidFill>
                  <a:srgbClr val="254061"/>
                </a:solidFill>
                <a:latin typeface="Arial" charset="0"/>
                <a:ea typeface="Arial" charset="0"/>
                <a:cs typeface="Arial" charset="0"/>
              </a:rPr>
              <a:t>CA Department of Water Resources</a:t>
            </a:r>
          </a:p>
          <a:p>
            <a:pPr marL="0" indent="0" algn="ctr">
              <a:buNone/>
            </a:pPr>
            <a:r>
              <a:rPr lang="en-US" sz="5600" dirty="0">
                <a:solidFill>
                  <a:srgbClr val="254061"/>
                </a:solidFill>
                <a:latin typeface="Arial" charset="0"/>
                <a:ea typeface="Arial" charset="0"/>
                <a:cs typeface="Arial" charset="0"/>
              </a:rPr>
              <a:t>State and Federal Water Contractors </a:t>
            </a:r>
          </a:p>
          <a:p>
            <a:pPr marL="0" indent="0" algn="ctr">
              <a:buNone/>
            </a:pPr>
            <a:r>
              <a:rPr lang="en-US" sz="5600" dirty="0">
                <a:solidFill>
                  <a:srgbClr val="254061"/>
                </a:solidFill>
                <a:latin typeface="Arial" charset="0"/>
                <a:ea typeface="Arial" charset="0"/>
                <a:cs typeface="Arial" charset="0"/>
              </a:rPr>
              <a:t>CVRWQCB</a:t>
            </a:r>
          </a:p>
          <a:p>
            <a:pPr marL="0" indent="0" algn="ctr">
              <a:buNone/>
            </a:pPr>
            <a:r>
              <a:rPr lang="en-US" sz="5600" dirty="0">
                <a:solidFill>
                  <a:srgbClr val="254061"/>
                </a:solidFill>
                <a:latin typeface="Arial" charset="0"/>
                <a:ea typeface="Arial" charset="0"/>
                <a:cs typeface="Arial" charset="0"/>
              </a:rPr>
              <a:t>AG Industry</a:t>
            </a:r>
          </a:p>
          <a:p>
            <a:pPr marL="0" indent="0" algn="ctr">
              <a:buNone/>
            </a:pPr>
            <a:r>
              <a:rPr lang="en-US" sz="5600" dirty="0">
                <a:solidFill>
                  <a:srgbClr val="254061"/>
                </a:solidFill>
                <a:latin typeface="Arial" charset="0"/>
                <a:ea typeface="Arial" charset="0"/>
                <a:cs typeface="Arial" charset="0"/>
              </a:rPr>
              <a:t>Central Valley Irrigation Districts</a:t>
            </a:r>
          </a:p>
          <a:p>
            <a:pPr marL="0" indent="0" algn="ctr">
              <a:buNone/>
            </a:pPr>
            <a:r>
              <a:rPr lang="en-US" sz="5600" dirty="0">
                <a:solidFill>
                  <a:srgbClr val="254061"/>
                </a:solidFill>
                <a:latin typeface="Arial" charset="0"/>
                <a:ea typeface="Arial" charset="0"/>
                <a:cs typeface="Arial" charset="0"/>
              </a:rPr>
              <a:t>_________________________________</a:t>
            </a:r>
          </a:p>
          <a:p>
            <a:pPr marL="0" indent="0" algn="ctr">
              <a:buNone/>
            </a:pPr>
            <a:endParaRPr lang="en-US" sz="5600" dirty="0">
              <a:solidFill>
                <a:srgbClr val="254061"/>
              </a:solidFill>
              <a:latin typeface="Arial" charset="0"/>
              <a:ea typeface="Arial" charset="0"/>
              <a:cs typeface="Arial" charset="0"/>
            </a:endParaRPr>
          </a:p>
          <a:p>
            <a:pPr marL="0" indent="0" algn="ctr">
              <a:buNone/>
            </a:pPr>
            <a:r>
              <a:rPr lang="en-US" sz="5600" dirty="0">
                <a:solidFill>
                  <a:srgbClr val="254061"/>
                </a:solidFill>
                <a:latin typeface="Arial" charset="0"/>
                <a:ea typeface="Arial" charset="0"/>
                <a:cs typeface="Arial" charset="0"/>
              </a:rPr>
              <a:t>Major Multi-Agency Effort</a:t>
            </a:r>
          </a:p>
          <a:p>
            <a:pPr marL="0" indent="0" algn="ctr">
              <a:buNone/>
            </a:pPr>
            <a:r>
              <a:rPr lang="en-US" sz="5600" dirty="0">
                <a:solidFill>
                  <a:srgbClr val="254061"/>
                </a:solidFill>
                <a:latin typeface="Arial" charset="0"/>
                <a:ea typeface="Arial" charset="0"/>
                <a:cs typeface="Arial" charset="0"/>
              </a:rPr>
              <a:t>Regular Workgroup Meetings for Enhancements</a:t>
            </a:r>
          </a:p>
          <a:p>
            <a:pPr marL="0" indent="0" algn="ctr">
              <a:buNone/>
            </a:pPr>
            <a:r>
              <a:rPr lang="en-US" sz="5600" dirty="0">
                <a:solidFill>
                  <a:srgbClr val="254061"/>
                </a:solidFill>
                <a:latin typeface="Arial" charset="0"/>
                <a:ea typeface="Arial" charset="0"/>
                <a:cs typeface="Arial" charset="0"/>
              </a:rPr>
              <a:t>Real Time Salinity Management</a:t>
            </a:r>
          </a:p>
          <a:p>
            <a:pPr marL="0" indent="0" algn="ctr">
              <a:buNone/>
            </a:pPr>
            <a:r>
              <a:rPr lang="en-US" sz="5600" dirty="0">
                <a:solidFill>
                  <a:srgbClr val="254061"/>
                </a:solidFill>
                <a:latin typeface="Arial" charset="0"/>
                <a:ea typeface="Arial" charset="0"/>
                <a:cs typeface="Arial" charset="0"/>
              </a:rPr>
              <a:t>WARMF Model Online</a:t>
            </a:r>
          </a:p>
          <a:p>
            <a:pPr marL="0" indent="0" algn="ctr">
              <a:buNone/>
            </a:pPr>
            <a:r>
              <a:rPr lang="en-US" sz="5600" dirty="0">
                <a:solidFill>
                  <a:srgbClr val="254061"/>
                </a:solidFill>
                <a:latin typeface="Arial" charset="0"/>
                <a:ea typeface="Arial" charset="0"/>
                <a:cs typeface="Arial" charset="0"/>
              </a:rPr>
              <a:t>Question Driven</a:t>
            </a:r>
          </a:p>
          <a:p>
            <a:pPr marL="0" indent="0" algn="ctr">
              <a:buNone/>
            </a:pPr>
            <a:r>
              <a:rPr lang="en-US" sz="5600" dirty="0">
                <a:solidFill>
                  <a:srgbClr val="254061"/>
                </a:solidFill>
                <a:latin typeface="Arial" charset="0"/>
                <a:ea typeface="Arial" charset="0"/>
                <a:cs typeface="Arial" charset="0"/>
              </a:rPr>
              <a:t>Stakeholder Specific Data Dashboards</a:t>
            </a:r>
          </a:p>
          <a:p>
            <a:pPr marL="0" indent="0" algn="ctr">
              <a:buNone/>
            </a:pPr>
            <a:r>
              <a:rPr lang="en-US" sz="5600" dirty="0">
                <a:solidFill>
                  <a:srgbClr val="254061"/>
                </a:solidFill>
                <a:latin typeface="Arial" charset="0"/>
                <a:ea typeface="Arial" charset="0"/>
                <a:cs typeface="Arial" charset="0"/>
              </a:rPr>
              <a:t>Feed Libraries</a:t>
            </a:r>
          </a:p>
          <a:p>
            <a:pPr marL="0" indent="0" algn="ctr">
              <a:buNone/>
            </a:pPr>
            <a:endParaRPr lang="en-US" sz="5600" dirty="0">
              <a:solidFill>
                <a:srgbClr val="254061"/>
              </a:solidFill>
            </a:endParaRPr>
          </a:p>
          <a:p>
            <a:pPr marL="0" indent="0" algn="ctr">
              <a:buNone/>
            </a:pPr>
            <a:endParaRPr lang="en-US" sz="4800" dirty="0">
              <a:solidFill>
                <a:srgbClr val="254061"/>
              </a:solidFill>
            </a:endParaRPr>
          </a:p>
          <a:p>
            <a:pPr marL="0" indent="0" algn="ctr">
              <a:buNone/>
            </a:pPr>
            <a:r>
              <a:rPr lang="en-US" sz="4800" dirty="0"/>
              <a:t>	</a:t>
            </a:r>
            <a:r>
              <a:rPr lang="en-US" sz="4800" i="1" dirty="0"/>
              <a:t>	</a:t>
            </a:r>
          </a:p>
          <a:p>
            <a:pPr marL="0" indent="0">
              <a:buNone/>
            </a:pPr>
            <a:endParaRPr lang="en-US" b="1" dirty="0"/>
          </a:p>
          <a:p>
            <a:pPr marL="0" indent="0">
              <a:buNone/>
            </a:pPr>
            <a:endParaRPr lang="en-US" b="1" dirty="0"/>
          </a:p>
          <a:p>
            <a:pPr marL="0" indent="0">
              <a:buNone/>
            </a:pPr>
            <a:endParaRPr lang="en-US" b="1" dirty="0"/>
          </a:p>
          <a:p>
            <a:pPr>
              <a:lnSpc>
                <a:spcPct val="90000"/>
              </a:lnSpc>
            </a:pPr>
            <a:endParaRPr lang="en-US" b="1" dirty="0"/>
          </a:p>
          <a:p>
            <a:pPr>
              <a:lnSpc>
                <a:spcPct val="90000"/>
              </a:lnSpc>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962" y="1494087"/>
            <a:ext cx="3380572" cy="277869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6883" y="2818427"/>
            <a:ext cx="2157984" cy="340766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6882" y="2883432"/>
            <a:ext cx="2157984" cy="3407664"/>
          </a:xfrm>
          <a:prstGeom prst="rect">
            <a:avLst/>
          </a:prstGeom>
        </p:spPr>
      </p:pic>
      <p:pic>
        <p:nvPicPr>
          <p:cNvPr id="8" name="Picture 5" descr="E:\SF360\BDL\Enviados\PPT Design\title ba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3434"/>
            <a:ext cx="12294973" cy="90867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1 CuadroTexto"/>
          <p:cNvSpPr txBox="1"/>
          <p:nvPr/>
        </p:nvSpPr>
        <p:spPr>
          <a:xfrm>
            <a:off x="4454818" y="571667"/>
            <a:ext cx="7737182" cy="553998"/>
          </a:xfrm>
          <a:prstGeom prst="rect">
            <a:avLst/>
          </a:prstGeom>
          <a:noFill/>
        </p:spPr>
        <p:txBody>
          <a:bodyPr wrap="square" rtlCol="0">
            <a:spAutoFit/>
          </a:bodyPr>
          <a:lstStyle/>
          <a:p>
            <a:pPr algn="r"/>
            <a:r>
              <a:rPr lang="es-AR" sz="3000" dirty="0">
                <a:solidFill>
                  <a:schemeClr val="bg1"/>
                </a:solidFill>
                <a:latin typeface="Arial" charset="0"/>
                <a:ea typeface="Arial" charset="0"/>
                <a:cs typeface="Arial" charset="0"/>
              </a:rPr>
              <a:t>SAN JOAQUIN RMP COLLABORATORS</a:t>
            </a:r>
          </a:p>
        </p:txBody>
      </p:sp>
    </p:spTree>
    <p:extLst>
      <p:ext uri="{BB962C8B-B14F-4D97-AF65-F5344CB8AC3E}">
        <p14:creationId xmlns:p14="http://schemas.microsoft.com/office/powerpoint/2010/main" val="19090029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SF360\BDL\Enviados\PPT Design\logo_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304" y="4262912"/>
            <a:ext cx="1223518" cy="49628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2 CuadroTexto"/>
          <p:cNvSpPr txBox="1"/>
          <p:nvPr/>
        </p:nvSpPr>
        <p:spPr>
          <a:xfrm>
            <a:off x="1863532" y="1909994"/>
            <a:ext cx="5919290" cy="5355312"/>
          </a:xfrm>
          <a:prstGeom prst="rect">
            <a:avLst/>
          </a:prstGeom>
          <a:noFill/>
        </p:spPr>
        <p:txBody>
          <a:bodyPr wrap="square" rtlCol="0">
            <a:spAutoFit/>
          </a:bodyPr>
          <a:lstStyle/>
          <a:p>
            <a:r>
              <a:rPr lang="es-AR" dirty="0">
                <a:solidFill>
                  <a:schemeClr val="accent1">
                    <a:lumMod val="50000"/>
                  </a:schemeClr>
                </a:solidFill>
                <a:latin typeface="Arial" charset="0"/>
                <a:ea typeface="Arial" charset="0"/>
                <a:cs typeface="Arial" charset="0"/>
              </a:rPr>
              <a:t>SWRCB MY WATER QUALITY PORTALS</a:t>
            </a:r>
          </a:p>
          <a:p>
            <a:endParaRPr lang="es-AR" dirty="0" smtClean="0">
              <a:solidFill>
                <a:schemeClr val="accent1">
                  <a:lumMod val="50000"/>
                </a:schemeClr>
              </a:solidFill>
              <a:latin typeface="Arial" charset="0"/>
              <a:ea typeface="Arial" charset="0"/>
              <a:cs typeface="Arial" charset="0"/>
            </a:endParaRPr>
          </a:p>
          <a:p>
            <a:r>
              <a:rPr lang="es-AR" dirty="0" smtClean="0">
                <a:solidFill>
                  <a:schemeClr val="accent1">
                    <a:lumMod val="50000"/>
                  </a:schemeClr>
                </a:solidFill>
                <a:latin typeface="Arial" charset="0"/>
                <a:ea typeface="Arial" charset="0"/>
                <a:cs typeface="Arial" charset="0"/>
              </a:rPr>
              <a:t>CALIFORNIA </a:t>
            </a:r>
            <a:r>
              <a:rPr lang="es-AR" dirty="0">
                <a:solidFill>
                  <a:schemeClr val="accent1">
                    <a:lumMod val="50000"/>
                  </a:schemeClr>
                </a:solidFill>
                <a:latin typeface="Arial" charset="0"/>
                <a:ea typeface="Arial" charset="0"/>
                <a:cs typeface="Arial" charset="0"/>
              </a:rPr>
              <a:t>ESTUARY PORTAL</a:t>
            </a:r>
          </a:p>
          <a:p>
            <a:endParaRPr lang="es-AR" dirty="0">
              <a:solidFill>
                <a:schemeClr val="accent1">
                  <a:lumMod val="50000"/>
                </a:schemeClr>
              </a:solidFill>
              <a:latin typeface="Arial" charset="0"/>
              <a:ea typeface="Arial" charset="0"/>
              <a:cs typeface="Arial" charset="0"/>
            </a:endParaRPr>
          </a:p>
          <a:p>
            <a:r>
              <a:rPr lang="es-AR" dirty="0" smtClean="0">
                <a:solidFill>
                  <a:schemeClr val="accent1">
                    <a:lumMod val="50000"/>
                  </a:schemeClr>
                </a:solidFill>
                <a:latin typeface="Arial" charset="0"/>
                <a:ea typeface="Arial" charset="0"/>
                <a:cs typeface="Arial" charset="0"/>
              </a:rPr>
              <a:t>SACRAMENTO </a:t>
            </a:r>
            <a:r>
              <a:rPr lang="es-AR" dirty="0">
                <a:solidFill>
                  <a:schemeClr val="accent1">
                    <a:lumMod val="50000"/>
                  </a:schemeClr>
                </a:solidFill>
                <a:latin typeface="Arial" charset="0"/>
                <a:ea typeface="Arial" charset="0"/>
                <a:cs typeface="Arial" charset="0"/>
              </a:rPr>
              <a:t>SAN JOAQUIN </a:t>
            </a:r>
            <a:r>
              <a:rPr lang="es-AR" dirty="0" smtClean="0">
                <a:solidFill>
                  <a:schemeClr val="accent1">
                    <a:lumMod val="50000"/>
                  </a:schemeClr>
                </a:solidFill>
                <a:latin typeface="Arial" charset="0"/>
                <a:ea typeface="Arial" charset="0"/>
                <a:cs typeface="Arial" charset="0"/>
              </a:rPr>
              <a:t>BAY-DELTA</a:t>
            </a:r>
            <a:endParaRPr lang="es-AR" dirty="0">
              <a:solidFill>
                <a:schemeClr val="accent1">
                  <a:lumMod val="50000"/>
                </a:schemeClr>
              </a:solidFill>
              <a:latin typeface="Arial" charset="0"/>
              <a:ea typeface="Arial" charset="0"/>
              <a:cs typeface="Arial" charset="0"/>
            </a:endParaRPr>
          </a:p>
          <a:p>
            <a:endParaRPr lang="es-AR" dirty="0">
              <a:solidFill>
                <a:schemeClr val="accent1">
                  <a:lumMod val="50000"/>
                </a:schemeClr>
              </a:solidFill>
              <a:latin typeface="Arial" charset="0"/>
              <a:ea typeface="Arial" charset="0"/>
              <a:cs typeface="Arial" charset="0"/>
            </a:endParaRPr>
          </a:p>
          <a:p>
            <a:r>
              <a:rPr lang="es-AR" dirty="0">
                <a:solidFill>
                  <a:schemeClr val="accent1">
                    <a:lumMod val="50000"/>
                  </a:schemeClr>
                </a:solidFill>
                <a:latin typeface="Arial" charset="0"/>
                <a:ea typeface="Arial" charset="0"/>
                <a:cs typeface="Arial" charset="0"/>
              </a:rPr>
              <a:t>SAN JOAQUIN RIVER REGIONAL MONITORING PROGRAM</a:t>
            </a:r>
          </a:p>
          <a:p>
            <a:endParaRPr lang="es-AR" dirty="0">
              <a:solidFill>
                <a:schemeClr val="accent1">
                  <a:lumMod val="50000"/>
                </a:schemeClr>
              </a:solidFill>
              <a:latin typeface="Arial" charset="0"/>
              <a:ea typeface="Arial" charset="0"/>
              <a:cs typeface="Arial" charset="0"/>
            </a:endParaRPr>
          </a:p>
          <a:p>
            <a:r>
              <a:rPr lang="es-AR" dirty="0">
                <a:solidFill>
                  <a:schemeClr val="accent1">
                    <a:lumMod val="50000"/>
                  </a:schemeClr>
                </a:solidFill>
                <a:latin typeface="Arial" charset="0"/>
                <a:ea typeface="Arial" charset="0"/>
                <a:cs typeface="Arial" charset="0"/>
              </a:rPr>
              <a:t>SAN JOAQUIN REAL TIME MANAGEMENT</a:t>
            </a:r>
          </a:p>
          <a:p>
            <a:endParaRPr lang="es-AR" dirty="0">
              <a:solidFill>
                <a:schemeClr val="accent1">
                  <a:lumMod val="50000"/>
                </a:schemeClr>
              </a:solidFill>
              <a:latin typeface="Arial" charset="0"/>
              <a:ea typeface="Arial" charset="0"/>
              <a:cs typeface="Arial" charset="0"/>
            </a:endParaRPr>
          </a:p>
          <a:p>
            <a:r>
              <a:rPr lang="es-AR" dirty="0">
                <a:solidFill>
                  <a:schemeClr val="accent1">
                    <a:lumMod val="50000"/>
                  </a:schemeClr>
                </a:solidFill>
                <a:latin typeface="Arial" charset="0"/>
                <a:ea typeface="Arial" charset="0"/>
                <a:cs typeface="Arial" charset="0"/>
              </a:rPr>
              <a:t>DWR 1641 WATER </a:t>
            </a:r>
            <a:r>
              <a:rPr lang="es-AR" dirty="0" smtClean="0">
                <a:solidFill>
                  <a:schemeClr val="accent1">
                    <a:lumMod val="50000"/>
                  </a:schemeClr>
                </a:solidFill>
                <a:latin typeface="Arial" charset="0"/>
                <a:ea typeface="Arial" charset="0"/>
                <a:cs typeface="Arial" charset="0"/>
              </a:rPr>
              <a:t>QUALITY INTERACTIVE</a:t>
            </a:r>
            <a:endParaRPr lang="es-AR" dirty="0">
              <a:solidFill>
                <a:schemeClr val="accent1">
                  <a:lumMod val="50000"/>
                </a:schemeClr>
              </a:solidFill>
              <a:latin typeface="Arial" charset="0"/>
              <a:ea typeface="Arial" charset="0"/>
              <a:cs typeface="Arial" charset="0"/>
            </a:endParaRPr>
          </a:p>
          <a:p>
            <a:endParaRPr lang="es-AR" dirty="0">
              <a:solidFill>
                <a:schemeClr val="accent1">
                  <a:lumMod val="50000"/>
                </a:schemeClr>
              </a:solidFill>
              <a:latin typeface="Arial" charset="0"/>
              <a:ea typeface="Arial" charset="0"/>
              <a:cs typeface="Arial" charset="0"/>
            </a:endParaRPr>
          </a:p>
          <a:p>
            <a:r>
              <a:rPr lang="es-AR" dirty="0">
                <a:solidFill>
                  <a:schemeClr val="accent1">
                    <a:lumMod val="50000"/>
                  </a:schemeClr>
                </a:solidFill>
                <a:latin typeface="Arial" charset="0"/>
                <a:ea typeface="Arial" charset="0"/>
                <a:cs typeface="Arial" charset="0"/>
              </a:rPr>
              <a:t>SACRAMENTO RIVER WATERSHED</a:t>
            </a:r>
          </a:p>
          <a:p>
            <a:endParaRPr lang="es-AR" dirty="0">
              <a:solidFill>
                <a:schemeClr val="bg1">
                  <a:lumMod val="95000"/>
                </a:schemeClr>
              </a:solidFill>
              <a:latin typeface="Gotham Book" pitchFamily="50" charset="0"/>
            </a:endParaRPr>
          </a:p>
          <a:p>
            <a:endParaRPr lang="es-AR" dirty="0">
              <a:solidFill>
                <a:schemeClr val="bg1">
                  <a:lumMod val="95000"/>
                </a:schemeClr>
              </a:solidFill>
              <a:latin typeface="Gotham Book" pitchFamily="50" charset="0"/>
            </a:endParaRPr>
          </a:p>
          <a:p>
            <a:endParaRPr lang="es-AR" dirty="0">
              <a:solidFill>
                <a:schemeClr val="bg1">
                  <a:lumMod val="95000"/>
                </a:schemeClr>
              </a:solidFill>
              <a:latin typeface="Gotham Book" pitchFamily="50" charset="0"/>
            </a:endParaRPr>
          </a:p>
          <a:p>
            <a:endParaRPr lang="es-AR" dirty="0">
              <a:solidFill>
                <a:schemeClr val="bg1">
                  <a:lumMod val="95000"/>
                </a:schemeClr>
              </a:solidFill>
              <a:latin typeface="Gotham Book" pitchFamily="50" charset="0"/>
            </a:endParaRPr>
          </a:p>
          <a:p>
            <a:endParaRPr lang="es-AR" dirty="0">
              <a:solidFill>
                <a:schemeClr val="bg1">
                  <a:lumMod val="95000"/>
                </a:schemeClr>
              </a:solidFill>
              <a:latin typeface="Gotham Book" pitchFamily="50" charset="0"/>
            </a:endParaRPr>
          </a:p>
        </p:txBody>
      </p:sp>
      <p:cxnSp>
        <p:nvCxnSpPr>
          <p:cNvPr id="5" name="4 Conector recto"/>
          <p:cNvCxnSpPr/>
          <p:nvPr/>
        </p:nvCxnSpPr>
        <p:spPr>
          <a:xfrm flipH="1">
            <a:off x="2795291"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Picture 12" descr="California-Estuary-WGT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4616" y="2981484"/>
            <a:ext cx="1541430" cy="591909"/>
          </a:xfrm>
          <a:prstGeom prst="rect">
            <a:avLst/>
          </a:prstGeom>
        </p:spPr>
      </p:pic>
      <p:pic>
        <p:nvPicPr>
          <p:cNvPr id="14" name="Picture 13" descr="San-Joaquin-River-RM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0458" y="3630501"/>
            <a:ext cx="2356260" cy="494815"/>
          </a:xfrm>
          <a:prstGeom prst="rect">
            <a:avLst/>
          </a:prstGeom>
        </p:spPr>
      </p:pic>
      <p:pic>
        <p:nvPicPr>
          <p:cNvPr id="15" name="Picture 14" descr="cwqmc_logo_109x14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2216" y="1823124"/>
            <a:ext cx="826229" cy="1091532"/>
          </a:xfrm>
          <a:prstGeom prst="rect">
            <a:avLst/>
          </a:prstGeom>
        </p:spPr>
      </p:pic>
      <p:pic>
        <p:nvPicPr>
          <p:cNvPr id="16" name="Picture 15" descr="DWR_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6841" y="4742448"/>
            <a:ext cx="659470" cy="659470"/>
          </a:xfrm>
          <a:prstGeom prst="rect">
            <a:avLst/>
          </a:prstGeom>
        </p:spPr>
      </p:pic>
      <p:pic>
        <p:nvPicPr>
          <p:cNvPr id="11" name="Picture 10" descr="SRWPlogo.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92216" y="5436782"/>
            <a:ext cx="930111" cy="508000"/>
          </a:xfrm>
          <a:prstGeom prst="rect">
            <a:avLst/>
          </a:prstGeom>
          <a:ln>
            <a:noFill/>
          </a:ln>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69270" y="5859153"/>
            <a:ext cx="1270000" cy="844550"/>
          </a:xfrm>
          <a:prstGeom prst="rect">
            <a:avLst/>
          </a:prstGeom>
        </p:spPr>
      </p:pic>
      <p:pic>
        <p:nvPicPr>
          <p:cNvPr id="17" name="Picture 5" descr="E:\SF360\BDL\Enviados\PPT Design\title ba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973" y="237766"/>
            <a:ext cx="12294973" cy="90867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CuadroTexto"/>
          <p:cNvSpPr txBox="1"/>
          <p:nvPr/>
        </p:nvSpPr>
        <p:spPr>
          <a:xfrm>
            <a:off x="6414153" y="501456"/>
            <a:ext cx="5777847" cy="553998"/>
          </a:xfrm>
          <a:prstGeom prst="rect">
            <a:avLst/>
          </a:prstGeom>
          <a:noFill/>
        </p:spPr>
        <p:txBody>
          <a:bodyPr wrap="square" rtlCol="0">
            <a:spAutoFit/>
          </a:bodyPr>
          <a:lstStyle/>
          <a:p>
            <a:pPr algn="r"/>
            <a:r>
              <a:rPr lang="es-AR" sz="3000" dirty="0">
                <a:solidFill>
                  <a:schemeClr val="bg1"/>
                </a:solidFill>
                <a:latin typeface="Arial" charset="0"/>
                <a:ea typeface="Arial" charset="0"/>
                <a:cs typeface="Arial" charset="0"/>
              </a:rPr>
              <a:t>A COLLABORATIVE EFFORT</a:t>
            </a:r>
          </a:p>
        </p:txBody>
      </p:sp>
    </p:spTree>
    <p:extLst>
      <p:ext uri="{BB962C8B-B14F-4D97-AF65-F5344CB8AC3E}">
        <p14:creationId xmlns:p14="http://schemas.microsoft.com/office/powerpoint/2010/main" val="18753359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2057401"/>
            <a:ext cx="4495800" cy="4312919"/>
          </a:xfrm>
        </p:spPr>
        <p:txBody>
          <a:bodyPr>
            <a:normAutofit fontScale="92500" lnSpcReduction="20000"/>
          </a:bodyPr>
          <a:lstStyle/>
          <a:p>
            <a:pPr>
              <a:buFont typeface="Wingdings" charset="2"/>
              <a:buChar char="§"/>
            </a:pPr>
            <a:r>
              <a:rPr lang="en-US" sz="2400" dirty="0">
                <a:solidFill>
                  <a:schemeClr val="accent1">
                    <a:lumMod val="50000"/>
                  </a:schemeClr>
                </a:solidFill>
                <a:latin typeface="Arial" charset="0"/>
                <a:ea typeface="Arial" charset="0"/>
                <a:cs typeface="Arial" charset="0"/>
              </a:rPr>
              <a:t>Data central to the Delta</a:t>
            </a:r>
          </a:p>
          <a:p>
            <a:pPr>
              <a:buFont typeface="Wingdings" charset="2"/>
              <a:buChar char="§"/>
            </a:pPr>
            <a:r>
              <a:rPr lang="en-US" sz="2400" dirty="0">
                <a:solidFill>
                  <a:schemeClr val="accent1">
                    <a:lumMod val="50000"/>
                  </a:schemeClr>
                </a:solidFill>
                <a:latin typeface="Arial" charset="0"/>
                <a:ea typeface="Arial" charset="0"/>
                <a:cs typeface="Arial" charset="0"/>
              </a:rPr>
              <a:t>Extensive libraries for Delta data, photos, reports</a:t>
            </a:r>
          </a:p>
          <a:p>
            <a:pPr>
              <a:buFont typeface="Wingdings" charset="2"/>
              <a:buChar char="§"/>
            </a:pPr>
            <a:r>
              <a:rPr lang="en-US" sz="2400" dirty="0">
                <a:solidFill>
                  <a:schemeClr val="accent1">
                    <a:lumMod val="50000"/>
                  </a:schemeClr>
                </a:solidFill>
                <a:latin typeface="Arial" charset="0"/>
                <a:ea typeface="Arial" charset="0"/>
                <a:cs typeface="Arial" charset="0"/>
              </a:rPr>
              <a:t>Real time reporting dashboards:  salinity, WQ</a:t>
            </a:r>
          </a:p>
          <a:p>
            <a:pPr>
              <a:buFont typeface="Wingdings" charset="2"/>
              <a:buChar char="§"/>
            </a:pPr>
            <a:r>
              <a:rPr lang="en-US" sz="2400" dirty="0">
                <a:solidFill>
                  <a:schemeClr val="accent1">
                    <a:lumMod val="50000"/>
                  </a:schemeClr>
                </a:solidFill>
                <a:latin typeface="Arial" charset="0"/>
                <a:ea typeface="Arial" charset="0"/>
                <a:cs typeface="Arial" charset="0"/>
              </a:rPr>
              <a:t>Weekly survey results, fish tracking</a:t>
            </a:r>
          </a:p>
          <a:p>
            <a:pPr>
              <a:buFont typeface="Wingdings" charset="2"/>
              <a:buChar char="§"/>
            </a:pPr>
            <a:r>
              <a:rPr lang="en-US" sz="2400" dirty="0">
                <a:solidFill>
                  <a:schemeClr val="accent1">
                    <a:lumMod val="50000"/>
                  </a:schemeClr>
                </a:solidFill>
                <a:latin typeface="Arial" charset="0"/>
                <a:ea typeface="Arial" charset="0"/>
                <a:cs typeface="Arial" charset="0"/>
              </a:rPr>
              <a:t>Relevant news</a:t>
            </a:r>
          </a:p>
          <a:p>
            <a:pPr>
              <a:buFont typeface="Wingdings" charset="2"/>
              <a:buChar char="§"/>
            </a:pPr>
            <a:r>
              <a:rPr lang="en-US" sz="2400" dirty="0">
                <a:solidFill>
                  <a:schemeClr val="accent1">
                    <a:lumMod val="50000"/>
                  </a:schemeClr>
                </a:solidFill>
                <a:latin typeface="Arial" charset="0"/>
                <a:ea typeface="Arial" charset="0"/>
                <a:cs typeface="Arial" charset="0"/>
              </a:rPr>
              <a:t>Collaborator workspace</a:t>
            </a:r>
          </a:p>
          <a:p>
            <a:pPr>
              <a:buFont typeface="Wingdings" charset="2"/>
              <a:buChar char="§"/>
            </a:pPr>
            <a:r>
              <a:rPr lang="en-US" sz="2400" dirty="0">
                <a:solidFill>
                  <a:schemeClr val="accent1">
                    <a:lumMod val="50000"/>
                  </a:schemeClr>
                </a:solidFill>
                <a:latin typeface="Arial" charset="0"/>
                <a:ea typeface="Arial" charset="0"/>
                <a:cs typeface="Arial" charset="0"/>
              </a:rPr>
              <a:t>Ecosystem projects</a:t>
            </a:r>
          </a:p>
          <a:p>
            <a:pPr>
              <a:buFont typeface="Wingdings" charset="2"/>
              <a:buChar char="§"/>
            </a:pPr>
            <a:r>
              <a:rPr lang="en-US" sz="2400" dirty="0">
                <a:solidFill>
                  <a:schemeClr val="accent1">
                    <a:lumMod val="50000"/>
                  </a:schemeClr>
                </a:solidFill>
                <a:latin typeface="Arial" charset="0"/>
                <a:ea typeface="Arial" charset="0"/>
                <a:cs typeface="Arial" charset="0"/>
              </a:rPr>
              <a:t>Delta Community</a:t>
            </a:r>
          </a:p>
          <a:p>
            <a:pPr>
              <a:buFont typeface="Wingdings" charset="2"/>
              <a:buChar char="§"/>
            </a:pPr>
            <a:r>
              <a:rPr lang="en-US" sz="2400" dirty="0">
                <a:solidFill>
                  <a:schemeClr val="accent1">
                    <a:lumMod val="50000"/>
                  </a:schemeClr>
                </a:solidFill>
                <a:latin typeface="Arial" charset="0"/>
                <a:ea typeface="Arial" charset="0"/>
                <a:cs typeface="Arial" charset="0"/>
              </a:rPr>
              <a:t>Post and view model results</a:t>
            </a:r>
          </a:p>
          <a:p>
            <a:endParaRPr lang="en-US" dirty="0"/>
          </a:p>
        </p:txBody>
      </p:sp>
      <p:sp>
        <p:nvSpPr>
          <p:cNvPr id="4" name="Slide Number Placeholder 3"/>
          <p:cNvSpPr>
            <a:spLocks noGrp="1"/>
          </p:cNvSpPr>
          <p:nvPr>
            <p:ph type="sldNum" sz="quarter" idx="12"/>
          </p:nvPr>
        </p:nvSpPr>
        <p:spPr/>
        <p:txBody>
          <a:bodyPr/>
          <a:lstStyle/>
          <a:p>
            <a:fld id="{2CFB208A-5644-498A-967E-7BEA16BB9E97}" type="slidenum">
              <a:rPr lang="en-US" smtClean="0"/>
              <a:pPr/>
              <a:t>20</a:t>
            </a:fld>
            <a:endParaRPr lang="en-US" dirty="0"/>
          </a:p>
        </p:txBody>
      </p:sp>
      <p:pic>
        <p:nvPicPr>
          <p:cNvPr id="11" name="Picture 10" descr="BDL_Homepage.jpg"/>
          <p:cNvPicPr>
            <a:picLocks noChangeAspect="1"/>
          </p:cNvPicPr>
          <p:nvPr/>
        </p:nvPicPr>
        <p:blipFill rotWithShape="1">
          <a:blip r:embed="rId3">
            <a:extLst>
              <a:ext uri="{28A0092B-C50C-407E-A947-70E740481C1C}">
                <a14:useLocalDpi xmlns:a14="http://schemas.microsoft.com/office/drawing/2010/main" val="0"/>
              </a:ext>
            </a:extLst>
          </a:blip>
          <a:srcRect b="3911"/>
          <a:stretch/>
        </p:blipFill>
        <p:spPr>
          <a:xfrm>
            <a:off x="6400801" y="1752601"/>
            <a:ext cx="4145591" cy="4450695"/>
          </a:xfrm>
          <a:prstGeom prst="rect">
            <a:avLst/>
          </a:prstGeom>
        </p:spPr>
      </p:pic>
      <p:pic>
        <p:nvPicPr>
          <p:cNvPr id="7"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3434"/>
            <a:ext cx="12294973" cy="90867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itle 1"/>
          <p:cNvSpPr>
            <a:spLocks noGrp="1"/>
          </p:cNvSpPr>
          <p:nvPr>
            <p:ph type="title"/>
          </p:nvPr>
        </p:nvSpPr>
        <p:spPr>
          <a:xfrm>
            <a:off x="4467225" y="203434"/>
            <a:ext cx="7724775" cy="1309687"/>
          </a:xfrm>
        </p:spPr>
        <p:txBody>
          <a:bodyPr>
            <a:normAutofit/>
          </a:bodyPr>
          <a:lstStyle/>
          <a:p>
            <a:pPr algn="r"/>
            <a:r>
              <a:rPr lang="en-US" sz="3200" dirty="0">
                <a:solidFill>
                  <a:srgbClr val="FFFFFF"/>
                </a:solidFill>
                <a:latin typeface="Arial" charset="0"/>
                <a:ea typeface="Arial" charset="0"/>
                <a:cs typeface="Arial" charset="0"/>
              </a:rPr>
              <a:t>BAYDELTALIVE.COM</a:t>
            </a:r>
          </a:p>
        </p:txBody>
      </p:sp>
    </p:spTree>
    <p:extLst>
      <p:ext uri="{BB962C8B-B14F-4D97-AF65-F5344CB8AC3E}">
        <p14:creationId xmlns:p14="http://schemas.microsoft.com/office/powerpoint/2010/main" val="12532076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368801" y="1532468"/>
            <a:ext cx="5613400" cy="4258733"/>
          </a:xfrm>
        </p:spPr>
        <p:txBody>
          <a:bodyPr>
            <a:normAutofit fontScale="25000" lnSpcReduction="20000"/>
          </a:bodyPr>
          <a:lstStyle/>
          <a:p>
            <a:pPr marL="0" indent="0">
              <a:buNone/>
            </a:pPr>
            <a:endParaRPr lang="en-US" sz="2000" dirty="0">
              <a:solidFill>
                <a:srgbClr val="254061"/>
              </a:solidFill>
            </a:endParaRPr>
          </a:p>
          <a:p>
            <a:pPr marL="0" indent="0" algn="ctr">
              <a:buNone/>
            </a:pPr>
            <a:r>
              <a:rPr lang="en-US" sz="6400" dirty="0">
                <a:solidFill>
                  <a:srgbClr val="254061"/>
                </a:solidFill>
              </a:rPr>
              <a:t>US Bureau of Reclamation</a:t>
            </a:r>
          </a:p>
          <a:p>
            <a:pPr marL="0" indent="0" algn="ctr">
              <a:buNone/>
            </a:pPr>
            <a:r>
              <a:rPr lang="en-US" sz="6400" dirty="0">
                <a:solidFill>
                  <a:srgbClr val="254061"/>
                </a:solidFill>
              </a:rPr>
              <a:t>NOAA</a:t>
            </a:r>
          </a:p>
          <a:p>
            <a:pPr marL="0" indent="0" algn="ctr">
              <a:buNone/>
            </a:pPr>
            <a:r>
              <a:rPr lang="en-US" sz="6400" dirty="0">
                <a:solidFill>
                  <a:srgbClr val="254061"/>
                </a:solidFill>
              </a:rPr>
              <a:t>NMFS</a:t>
            </a:r>
          </a:p>
          <a:p>
            <a:pPr marL="0" indent="0" algn="ctr">
              <a:buNone/>
            </a:pPr>
            <a:r>
              <a:rPr lang="en-US" sz="6400" dirty="0">
                <a:solidFill>
                  <a:srgbClr val="254061"/>
                </a:solidFill>
              </a:rPr>
              <a:t>US Geological Survey</a:t>
            </a:r>
          </a:p>
          <a:p>
            <a:pPr marL="0" indent="0" algn="ctr">
              <a:buNone/>
            </a:pPr>
            <a:r>
              <a:rPr lang="en-US" sz="6400" dirty="0">
                <a:solidFill>
                  <a:srgbClr val="254061"/>
                </a:solidFill>
              </a:rPr>
              <a:t>CA Department of Water Resources</a:t>
            </a:r>
          </a:p>
          <a:p>
            <a:pPr marL="0" indent="0" algn="ctr">
              <a:buNone/>
            </a:pPr>
            <a:r>
              <a:rPr lang="en-US" sz="6400" dirty="0">
                <a:solidFill>
                  <a:srgbClr val="254061"/>
                </a:solidFill>
              </a:rPr>
              <a:t>Metropolitan Water District </a:t>
            </a:r>
          </a:p>
          <a:p>
            <a:pPr marL="0" indent="0" algn="ctr">
              <a:buNone/>
            </a:pPr>
            <a:r>
              <a:rPr lang="en-US" sz="6400" dirty="0">
                <a:solidFill>
                  <a:srgbClr val="254061"/>
                </a:solidFill>
              </a:rPr>
              <a:t>State and Federal Contractor </a:t>
            </a:r>
          </a:p>
          <a:p>
            <a:pPr marL="0" indent="0" algn="ctr">
              <a:buNone/>
            </a:pPr>
            <a:r>
              <a:rPr lang="en-US" sz="6400" dirty="0">
                <a:solidFill>
                  <a:srgbClr val="254061"/>
                </a:solidFill>
              </a:rPr>
              <a:t>US Fish and </a:t>
            </a:r>
            <a:r>
              <a:rPr lang="en-US" sz="6400" dirty="0" smtClean="0">
                <a:solidFill>
                  <a:srgbClr val="254061"/>
                </a:solidFill>
              </a:rPr>
              <a:t>Wildlife Service</a:t>
            </a:r>
            <a:endParaRPr lang="en-US" sz="6400" dirty="0">
              <a:solidFill>
                <a:srgbClr val="254061"/>
              </a:solidFill>
            </a:endParaRPr>
          </a:p>
          <a:p>
            <a:pPr marL="0" indent="0" algn="ctr">
              <a:buNone/>
            </a:pPr>
            <a:r>
              <a:rPr lang="en-US" sz="6400" dirty="0">
                <a:solidFill>
                  <a:srgbClr val="254061"/>
                </a:solidFill>
              </a:rPr>
              <a:t>SWRCB</a:t>
            </a:r>
          </a:p>
          <a:p>
            <a:pPr marL="0" indent="0" algn="ctr">
              <a:buNone/>
            </a:pPr>
            <a:r>
              <a:rPr lang="en-US" sz="6400" dirty="0">
                <a:solidFill>
                  <a:srgbClr val="254061"/>
                </a:solidFill>
              </a:rPr>
              <a:t>AG Industry</a:t>
            </a:r>
          </a:p>
          <a:p>
            <a:pPr marL="0" indent="0" algn="ctr">
              <a:buNone/>
            </a:pPr>
            <a:r>
              <a:rPr lang="en-US" sz="6400" dirty="0">
                <a:solidFill>
                  <a:srgbClr val="254061"/>
                </a:solidFill>
              </a:rPr>
              <a:t>             </a:t>
            </a:r>
            <a:r>
              <a:rPr lang="en-US" sz="6400" dirty="0" smtClean="0">
                <a:solidFill>
                  <a:srgbClr val="254061"/>
                </a:solidFill>
              </a:rPr>
              <a:t>______________________________</a:t>
            </a:r>
            <a:endParaRPr lang="en-US" sz="6400" dirty="0">
              <a:solidFill>
                <a:srgbClr val="254061"/>
              </a:solidFill>
            </a:endParaRPr>
          </a:p>
          <a:p>
            <a:pPr marL="0" indent="0" algn="ctr">
              <a:buNone/>
            </a:pPr>
            <a:r>
              <a:rPr lang="en-US" sz="6400" dirty="0">
                <a:solidFill>
                  <a:srgbClr val="254061"/>
                </a:solidFill>
              </a:rPr>
              <a:t>25,000 Unique Visits (Annual)</a:t>
            </a:r>
          </a:p>
          <a:p>
            <a:pPr marL="0" indent="0" algn="ctr">
              <a:buNone/>
            </a:pPr>
            <a:r>
              <a:rPr lang="en-US" sz="6400" dirty="0">
                <a:solidFill>
                  <a:srgbClr val="254061"/>
                </a:solidFill>
              </a:rPr>
              <a:t>400+ Registered Users</a:t>
            </a:r>
          </a:p>
          <a:p>
            <a:pPr marL="0" indent="0" algn="ctr">
              <a:buNone/>
            </a:pPr>
            <a:r>
              <a:rPr lang="en-US" sz="6400" dirty="0">
                <a:solidFill>
                  <a:srgbClr val="254061"/>
                </a:solidFill>
              </a:rPr>
              <a:t>1500 + Images, Documents, Research Articles</a:t>
            </a:r>
          </a:p>
          <a:p>
            <a:pPr marL="0" indent="0" algn="ctr">
              <a:buNone/>
            </a:pPr>
            <a:r>
              <a:rPr lang="en-US" sz="6400" dirty="0">
                <a:solidFill>
                  <a:srgbClr val="254061"/>
                </a:solidFill>
              </a:rPr>
              <a:t>100+ Ecosystem Projects</a:t>
            </a:r>
          </a:p>
          <a:p>
            <a:pPr marL="0" indent="0" algn="ctr">
              <a:buNone/>
            </a:pPr>
            <a:r>
              <a:rPr lang="en-US" sz="6400" dirty="0">
                <a:solidFill>
                  <a:srgbClr val="254061"/>
                </a:solidFill>
              </a:rPr>
              <a:t>250+ Downloadable Datasets</a:t>
            </a:r>
          </a:p>
          <a:p>
            <a:pPr marL="0" indent="0" algn="ctr">
              <a:buNone/>
            </a:pPr>
            <a:r>
              <a:rPr lang="en-US" sz="6400" dirty="0">
                <a:solidFill>
                  <a:srgbClr val="254061"/>
                </a:solidFill>
              </a:rPr>
              <a:t>Feed Libraries</a:t>
            </a:r>
          </a:p>
          <a:p>
            <a:pPr marL="0" indent="0" algn="ctr">
              <a:buNone/>
            </a:pPr>
            <a:endParaRPr lang="en-US" sz="4800" dirty="0">
              <a:solidFill>
                <a:srgbClr val="254061"/>
              </a:solidFill>
            </a:endParaRPr>
          </a:p>
          <a:p>
            <a:pPr marL="0" indent="0" algn="ctr">
              <a:buNone/>
            </a:pPr>
            <a:r>
              <a:rPr lang="en-US" sz="4800" dirty="0"/>
              <a:t>	</a:t>
            </a:r>
            <a:r>
              <a:rPr lang="en-US" sz="4800" i="1" dirty="0"/>
              <a:t>	</a:t>
            </a:r>
          </a:p>
          <a:p>
            <a:pPr marL="0" indent="0">
              <a:buNone/>
            </a:pPr>
            <a:endParaRPr lang="en-US" b="1" dirty="0"/>
          </a:p>
          <a:p>
            <a:pPr marL="0" indent="0">
              <a:buNone/>
            </a:pPr>
            <a:endParaRPr lang="en-US" b="1" dirty="0"/>
          </a:p>
          <a:p>
            <a:pPr marL="0" indent="0">
              <a:buNone/>
            </a:pPr>
            <a:endParaRPr lang="en-US" b="1" dirty="0"/>
          </a:p>
          <a:p>
            <a:pPr>
              <a:lnSpc>
                <a:spcPct val="90000"/>
              </a:lnSpc>
            </a:pPr>
            <a:endParaRPr lang="en-US" b="1" dirty="0"/>
          </a:p>
          <a:p>
            <a:pPr>
              <a:lnSpc>
                <a:spcPct val="90000"/>
              </a:lnSpc>
            </a:pPr>
            <a:endParaRPr lang="en-US" dirty="0"/>
          </a:p>
        </p:txBody>
      </p:sp>
      <p:pic>
        <p:nvPicPr>
          <p:cNvPr id="5124" name="Picture 4" descr="OpenNRM_Water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6156327"/>
            <a:ext cx="604838" cy="565151"/>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icon512x512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0401" y="1730403"/>
            <a:ext cx="1761067" cy="1761067"/>
          </a:xfrm>
          <a:prstGeom prst="rect">
            <a:avLst/>
          </a:prstGeom>
        </p:spPr>
      </p:pic>
      <p:sp>
        <p:nvSpPr>
          <p:cNvPr id="4" name="TextBox 3"/>
          <p:cNvSpPr txBox="1"/>
          <p:nvPr/>
        </p:nvSpPr>
        <p:spPr>
          <a:xfrm>
            <a:off x="1752601" y="3777072"/>
            <a:ext cx="2116666" cy="1200329"/>
          </a:xfrm>
          <a:prstGeom prst="rect">
            <a:avLst/>
          </a:prstGeom>
          <a:noFill/>
        </p:spPr>
        <p:txBody>
          <a:bodyPr wrap="square" rtlCol="0">
            <a:spAutoFit/>
          </a:bodyPr>
          <a:lstStyle/>
          <a:p>
            <a:pPr algn="ctr"/>
            <a:r>
              <a:rPr lang="en-US" i="1" dirty="0" smtClean="0"/>
              <a:t>“Directing </a:t>
            </a:r>
            <a:r>
              <a:rPr lang="en-US" i="1" dirty="0"/>
              <a:t>development and new data </a:t>
            </a:r>
            <a:r>
              <a:rPr lang="en-US" i="1" dirty="0" smtClean="0"/>
              <a:t>investments”</a:t>
            </a:r>
            <a:endParaRPr lang="en-US" dirty="0"/>
          </a:p>
        </p:txBody>
      </p:sp>
      <p:pic>
        <p:nvPicPr>
          <p:cNvPr id="8" name="Picture 5" descr="E:\SF360\BDL\Enviados\PPT Design\title ba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3434"/>
            <a:ext cx="12294973" cy="90867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1 CuadroTexto"/>
          <p:cNvSpPr txBox="1"/>
          <p:nvPr/>
        </p:nvSpPr>
        <p:spPr>
          <a:xfrm>
            <a:off x="4557791" y="617762"/>
            <a:ext cx="7737182" cy="553998"/>
          </a:xfrm>
          <a:prstGeom prst="rect">
            <a:avLst/>
          </a:prstGeom>
          <a:noFill/>
        </p:spPr>
        <p:txBody>
          <a:bodyPr wrap="square" rtlCol="0">
            <a:spAutoFit/>
          </a:bodyPr>
          <a:lstStyle/>
          <a:p>
            <a:pPr algn="r"/>
            <a:r>
              <a:rPr lang="es-AR" sz="3000" dirty="0">
                <a:solidFill>
                  <a:schemeClr val="bg1"/>
                </a:solidFill>
                <a:latin typeface="Arial" charset="0"/>
                <a:ea typeface="Arial" charset="0"/>
                <a:cs typeface="Arial" charset="0"/>
              </a:rPr>
              <a:t>BDL WORKGROUP COLLABORATORS</a:t>
            </a:r>
          </a:p>
        </p:txBody>
      </p:sp>
    </p:spTree>
    <p:extLst>
      <p:ext uri="{BB962C8B-B14F-4D97-AF65-F5344CB8AC3E}">
        <p14:creationId xmlns:p14="http://schemas.microsoft.com/office/powerpoint/2010/main" val="1414647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F360\BDL\Enviados\PPT Design\title b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307518" y="2473917"/>
            <a:ext cx="9143999" cy="6078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rot="16200000">
            <a:off x="-1938407" y="3344353"/>
            <a:ext cx="4685543" cy="369332"/>
          </a:xfrm>
          <a:prstGeom prst="rect">
            <a:avLst/>
          </a:prstGeom>
          <a:noFill/>
        </p:spPr>
        <p:txBody>
          <a:bodyPr wrap="square" rtlCol="0">
            <a:spAutoFit/>
          </a:bodyPr>
          <a:lstStyle/>
          <a:p>
            <a:r>
              <a:rPr lang="en-US" dirty="0" smtClean="0">
                <a:solidFill>
                  <a:schemeClr val="bg1"/>
                </a:solidFill>
              </a:rPr>
              <a:t>Delta Turbidity  and Current Conditions</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1" y="0"/>
            <a:ext cx="6326568"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2460" y="0"/>
            <a:ext cx="4441710" cy="6858000"/>
          </a:xfrm>
          <a:prstGeom prst="rect">
            <a:avLst/>
          </a:prstGeom>
        </p:spPr>
      </p:pic>
    </p:spTree>
    <p:extLst>
      <p:ext uri="{BB962C8B-B14F-4D97-AF65-F5344CB8AC3E}">
        <p14:creationId xmlns:p14="http://schemas.microsoft.com/office/powerpoint/2010/main" val="4558434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9001" y="126999"/>
            <a:ext cx="5432020" cy="6708297"/>
          </a:xfrm>
          <a:prstGeom prst="rect">
            <a:avLst/>
          </a:prstGeom>
        </p:spPr>
      </p:pic>
      <p:pic>
        <p:nvPicPr>
          <p:cNvPr id="10" name="Picture 9"/>
          <p:cNvPicPr>
            <a:picLocks noChangeAspect="1"/>
          </p:cNvPicPr>
          <p:nvPr/>
        </p:nvPicPr>
        <p:blipFill>
          <a:blip r:embed="rId3"/>
          <a:stretch>
            <a:fillRect/>
          </a:stretch>
        </p:blipFill>
        <p:spPr>
          <a:xfrm>
            <a:off x="6801853" y="51817"/>
            <a:ext cx="4940968" cy="6806183"/>
          </a:xfrm>
          <a:prstGeom prst="rect">
            <a:avLst/>
          </a:prstGeom>
        </p:spPr>
      </p:pic>
      <p:pic>
        <p:nvPicPr>
          <p:cNvPr id="6"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307518" y="2473917"/>
            <a:ext cx="9143999" cy="60785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rot="16200000">
            <a:off x="-1938407" y="3344353"/>
            <a:ext cx="4685543" cy="369332"/>
          </a:xfrm>
          <a:prstGeom prst="rect">
            <a:avLst/>
          </a:prstGeom>
          <a:noFill/>
        </p:spPr>
        <p:txBody>
          <a:bodyPr wrap="square" rtlCol="0">
            <a:spAutoFit/>
          </a:bodyPr>
          <a:lstStyle/>
          <a:p>
            <a:r>
              <a:rPr lang="en-US" dirty="0" smtClean="0">
                <a:solidFill>
                  <a:schemeClr val="bg1"/>
                </a:solidFill>
              </a:rPr>
              <a:t>Fish </a:t>
            </a:r>
            <a:r>
              <a:rPr lang="en-US" smtClean="0">
                <a:solidFill>
                  <a:schemeClr val="bg1"/>
                </a:solidFill>
              </a:rPr>
              <a:t>Monitoring Surveys  </a:t>
            </a:r>
            <a:r>
              <a:rPr lang="en-US" dirty="0" smtClean="0">
                <a:solidFill>
                  <a:schemeClr val="bg1"/>
                </a:solidFill>
              </a:rPr>
              <a:t>and Current Conditions</a:t>
            </a:r>
            <a:endParaRPr lang="en-US" dirty="0">
              <a:solidFill>
                <a:schemeClr val="bg1"/>
              </a:solidFill>
            </a:endParaRPr>
          </a:p>
        </p:txBody>
      </p:sp>
    </p:spTree>
    <p:extLst>
      <p:ext uri="{BB962C8B-B14F-4D97-AF65-F5344CB8AC3E}">
        <p14:creationId xmlns:p14="http://schemas.microsoft.com/office/powerpoint/2010/main" val="1675518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85961" y="31785"/>
            <a:ext cx="5224007" cy="6826215"/>
          </a:xfrm>
          <a:prstGeom prst="rect">
            <a:avLst/>
          </a:prstGeom>
        </p:spPr>
      </p:pic>
      <p:graphicFrame>
        <p:nvGraphicFramePr>
          <p:cNvPr id="8" name="Object 7"/>
          <p:cNvGraphicFramePr>
            <a:graphicFrameLocks noChangeAspect="1"/>
          </p:cNvGraphicFramePr>
          <p:nvPr>
            <p:extLst/>
          </p:nvPr>
        </p:nvGraphicFramePr>
        <p:xfrm>
          <a:off x="6545192" y="31785"/>
          <a:ext cx="5597475" cy="6726824"/>
        </p:xfrm>
        <a:graphic>
          <a:graphicData uri="http://schemas.openxmlformats.org/presentationml/2006/ole">
            <mc:AlternateContent xmlns:mc="http://schemas.openxmlformats.org/markup-compatibility/2006">
              <mc:Choice xmlns:v="urn:schemas-microsoft-com:vml" Requires="v">
                <p:oleObj spid="_x0000_s1036" name="Image" r:id="rId4" imgW="30476160" imgH="36622080" progId="Photoshop.Image.12">
                  <p:embed/>
                </p:oleObj>
              </mc:Choice>
              <mc:Fallback>
                <p:oleObj name="Image" r:id="rId4" imgW="30476160" imgH="36622080" progId="Photoshop.Image.12">
                  <p:embed/>
                  <p:pic>
                    <p:nvPicPr>
                      <p:cNvPr id="0" name=""/>
                      <p:cNvPicPr/>
                      <p:nvPr/>
                    </p:nvPicPr>
                    <p:blipFill>
                      <a:blip r:embed="rId5"/>
                      <a:stretch>
                        <a:fillRect/>
                      </a:stretch>
                    </p:blipFill>
                    <p:spPr>
                      <a:xfrm>
                        <a:off x="6545192" y="31785"/>
                        <a:ext cx="5597475" cy="6726824"/>
                      </a:xfrm>
                      <a:prstGeom prst="rect">
                        <a:avLst/>
                      </a:prstGeom>
                    </p:spPr>
                  </p:pic>
                </p:oleObj>
              </mc:Fallback>
            </mc:AlternateContent>
          </a:graphicData>
        </a:graphic>
      </p:graphicFrame>
      <p:sp>
        <p:nvSpPr>
          <p:cNvPr id="6" name="TextBox 5"/>
          <p:cNvSpPr txBox="1"/>
          <p:nvPr/>
        </p:nvSpPr>
        <p:spPr>
          <a:xfrm rot="16200000">
            <a:off x="-1340956" y="3941806"/>
            <a:ext cx="3490638" cy="369332"/>
          </a:xfrm>
          <a:prstGeom prst="rect">
            <a:avLst/>
          </a:prstGeom>
          <a:noFill/>
        </p:spPr>
        <p:txBody>
          <a:bodyPr wrap="square" rtlCol="0">
            <a:spAutoFit/>
          </a:bodyPr>
          <a:lstStyle/>
          <a:p>
            <a:r>
              <a:rPr lang="en-US" dirty="0" smtClean="0">
                <a:solidFill>
                  <a:schemeClr val="bg1"/>
                </a:solidFill>
              </a:rPr>
              <a:t>Fish Data and Current Conditions</a:t>
            </a:r>
            <a:endParaRPr lang="en-US" dirty="0">
              <a:solidFill>
                <a:schemeClr val="bg1"/>
              </a:solidFill>
            </a:endParaRPr>
          </a:p>
        </p:txBody>
      </p:sp>
      <p:pic>
        <p:nvPicPr>
          <p:cNvPr id="10" name="Picture 9" descr="E:\SF360\BDL\Enviados\PPT Design\title ba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07518" y="2473917"/>
            <a:ext cx="9143999" cy="607857"/>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rot="16200000">
            <a:off x="-1938407" y="3344353"/>
            <a:ext cx="4685543" cy="369332"/>
          </a:xfrm>
          <a:prstGeom prst="rect">
            <a:avLst/>
          </a:prstGeom>
          <a:noFill/>
        </p:spPr>
        <p:txBody>
          <a:bodyPr wrap="square" rtlCol="0">
            <a:spAutoFit/>
          </a:bodyPr>
          <a:lstStyle/>
          <a:p>
            <a:r>
              <a:rPr lang="en-US" dirty="0" smtClean="0">
                <a:solidFill>
                  <a:schemeClr val="bg1"/>
                </a:solidFill>
              </a:rPr>
              <a:t>Fish </a:t>
            </a:r>
            <a:r>
              <a:rPr lang="en-US" smtClean="0">
                <a:solidFill>
                  <a:schemeClr val="bg1"/>
                </a:solidFill>
              </a:rPr>
              <a:t>Monitoring Surveys  </a:t>
            </a:r>
            <a:r>
              <a:rPr lang="en-US" dirty="0" smtClean="0">
                <a:solidFill>
                  <a:schemeClr val="bg1"/>
                </a:solidFill>
              </a:rPr>
              <a:t>and Current Conditions</a:t>
            </a:r>
            <a:endParaRPr lang="en-US" dirty="0">
              <a:solidFill>
                <a:schemeClr val="bg1"/>
              </a:solidFill>
            </a:endParaRPr>
          </a:p>
        </p:txBody>
      </p:sp>
    </p:spTree>
    <p:extLst>
      <p:ext uri="{BB962C8B-B14F-4D97-AF65-F5344CB8AC3E}">
        <p14:creationId xmlns:p14="http://schemas.microsoft.com/office/powerpoint/2010/main" val="16459336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319041805"/>
              </p:ext>
            </p:extLst>
          </p:nvPr>
        </p:nvGraphicFramePr>
        <p:xfrm>
          <a:off x="1884838" y="0"/>
          <a:ext cx="8469521" cy="6858000"/>
        </p:xfrm>
        <a:graphic>
          <a:graphicData uri="http://schemas.openxmlformats.org/presentationml/2006/ole">
            <mc:AlternateContent xmlns:mc="http://schemas.openxmlformats.org/markup-compatibility/2006">
              <mc:Choice xmlns:v="urn:schemas-microsoft-com:vml" Requires="v">
                <p:oleObj spid="_x0000_s2070" name="Image" r:id="rId3" imgW="31847400" imgH="25790400" progId="Photoshop.Image.12">
                  <p:embed/>
                </p:oleObj>
              </mc:Choice>
              <mc:Fallback>
                <p:oleObj name="Image" r:id="rId3" imgW="31847400" imgH="25790400" progId="Photoshop.Image.12">
                  <p:embed/>
                  <p:pic>
                    <p:nvPicPr>
                      <p:cNvPr id="0" name=""/>
                      <p:cNvPicPr/>
                      <p:nvPr/>
                    </p:nvPicPr>
                    <p:blipFill>
                      <a:blip r:embed="rId4"/>
                      <a:stretch>
                        <a:fillRect/>
                      </a:stretch>
                    </p:blipFill>
                    <p:spPr>
                      <a:xfrm>
                        <a:off x="1884838" y="0"/>
                        <a:ext cx="8469521" cy="685800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340305" y="7079395"/>
          <a:ext cx="11558588" cy="6600825"/>
        </p:xfrm>
        <a:graphic>
          <a:graphicData uri="http://schemas.openxmlformats.org/presentationml/2006/ole">
            <mc:AlternateContent xmlns:mc="http://schemas.openxmlformats.org/markup-compatibility/2006">
              <mc:Choice xmlns:v="urn:schemas-microsoft-com:vml" Requires="v">
                <p:oleObj spid="_x0000_s2071" name="Image" r:id="rId5" imgW="30818880" imgH="17599680" progId="Photoshop.Image.12">
                  <p:embed/>
                </p:oleObj>
              </mc:Choice>
              <mc:Fallback>
                <p:oleObj name="Image" r:id="rId5" imgW="30818880" imgH="17599680" progId="Photoshop.Image.12">
                  <p:embed/>
                  <p:pic>
                    <p:nvPicPr>
                      <p:cNvPr id="0" name=""/>
                      <p:cNvPicPr/>
                      <p:nvPr/>
                    </p:nvPicPr>
                    <p:blipFill>
                      <a:blip r:embed="rId6"/>
                      <a:stretch>
                        <a:fillRect/>
                      </a:stretch>
                    </p:blipFill>
                    <p:spPr>
                      <a:xfrm>
                        <a:off x="340305" y="7079395"/>
                        <a:ext cx="11558588" cy="6600825"/>
                      </a:xfrm>
                      <a:prstGeom prst="rect">
                        <a:avLst/>
                      </a:prstGeom>
                    </p:spPr>
                  </p:pic>
                </p:oleObj>
              </mc:Fallback>
            </mc:AlternateContent>
          </a:graphicData>
        </a:graphic>
      </p:graphicFrame>
      <p:pic>
        <p:nvPicPr>
          <p:cNvPr id="4" name="Picture 3" descr="E:\SF360\BDL\Enviados\PPT Design\title ba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307518" y="2473917"/>
            <a:ext cx="9143999" cy="6078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rot="16200000">
            <a:off x="-1542992" y="3739770"/>
            <a:ext cx="3894711" cy="369332"/>
          </a:xfrm>
          <a:prstGeom prst="rect">
            <a:avLst/>
          </a:prstGeom>
          <a:noFill/>
        </p:spPr>
        <p:txBody>
          <a:bodyPr wrap="square" rtlCol="0">
            <a:spAutoFit/>
          </a:bodyPr>
          <a:lstStyle/>
          <a:p>
            <a:r>
              <a:rPr lang="en-US" dirty="0" smtClean="0">
                <a:solidFill>
                  <a:schemeClr val="bg1"/>
                </a:solidFill>
              </a:rPr>
              <a:t>Survey </a:t>
            </a:r>
            <a:r>
              <a:rPr lang="en-US" smtClean="0">
                <a:solidFill>
                  <a:schemeClr val="bg1"/>
                </a:solidFill>
              </a:rPr>
              <a:t>Details  and Current </a:t>
            </a:r>
            <a:r>
              <a:rPr lang="en-US" dirty="0" smtClean="0">
                <a:solidFill>
                  <a:schemeClr val="bg1"/>
                </a:solidFill>
              </a:rPr>
              <a:t>Conditions</a:t>
            </a:r>
            <a:endParaRPr lang="en-US" dirty="0">
              <a:solidFill>
                <a:schemeClr val="bg1"/>
              </a:solidFill>
            </a:endParaRPr>
          </a:p>
        </p:txBody>
      </p:sp>
    </p:spTree>
    <p:extLst>
      <p:ext uri="{BB962C8B-B14F-4D97-AF65-F5344CB8AC3E}">
        <p14:creationId xmlns:p14="http://schemas.microsoft.com/office/powerpoint/2010/main" val="1943003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18" y="0"/>
            <a:ext cx="8451363" cy="6858000"/>
          </a:xfrm>
          <a:prstGeom prst="rect">
            <a:avLst/>
          </a:prstGeom>
        </p:spPr>
      </p:pic>
      <p:pic>
        <p:nvPicPr>
          <p:cNvPr id="3" name="Picture 2"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07518" y="2473917"/>
            <a:ext cx="9143999" cy="60785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rot="16200000">
            <a:off x="-1703629" y="3579132"/>
            <a:ext cx="4215987" cy="369332"/>
          </a:xfrm>
          <a:prstGeom prst="rect">
            <a:avLst/>
          </a:prstGeom>
          <a:noFill/>
        </p:spPr>
        <p:txBody>
          <a:bodyPr wrap="square" rtlCol="0">
            <a:spAutoFit/>
          </a:bodyPr>
          <a:lstStyle/>
          <a:p>
            <a:r>
              <a:rPr lang="en-US" smtClean="0">
                <a:solidFill>
                  <a:schemeClr val="bg1"/>
                </a:solidFill>
              </a:rPr>
              <a:t>Survey  Regions and </a:t>
            </a:r>
            <a:r>
              <a:rPr lang="en-US" dirty="0" smtClean="0">
                <a:solidFill>
                  <a:schemeClr val="bg1"/>
                </a:solidFill>
              </a:rPr>
              <a:t>Current Conditions</a:t>
            </a:r>
            <a:endParaRPr lang="en-US" dirty="0">
              <a:solidFill>
                <a:schemeClr val="bg1"/>
              </a:solidFill>
            </a:endParaRPr>
          </a:p>
        </p:txBody>
      </p:sp>
    </p:spTree>
    <p:extLst>
      <p:ext uri="{BB962C8B-B14F-4D97-AF65-F5344CB8AC3E}">
        <p14:creationId xmlns:p14="http://schemas.microsoft.com/office/powerpoint/2010/main" val="950390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786080"/>
            <a:ext cx="10058400" cy="4693373"/>
          </a:xfrm>
          <a:prstGeom prst="rect">
            <a:avLst/>
          </a:prstGeom>
        </p:spPr>
      </p:pic>
      <p:pic>
        <p:nvPicPr>
          <p:cNvPr id="5" name="Picture 4" descr="E:\SF360\BDL\Enviados\PPT Design\title ba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307518" y="2473917"/>
            <a:ext cx="9143999" cy="60785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rot="16200000">
            <a:off x="-1340956" y="3941806"/>
            <a:ext cx="3490638" cy="369332"/>
          </a:xfrm>
          <a:prstGeom prst="rect">
            <a:avLst/>
          </a:prstGeom>
          <a:noFill/>
        </p:spPr>
        <p:txBody>
          <a:bodyPr wrap="square" rtlCol="0">
            <a:spAutoFit/>
          </a:bodyPr>
          <a:lstStyle/>
          <a:p>
            <a:r>
              <a:rPr lang="en-US" dirty="0" smtClean="0">
                <a:solidFill>
                  <a:schemeClr val="bg1"/>
                </a:solidFill>
              </a:rPr>
              <a:t>Fish Data Catch and CPUE</a:t>
            </a:r>
            <a:endParaRPr lang="en-US" dirty="0">
              <a:solidFill>
                <a:schemeClr val="bg1"/>
              </a:solidFill>
            </a:endParaRPr>
          </a:p>
        </p:txBody>
      </p:sp>
    </p:spTree>
    <p:extLst>
      <p:ext uri="{BB962C8B-B14F-4D97-AF65-F5344CB8AC3E}">
        <p14:creationId xmlns:p14="http://schemas.microsoft.com/office/powerpoint/2010/main" val="10467412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320470"/>
            <a:ext cx="10058400" cy="4693373"/>
          </a:xfrm>
          <a:prstGeom prst="rect">
            <a:avLst/>
          </a:prstGeom>
        </p:spPr>
      </p:pic>
      <p:pic>
        <p:nvPicPr>
          <p:cNvPr id="5" name="Picture 4"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307518" y="2473917"/>
            <a:ext cx="9143999" cy="60785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rot="16200000">
            <a:off x="-1340956" y="3941806"/>
            <a:ext cx="3490638" cy="369332"/>
          </a:xfrm>
          <a:prstGeom prst="rect">
            <a:avLst/>
          </a:prstGeom>
          <a:noFill/>
        </p:spPr>
        <p:txBody>
          <a:bodyPr wrap="square" rtlCol="0">
            <a:spAutoFit/>
          </a:bodyPr>
          <a:lstStyle/>
          <a:p>
            <a:r>
              <a:rPr lang="en-US" dirty="0" smtClean="0">
                <a:solidFill>
                  <a:schemeClr val="bg1"/>
                </a:solidFill>
              </a:rPr>
              <a:t>Fish Data CPUE by Region</a:t>
            </a:r>
            <a:endParaRPr lang="en-US" dirty="0">
              <a:solidFill>
                <a:schemeClr val="bg1"/>
              </a:solidFill>
            </a:endParaRPr>
          </a:p>
        </p:txBody>
      </p:sp>
    </p:spTree>
    <p:extLst>
      <p:ext uri="{BB962C8B-B14F-4D97-AF65-F5344CB8AC3E}">
        <p14:creationId xmlns:p14="http://schemas.microsoft.com/office/powerpoint/2010/main" val="3377392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RWP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4140" y="2946404"/>
            <a:ext cx="2666317" cy="1456266"/>
          </a:xfrm>
          <a:prstGeom prst="rect">
            <a:avLst/>
          </a:prstGeom>
          <a:ln>
            <a:noFill/>
          </a:ln>
        </p:spPr>
      </p:pic>
      <p:sp>
        <p:nvSpPr>
          <p:cNvPr id="2" name="TextBox 1"/>
          <p:cNvSpPr txBox="1"/>
          <p:nvPr/>
        </p:nvSpPr>
        <p:spPr>
          <a:xfrm>
            <a:off x="4500186" y="4732637"/>
            <a:ext cx="2780271" cy="369332"/>
          </a:xfrm>
          <a:prstGeom prst="rect">
            <a:avLst/>
          </a:prstGeom>
          <a:noFill/>
        </p:spPr>
        <p:txBody>
          <a:bodyPr wrap="square" rtlCol="0">
            <a:spAutoFit/>
          </a:bodyPr>
          <a:lstStyle/>
          <a:p>
            <a:pPr algn="ctr"/>
            <a:r>
              <a:rPr lang="en-US" dirty="0" smtClean="0"/>
              <a:t>(In-Development)</a:t>
            </a:r>
            <a:endParaRPr lang="en-US" dirty="0"/>
          </a:p>
        </p:txBody>
      </p:sp>
      <p:pic>
        <p:nvPicPr>
          <p:cNvPr id="9"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7575"/>
            <a:ext cx="12294973" cy="90867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a:spLocks noGrp="1"/>
          </p:cNvSpPr>
          <p:nvPr>
            <p:ph type="title"/>
          </p:nvPr>
        </p:nvSpPr>
        <p:spPr>
          <a:xfrm>
            <a:off x="4467225" y="77068"/>
            <a:ext cx="7724775" cy="1309687"/>
          </a:xfrm>
        </p:spPr>
        <p:txBody>
          <a:bodyPr>
            <a:normAutofit/>
          </a:bodyPr>
          <a:lstStyle/>
          <a:p>
            <a:pPr algn="r"/>
            <a:r>
              <a:rPr lang="en-US" sz="3200" dirty="0">
                <a:solidFill>
                  <a:srgbClr val="FFFFFF"/>
                </a:solidFill>
                <a:latin typeface="Arial" charset="0"/>
                <a:ea typeface="Arial" charset="0"/>
                <a:cs typeface="Arial" charset="0"/>
              </a:rPr>
              <a:t>SRWP PORTAL</a:t>
            </a:r>
          </a:p>
        </p:txBody>
      </p:sp>
    </p:spTree>
    <p:extLst>
      <p:ext uri="{BB962C8B-B14F-4D97-AF65-F5344CB8AC3E}">
        <p14:creationId xmlns:p14="http://schemas.microsoft.com/office/powerpoint/2010/main" val="159259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DL_Homepage.jpg"/>
          <p:cNvPicPr>
            <a:picLocks noChangeAspect="1"/>
          </p:cNvPicPr>
          <p:nvPr/>
        </p:nvPicPr>
        <p:blipFill rotWithShape="1">
          <a:blip r:embed="rId3">
            <a:extLst>
              <a:ext uri="{28A0092B-C50C-407E-A947-70E740481C1C}">
                <a14:useLocalDpi xmlns:a14="http://schemas.microsoft.com/office/drawing/2010/main" val="0"/>
              </a:ext>
            </a:extLst>
          </a:blip>
          <a:srcRect b="14153"/>
          <a:stretch/>
        </p:blipFill>
        <p:spPr>
          <a:xfrm>
            <a:off x="8512346" y="4822961"/>
            <a:ext cx="2133600" cy="1805354"/>
          </a:xfrm>
          <a:prstGeom prst="rect">
            <a:avLst/>
          </a:prstGeom>
        </p:spPr>
      </p:pic>
      <p:pic>
        <p:nvPicPr>
          <p:cNvPr id="13" name="Picture 12" descr="EstuaryHomepage.jpg"/>
          <p:cNvPicPr>
            <a:picLocks noChangeAspect="1"/>
          </p:cNvPicPr>
          <p:nvPr/>
        </p:nvPicPr>
        <p:blipFill rotWithShape="1">
          <a:blip r:embed="rId4">
            <a:extLst>
              <a:ext uri="{28A0092B-C50C-407E-A947-70E740481C1C}">
                <a14:useLocalDpi xmlns:a14="http://schemas.microsoft.com/office/drawing/2010/main" val="0"/>
              </a:ext>
            </a:extLst>
          </a:blip>
          <a:srcRect b="13581"/>
          <a:stretch/>
        </p:blipFill>
        <p:spPr>
          <a:xfrm>
            <a:off x="8442274" y="1273731"/>
            <a:ext cx="2073469" cy="1646281"/>
          </a:xfrm>
          <a:prstGeom prst="rect">
            <a:avLst/>
          </a:prstGeom>
        </p:spPr>
      </p:pic>
      <p:pic>
        <p:nvPicPr>
          <p:cNvPr id="14" name="Picture 13" descr="Managing_Salinity.jpg"/>
          <p:cNvPicPr>
            <a:picLocks noChangeAspect="1"/>
          </p:cNvPicPr>
          <p:nvPr/>
        </p:nvPicPr>
        <p:blipFill rotWithShape="1">
          <a:blip r:embed="rId5">
            <a:extLst>
              <a:ext uri="{28A0092B-C50C-407E-A947-70E740481C1C}">
                <a14:useLocalDpi xmlns:a14="http://schemas.microsoft.com/office/drawing/2010/main" val="0"/>
              </a:ext>
            </a:extLst>
          </a:blip>
          <a:srcRect r="18606" b="15722"/>
          <a:stretch/>
        </p:blipFill>
        <p:spPr>
          <a:xfrm>
            <a:off x="8424856" y="3029920"/>
            <a:ext cx="2209800" cy="1709259"/>
          </a:xfrm>
          <a:prstGeom prst="rect">
            <a:avLst/>
          </a:prstGeom>
        </p:spPr>
      </p:pic>
      <p:sp>
        <p:nvSpPr>
          <p:cNvPr id="16" name="TextBox 15"/>
          <p:cNvSpPr txBox="1"/>
          <p:nvPr/>
        </p:nvSpPr>
        <p:spPr>
          <a:xfrm>
            <a:off x="1278465" y="1423987"/>
            <a:ext cx="6036734" cy="5539978"/>
          </a:xfrm>
          <a:prstGeom prst="rect">
            <a:avLst/>
          </a:prstGeom>
          <a:noFill/>
        </p:spPr>
        <p:txBody>
          <a:bodyPr wrap="square" rtlCol="0">
            <a:spAutoFit/>
          </a:bodyPr>
          <a:lstStyle/>
          <a:p>
            <a:pPr lvl="1"/>
            <a:r>
              <a:rPr lang="en-US" sz="2200" dirty="0">
                <a:solidFill>
                  <a:schemeClr val="accent1">
                    <a:lumMod val="50000"/>
                  </a:schemeClr>
                </a:solidFill>
                <a:latin typeface="Arial" charset="0"/>
                <a:ea typeface="Arial" charset="0"/>
                <a:cs typeface="Arial" charset="0"/>
              </a:rPr>
              <a:t>Each region’s needs are different: </a:t>
            </a:r>
          </a:p>
          <a:p>
            <a:pPr lvl="1"/>
            <a:r>
              <a:rPr lang="en-US" sz="2200" dirty="0">
                <a:solidFill>
                  <a:schemeClr val="accent1">
                    <a:lumMod val="50000"/>
                  </a:schemeClr>
                </a:solidFill>
                <a:latin typeface="Arial" charset="0"/>
                <a:ea typeface="Arial" charset="0"/>
                <a:cs typeface="Arial" charset="0"/>
              </a:rPr>
              <a:t> </a:t>
            </a:r>
          </a:p>
          <a:p>
            <a:pPr marL="800100" lvl="1" indent="-342900">
              <a:buFont typeface="Wingdings" charset="2"/>
              <a:buChar char="§"/>
            </a:pPr>
            <a:r>
              <a:rPr lang="en-US" sz="2200" dirty="0">
                <a:solidFill>
                  <a:schemeClr val="accent1">
                    <a:lumMod val="50000"/>
                  </a:schemeClr>
                </a:solidFill>
                <a:latin typeface="Arial" charset="0"/>
                <a:ea typeface="Arial" charset="0"/>
                <a:cs typeface="Arial" charset="0"/>
              </a:rPr>
              <a:t>Various Stakeholder Requirements</a:t>
            </a:r>
          </a:p>
          <a:p>
            <a:pPr marL="800100" lvl="1" indent="-342900">
              <a:buFont typeface="Wingdings" charset="2"/>
              <a:buChar char="§"/>
            </a:pPr>
            <a:r>
              <a:rPr lang="en-US" sz="2200" dirty="0">
                <a:solidFill>
                  <a:schemeClr val="accent1">
                    <a:lumMod val="50000"/>
                  </a:schemeClr>
                </a:solidFill>
                <a:latin typeface="Arial" charset="0"/>
                <a:ea typeface="Arial" charset="0"/>
                <a:cs typeface="Arial" charset="0"/>
              </a:rPr>
              <a:t>Regional Data </a:t>
            </a:r>
          </a:p>
          <a:p>
            <a:pPr marL="800100" lvl="1" indent="-342900">
              <a:buFont typeface="Wingdings" charset="2"/>
              <a:buChar char="§"/>
            </a:pPr>
            <a:r>
              <a:rPr lang="en-US" sz="2200" dirty="0">
                <a:solidFill>
                  <a:schemeClr val="accent1">
                    <a:lumMod val="50000"/>
                  </a:schemeClr>
                </a:solidFill>
                <a:latin typeface="Arial" charset="0"/>
                <a:ea typeface="Arial" charset="0"/>
                <a:cs typeface="Arial" charset="0"/>
              </a:rPr>
              <a:t>Region Specific Data Analysis </a:t>
            </a:r>
          </a:p>
          <a:p>
            <a:pPr marL="800100" lvl="1" indent="-342900">
              <a:buFont typeface="Wingdings" charset="2"/>
              <a:buChar char="§"/>
            </a:pPr>
            <a:r>
              <a:rPr lang="en-US" sz="2200" dirty="0">
                <a:solidFill>
                  <a:schemeClr val="accent1">
                    <a:lumMod val="50000"/>
                  </a:schemeClr>
                </a:solidFill>
                <a:latin typeface="Arial" charset="0"/>
                <a:ea typeface="Arial" charset="0"/>
                <a:cs typeface="Arial" charset="0"/>
              </a:rPr>
              <a:t>Local Mapping and GIS </a:t>
            </a:r>
          </a:p>
          <a:p>
            <a:pPr marL="800100" lvl="1" indent="-342900">
              <a:buFont typeface="Wingdings" charset="2"/>
              <a:buChar char="§"/>
            </a:pPr>
            <a:r>
              <a:rPr lang="en-US" sz="2200" dirty="0">
                <a:solidFill>
                  <a:schemeClr val="accent1">
                    <a:lumMod val="50000"/>
                  </a:schemeClr>
                </a:solidFill>
                <a:latin typeface="Arial" charset="0"/>
                <a:ea typeface="Arial" charset="0"/>
                <a:cs typeface="Arial" charset="0"/>
              </a:rPr>
              <a:t>Regional Document Libraries </a:t>
            </a:r>
          </a:p>
          <a:p>
            <a:pPr marL="800100" lvl="1" indent="-342900">
              <a:buFont typeface="Wingdings" charset="2"/>
              <a:buChar char="§"/>
            </a:pPr>
            <a:r>
              <a:rPr lang="en-US" sz="2200" dirty="0">
                <a:solidFill>
                  <a:schemeClr val="accent1">
                    <a:lumMod val="50000"/>
                  </a:schemeClr>
                </a:solidFill>
                <a:latin typeface="Arial" charset="0"/>
                <a:ea typeface="Arial" charset="0"/>
                <a:cs typeface="Arial" charset="0"/>
              </a:rPr>
              <a:t>Stakeholder Specific Data Dashboards </a:t>
            </a:r>
          </a:p>
          <a:p>
            <a:pPr marL="800100" lvl="1" indent="-342900">
              <a:buFont typeface="Wingdings" charset="2"/>
              <a:buChar char="§"/>
            </a:pPr>
            <a:r>
              <a:rPr lang="en-US" sz="2200" dirty="0">
                <a:solidFill>
                  <a:schemeClr val="accent1">
                    <a:lumMod val="50000"/>
                  </a:schemeClr>
                </a:solidFill>
                <a:latin typeface="Arial" charset="0"/>
                <a:ea typeface="Arial" charset="0"/>
                <a:cs typeface="Arial" charset="0"/>
              </a:rPr>
              <a:t>Tool for Local Ecosystem Projects </a:t>
            </a:r>
          </a:p>
          <a:p>
            <a:pPr marL="800100" lvl="1" indent="-342900">
              <a:buFont typeface="Wingdings" charset="2"/>
              <a:buChar char="§"/>
            </a:pPr>
            <a:r>
              <a:rPr lang="en-US" sz="2200" dirty="0">
                <a:solidFill>
                  <a:schemeClr val="accent1">
                    <a:lumMod val="50000"/>
                  </a:schemeClr>
                </a:solidFill>
                <a:latin typeface="Arial" charset="0"/>
                <a:ea typeface="Arial" charset="0"/>
                <a:cs typeface="Arial" charset="0"/>
              </a:rPr>
              <a:t>Special Studies      </a:t>
            </a:r>
          </a:p>
          <a:p>
            <a:pPr marL="800100" lvl="1" indent="-342900">
              <a:buFont typeface="Wingdings" charset="2"/>
              <a:buChar char="§"/>
            </a:pPr>
            <a:r>
              <a:rPr lang="en-US" sz="2200" dirty="0">
                <a:solidFill>
                  <a:schemeClr val="accent1">
                    <a:lumMod val="50000"/>
                  </a:schemeClr>
                </a:solidFill>
                <a:latin typeface="Arial" charset="0"/>
                <a:ea typeface="Arial" charset="0"/>
                <a:cs typeface="Arial" charset="0"/>
              </a:rPr>
              <a:t>Regulatory Reporting </a:t>
            </a:r>
          </a:p>
          <a:p>
            <a:pPr marL="800100" lvl="1" indent="-342900">
              <a:buFont typeface="Wingdings" charset="2"/>
              <a:buChar char="§"/>
            </a:pPr>
            <a:r>
              <a:rPr lang="en-US" sz="2200" dirty="0">
                <a:solidFill>
                  <a:schemeClr val="accent1">
                    <a:lumMod val="50000"/>
                  </a:schemeClr>
                </a:solidFill>
                <a:latin typeface="Arial" charset="0"/>
                <a:ea typeface="Arial" charset="0"/>
                <a:cs typeface="Arial" charset="0"/>
              </a:rPr>
              <a:t>Web Service Development </a:t>
            </a:r>
          </a:p>
          <a:p>
            <a:pPr lvl="1"/>
            <a:endParaRPr lang="en-US" sz="2200" dirty="0">
              <a:solidFill>
                <a:schemeClr val="accent1">
                  <a:lumMod val="50000"/>
                </a:schemeClr>
              </a:solidFill>
              <a:latin typeface="Arial" charset="0"/>
              <a:ea typeface="Arial" charset="0"/>
              <a:cs typeface="Arial" charset="0"/>
            </a:endParaRPr>
          </a:p>
          <a:p>
            <a:pPr lvl="1"/>
            <a:r>
              <a:rPr lang="en-US" sz="2200" dirty="0">
                <a:solidFill>
                  <a:schemeClr val="accent1">
                    <a:lumMod val="50000"/>
                  </a:schemeClr>
                </a:solidFill>
                <a:latin typeface="Arial" charset="0"/>
                <a:ea typeface="Arial" charset="0"/>
                <a:cs typeface="Arial" charset="0"/>
              </a:rPr>
              <a:t>…Share data and products with other portal’s for system wide view</a:t>
            </a:r>
          </a:p>
          <a:p>
            <a:pPr marL="457200" indent="-457200">
              <a:buFont typeface="Wingdings" charset="2"/>
              <a:buChar char="§"/>
            </a:pPr>
            <a:endParaRPr lang="en-US" sz="2400" dirty="0">
              <a:latin typeface="Gotham Book"/>
              <a:cs typeface="Gotham Book"/>
            </a:endParaRPr>
          </a:p>
        </p:txBody>
      </p:sp>
      <p:pic>
        <p:nvPicPr>
          <p:cNvPr id="15" name="Picture 5" descr="E:\SF360\BDL\Enviados\PPT Design\title ba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73" y="114223"/>
            <a:ext cx="12294973" cy="908674"/>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2"/>
          <p:cNvSpPr txBox="1">
            <a:spLocks/>
          </p:cNvSpPr>
          <p:nvPr/>
        </p:nvSpPr>
        <p:spPr bwMode="auto">
          <a:xfrm>
            <a:off x="3626713" y="459809"/>
            <a:ext cx="8494713"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chemeClr val="folHlink"/>
              </a:buClr>
              <a:buSzPct val="60000"/>
              <a:buFont typeface="Wingdings" pitchFamily="2" charset="2"/>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chemeClr val="hlink"/>
              </a:buClr>
              <a:buSzPct val="55000"/>
              <a:buFont typeface="Wingdings" pitchFamily="2" charset="2"/>
              <a:buNone/>
              <a:defRPr sz="1800">
                <a:solidFill>
                  <a:schemeClr val="tx1"/>
                </a:solidFill>
                <a:latin typeface="+mn-lt"/>
              </a:defRPr>
            </a:lvl2pPr>
            <a:lvl3pPr marL="914400" indent="0" algn="l" rtl="0" eaLnBrk="1" fontAlgn="base" hangingPunct="1">
              <a:spcBef>
                <a:spcPct val="20000"/>
              </a:spcBef>
              <a:spcAft>
                <a:spcPct val="0"/>
              </a:spcAft>
              <a:buClr>
                <a:schemeClr val="folHlink"/>
              </a:buClr>
              <a:buSzPct val="50000"/>
              <a:buFont typeface="Wingdings" pitchFamily="2" charset="2"/>
              <a:buNone/>
              <a:defRPr sz="1600">
                <a:solidFill>
                  <a:schemeClr val="tx1"/>
                </a:solidFill>
                <a:latin typeface="+mn-lt"/>
              </a:defRPr>
            </a:lvl3pPr>
            <a:lvl4pPr marL="1371600" indent="0" algn="l" rtl="0" eaLnBrk="1" fontAlgn="base" hangingPunct="1">
              <a:spcBef>
                <a:spcPct val="20000"/>
              </a:spcBef>
              <a:spcAft>
                <a:spcPct val="0"/>
              </a:spcAft>
              <a:buClr>
                <a:schemeClr val="accent2"/>
              </a:buClr>
              <a:buSzPct val="55000"/>
              <a:buFont typeface="Wingdings" pitchFamily="2" charset="2"/>
              <a:buNone/>
              <a:defRPr sz="1400">
                <a:solidFill>
                  <a:schemeClr val="tx1"/>
                </a:solidFill>
                <a:latin typeface="+mn-lt"/>
              </a:defRPr>
            </a:lvl4pPr>
            <a:lvl5pPr marL="18288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5pPr>
            <a:lvl6pPr marL="22860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6pPr>
            <a:lvl7pPr marL="27432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7pPr>
            <a:lvl8pPr marL="32004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8pPr>
            <a:lvl9pPr marL="36576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9pPr>
          </a:lstStyle>
          <a:p>
            <a:pPr algn="r"/>
            <a:r>
              <a:rPr lang="en-US" sz="2800" dirty="0">
                <a:solidFill>
                  <a:srgbClr val="FFFFFF"/>
                </a:solidFill>
                <a:latin typeface="Arial" charset="0"/>
                <a:ea typeface="Arial" charset="0"/>
                <a:cs typeface="Arial" charset="0"/>
              </a:rPr>
              <a:t>BUILDING ON EACH OTHER’S PROGRAMS</a:t>
            </a:r>
          </a:p>
        </p:txBody>
      </p:sp>
    </p:spTree>
    <p:extLst>
      <p:ext uri="{BB962C8B-B14F-4D97-AF65-F5344CB8AC3E}">
        <p14:creationId xmlns:p14="http://schemas.microsoft.com/office/powerpoint/2010/main" val="3075714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3103814" y="63774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2 CuadroTexto"/>
          <p:cNvSpPr txBox="1"/>
          <p:nvPr/>
        </p:nvSpPr>
        <p:spPr>
          <a:xfrm>
            <a:off x="1524001" y="1392978"/>
            <a:ext cx="8737599" cy="4832092"/>
          </a:xfrm>
          <a:prstGeom prst="rect">
            <a:avLst/>
          </a:prstGeom>
          <a:noFill/>
        </p:spPr>
        <p:txBody>
          <a:bodyPr wrap="square" rtlCol="0">
            <a:spAutoFit/>
          </a:bodyPr>
          <a:lstStyle/>
          <a:p>
            <a:pPr marL="285750" indent="-285750" algn="ctr">
              <a:buSzPct val="100000"/>
              <a:buBlip>
                <a:blip r:embed="rId3"/>
              </a:buBlip>
            </a:pPr>
            <a:endParaRPr lang="es-AR" sz="2200" dirty="0">
              <a:solidFill>
                <a:srgbClr val="254061"/>
              </a:solidFill>
              <a:latin typeface="Gotham Book"/>
              <a:cs typeface="Gotham Book"/>
            </a:endParaRPr>
          </a:p>
          <a:p>
            <a:pPr marL="285750" indent="-285750" algn="ctr">
              <a:buSzPct val="100000"/>
              <a:buBlip>
                <a:blip r:embed="rId3"/>
              </a:buBlip>
            </a:pPr>
            <a:r>
              <a:rPr lang="es-AR" sz="2200" dirty="0">
                <a:solidFill>
                  <a:srgbClr val="254061"/>
                </a:solidFill>
                <a:latin typeface="Arial" charset="0"/>
                <a:ea typeface="Arial" charset="0"/>
                <a:cs typeface="Arial" charset="0"/>
              </a:rPr>
              <a:t>Drought Management</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Domestic, Municipal and Industrial Supply</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Monitoring Program Management</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Sustainable Ground Water Management Act (5 high priority sub-basins and 16 medium priority)</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Federal Clean Water Act/Porter-Colonge (Beneficial uses)</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Regional Water Quality Control Plans</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1641 Water Quality</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Nutrients</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Recreation</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Fish and Wildlife</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Hydropower and Fire</a:t>
            </a:r>
          </a:p>
          <a:p>
            <a:pPr marL="342900" indent="-342900" algn="ctr">
              <a:buSzPct val="100000"/>
              <a:buFont typeface="Wingdings" charset="2"/>
              <a:buChar char="§"/>
            </a:pPr>
            <a:endParaRPr lang="es-AR" sz="2200" dirty="0">
              <a:solidFill>
                <a:srgbClr val="254061"/>
              </a:solidFill>
              <a:latin typeface="Gotham Book"/>
              <a:cs typeface="Gotham Book"/>
            </a:endParaRPr>
          </a:p>
        </p:txBody>
      </p:sp>
      <p:pic>
        <p:nvPicPr>
          <p:cNvPr id="8"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7575"/>
            <a:ext cx="12294973" cy="90867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CuadroTexto"/>
          <p:cNvSpPr txBox="1"/>
          <p:nvPr/>
        </p:nvSpPr>
        <p:spPr>
          <a:xfrm>
            <a:off x="3828284" y="678417"/>
            <a:ext cx="8363716" cy="1015663"/>
          </a:xfrm>
          <a:prstGeom prst="rect">
            <a:avLst/>
          </a:prstGeom>
          <a:noFill/>
        </p:spPr>
        <p:txBody>
          <a:bodyPr wrap="square" rtlCol="0">
            <a:spAutoFit/>
          </a:bodyPr>
          <a:lstStyle/>
          <a:p>
            <a:pPr algn="r"/>
            <a:r>
              <a:rPr lang="es-AR" sz="3000" dirty="0">
                <a:solidFill>
                  <a:schemeClr val="bg1"/>
                </a:solidFill>
                <a:latin typeface="Gotham Book"/>
                <a:cs typeface="Gotham Book"/>
              </a:rPr>
              <a:t> </a:t>
            </a:r>
            <a:r>
              <a:rPr lang="es-AR" sz="3000" dirty="0" smtClean="0">
                <a:solidFill>
                  <a:schemeClr val="bg1"/>
                </a:solidFill>
                <a:latin typeface="Arial" charset="0"/>
                <a:ea typeface="Arial" charset="0"/>
                <a:cs typeface="Arial" charset="0"/>
              </a:rPr>
              <a:t>SRWP PORTAL TOPICS AND DATA</a:t>
            </a:r>
            <a:endParaRPr lang="es-AR" dirty="0">
              <a:solidFill>
                <a:schemeClr val="bg1"/>
              </a:solidFill>
              <a:latin typeface="Arial" charset="0"/>
              <a:ea typeface="Arial" charset="0"/>
              <a:cs typeface="Arial" charset="0"/>
            </a:endParaRPr>
          </a:p>
          <a:p>
            <a:pPr algn="r"/>
            <a:endParaRPr lang="es-AR" sz="3000" dirty="0">
              <a:solidFill>
                <a:schemeClr val="bg1"/>
              </a:solidFill>
              <a:latin typeface="Gotham Book"/>
              <a:cs typeface="Gotham Book"/>
            </a:endParaRPr>
          </a:p>
        </p:txBody>
      </p:sp>
    </p:spTree>
    <p:extLst>
      <p:ext uri="{BB962C8B-B14F-4D97-AF65-F5344CB8AC3E}">
        <p14:creationId xmlns:p14="http://schemas.microsoft.com/office/powerpoint/2010/main" val="4802984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7575"/>
            <a:ext cx="12294973" cy="90867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CuadroTexto"/>
          <p:cNvSpPr txBox="1"/>
          <p:nvPr/>
        </p:nvSpPr>
        <p:spPr>
          <a:xfrm>
            <a:off x="3706111" y="553898"/>
            <a:ext cx="8363716" cy="553998"/>
          </a:xfrm>
          <a:prstGeom prst="rect">
            <a:avLst/>
          </a:prstGeom>
          <a:noFill/>
        </p:spPr>
        <p:txBody>
          <a:bodyPr wrap="square" rtlCol="0">
            <a:spAutoFit/>
          </a:bodyPr>
          <a:lstStyle/>
          <a:p>
            <a:pPr algn="r"/>
            <a:r>
              <a:rPr lang="es-AR" sz="3000" dirty="0">
                <a:solidFill>
                  <a:schemeClr val="bg1"/>
                </a:solidFill>
                <a:latin typeface="Gotham Book"/>
                <a:cs typeface="Gotham Book"/>
              </a:rPr>
              <a:t> </a:t>
            </a:r>
            <a:r>
              <a:rPr lang="es-AR" sz="3000" dirty="0" smtClean="0">
                <a:solidFill>
                  <a:schemeClr val="bg1"/>
                </a:solidFill>
                <a:latin typeface="Arial" charset="0"/>
                <a:ea typeface="Arial" charset="0"/>
                <a:cs typeface="Arial" charset="0"/>
              </a:rPr>
              <a:t>SRWP </a:t>
            </a:r>
            <a:r>
              <a:rPr lang="es-AR" sz="3000" dirty="0">
                <a:solidFill>
                  <a:schemeClr val="bg1"/>
                </a:solidFill>
                <a:latin typeface="Arial" charset="0"/>
                <a:ea typeface="Arial" charset="0"/>
                <a:cs typeface="Arial" charset="0"/>
              </a:rPr>
              <a:t>KEY FEATURES AND TOOLS</a:t>
            </a:r>
          </a:p>
        </p:txBody>
      </p:sp>
      <p:sp>
        <p:nvSpPr>
          <p:cNvPr id="3" name="2 CuadroTexto"/>
          <p:cNvSpPr txBox="1"/>
          <p:nvPr/>
        </p:nvSpPr>
        <p:spPr>
          <a:xfrm>
            <a:off x="1524001" y="1392979"/>
            <a:ext cx="8737599" cy="4585871"/>
          </a:xfrm>
          <a:prstGeom prst="rect">
            <a:avLst/>
          </a:prstGeom>
          <a:noFill/>
        </p:spPr>
        <p:txBody>
          <a:bodyPr wrap="square" rtlCol="0">
            <a:spAutoFit/>
          </a:bodyPr>
          <a:lstStyle/>
          <a:p>
            <a:pPr marL="285750" indent="-285750">
              <a:buSzPct val="100000"/>
              <a:buBlip>
                <a:blip r:embed="rId4"/>
              </a:buBlip>
            </a:pPr>
            <a:endParaRPr lang="es-AR" sz="2200" dirty="0">
              <a:solidFill>
                <a:srgbClr val="254061"/>
              </a:solidFill>
              <a:latin typeface="Gotham Book"/>
              <a:cs typeface="Gotham Book"/>
            </a:endParaRPr>
          </a:p>
          <a:p>
            <a:pPr marL="342900" indent="-342900" algn="ctr">
              <a:buSzPct val="100000"/>
              <a:buFont typeface="Wingdings" charset="2"/>
              <a:buChar char="§"/>
            </a:pPr>
            <a:r>
              <a:rPr lang="es-AR" sz="2200" dirty="0">
                <a:solidFill>
                  <a:srgbClr val="254061"/>
                </a:solidFill>
                <a:latin typeface="Gotham Book"/>
                <a:cs typeface="Gotham Book"/>
              </a:rPr>
              <a:t>   </a:t>
            </a:r>
            <a:r>
              <a:rPr lang="es-AR" sz="2200" dirty="0">
                <a:solidFill>
                  <a:srgbClr val="254061"/>
                </a:solidFill>
                <a:latin typeface="Arial" charset="0"/>
                <a:ea typeface="Arial" charset="0"/>
                <a:cs typeface="Arial" charset="0"/>
              </a:rPr>
              <a:t>Data Catalogs</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Data Management Tools</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Interactive GIS</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Access to 120+ GIS Layers</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Document Management (400+ Records)</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Projects Management</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Data Dashboards</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Regulatory Reporting Templates</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Question Templates</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Data Story Templates</a:t>
            </a:r>
          </a:p>
          <a:p>
            <a:pPr marL="342900" indent="-342900" algn="ctr">
              <a:buSzPct val="100000"/>
              <a:buFont typeface="Wingdings" charset="2"/>
              <a:buChar char="§"/>
            </a:pPr>
            <a:r>
              <a:rPr lang="es-AR" sz="2200" dirty="0">
                <a:solidFill>
                  <a:srgbClr val="254061"/>
                </a:solidFill>
                <a:latin typeface="Arial" charset="0"/>
                <a:ea typeface="Arial" charset="0"/>
                <a:cs typeface="Arial" charset="0"/>
              </a:rPr>
              <a:t>Real Time Management Tools</a:t>
            </a:r>
          </a:p>
          <a:p>
            <a:pPr marL="285750" indent="-285750">
              <a:buSzPct val="100000"/>
              <a:buBlip>
                <a:blip r:embed="rId5"/>
              </a:buBlip>
            </a:pPr>
            <a:endParaRPr lang="es-AR" sz="2800" dirty="0">
              <a:solidFill>
                <a:srgbClr val="254061"/>
              </a:solidFill>
              <a:latin typeface="Gotham Book"/>
              <a:cs typeface="Gotham Book"/>
            </a:endParaRPr>
          </a:p>
        </p:txBody>
      </p:sp>
      <p:cxnSp>
        <p:nvCxnSpPr>
          <p:cNvPr id="5" name="4 Conector recto"/>
          <p:cNvCxnSpPr/>
          <p:nvPr/>
        </p:nvCxnSpPr>
        <p:spPr>
          <a:xfrm flipH="1">
            <a:off x="3103814" y="6377419"/>
            <a:ext cx="586377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66897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495801" y="381000"/>
            <a:ext cx="5791199"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4000" b="1" cap="all">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r"/>
            <a:endParaRPr lang="en-US" b="0" dirty="0">
              <a:solidFill>
                <a:srgbClr val="FFFFFF"/>
              </a:solidFill>
              <a:latin typeface="Snell Roundhand"/>
              <a:cs typeface="Snell Roundhand"/>
            </a:endParaRPr>
          </a:p>
        </p:txBody>
      </p:sp>
      <p:pic>
        <p:nvPicPr>
          <p:cNvPr id="11" name="Picture 10" descr="BDL_Homepage.jpg"/>
          <p:cNvPicPr>
            <a:picLocks noChangeAspect="1"/>
          </p:cNvPicPr>
          <p:nvPr/>
        </p:nvPicPr>
        <p:blipFill rotWithShape="1">
          <a:blip r:embed="rId3">
            <a:extLst>
              <a:ext uri="{28A0092B-C50C-407E-A947-70E740481C1C}">
                <a14:useLocalDpi xmlns:a14="http://schemas.microsoft.com/office/drawing/2010/main" val="0"/>
              </a:ext>
            </a:extLst>
          </a:blip>
          <a:srcRect b="14153"/>
          <a:stretch/>
        </p:blipFill>
        <p:spPr>
          <a:xfrm>
            <a:off x="8382000" y="1242646"/>
            <a:ext cx="2133600" cy="1805354"/>
          </a:xfrm>
          <a:prstGeom prst="rect">
            <a:avLst/>
          </a:prstGeom>
        </p:spPr>
      </p:pic>
      <p:pic>
        <p:nvPicPr>
          <p:cNvPr id="13" name="Picture 12" descr="EstuaryHomepage.jpg"/>
          <p:cNvPicPr>
            <a:picLocks noChangeAspect="1"/>
          </p:cNvPicPr>
          <p:nvPr/>
        </p:nvPicPr>
        <p:blipFill rotWithShape="1">
          <a:blip r:embed="rId4">
            <a:extLst>
              <a:ext uri="{28A0092B-C50C-407E-A947-70E740481C1C}">
                <a14:useLocalDpi xmlns:a14="http://schemas.microsoft.com/office/drawing/2010/main" val="0"/>
              </a:ext>
            </a:extLst>
          </a:blip>
          <a:srcRect b="13581"/>
          <a:stretch/>
        </p:blipFill>
        <p:spPr>
          <a:xfrm>
            <a:off x="8458201" y="5029201"/>
            <a:ext cx="2073469" cy="1646281"/>
          </a:xfrm>
          <a:prstGeom prst="rect">
            <a:avLst/>
          </a:prstGeom>
        </p:spPr>
      </p:pic>
      <p:pic>
        <p:nvPicPr>
          <p:cNvPr id="14" name="Picture 13" descr="Managing_Salinity.jpg"/>
          <p:cNvPicPr>
            <a:picLocks noChangeAspect="1"/>
          </p:cNvPicPr>
          <p:nvPr/>
        </p:nvPicPr>
        <p:blipFill rotWithShape="1">
          <a:blip r:embed="rId5">
            <a:extLst>
              <a:ext uri="{28A0092B-C50C-407E-A947-70E740481C1C}">
                <a14:useLocalDpi xmlns:a14="http://schemas.microsoft.com/office/drawing/2010/main" val="0"/>
              </a:ext>
            </a:extLst>
          </a:blip>
          <a:srcRect r="18606" b="15722"/>
          <a:stretch/>
        </p:blipFill>
        <p:spPr>
          <a:xfrm>
            <a:off x="8424856" y="3200401"/>
            <a:ext cx="2209800" cy="1709259"/>
          </a:xfrm>
          <a:prstGeom prst="rect">
            <a:avLst/>
          </a:prstGeom>
        </p:spPr>
      </p:pic>
      <p:sp>
        <p:nvSpPr>
          <p:cNvPr id="16" name="TextBox 15"/>
          <p:cNvSpPr txBox="1"/>
          <p:nvPr/>
        </p:nvSpPr>
        <p:spPr>
          <a:xfrm>
            <a:off x="1600200" y="1447799"/>
            <a:ext cx="6053668" cy="4462760"/>
          </a:xfrm>
          <a:prstGeom prst="rect">
            <a:avLst/>
          </a:prstGeom>
          <a:noFill/>
        </p:spPr>
        <p:txBody>
          <a:bodyPr wrap="square" rtlCol="0">
            <a:spAutoFit/>
          </a:bodyPr>
          <a:lstStyle/>
          <a:p>
            <a:pPr marL="457200" indent="-457200">
              <a:buFont typeface="Wingdings" charset="2"/>
              <a:buChar char="§"/>
            </a:pPr>
            <a:endParaRPr lang="en-US" sz="2400" dirty="0">
              <a:latin typeface="Gotham Book"/>
              <a:cs typeface="Gotham Book"/>
            </a:endParaRPr>
          </a:p>
          <a:p>
            <a:pPr marL="457200" indent="-457200">
              <a:buFont typeface="Wingdings" charset="2"/>
              <a:buChar char="§"/>
            </a:pPr>
            <a:r>
              <a:rPr lang="en-US" sz="2200" dirty="0">
                <a:solidFill>
                  <a:schemeClr val="accent1">
                    <a:lumMod val="50000"/>
                  </a:schemeClr>
                </a:solidFill>
                <a:latin typeface="Arial" charset="0"/>
                <a:ea typeface="Arial" charset="0"/>
                <a:cs typeface="Arial" charset="0"/>
              </a:rPr>
              <a:t>Benefit and learn from each other’s regional monitoring programs and assessment efforts</a:t>
            </a:r>
          </a:p>
          <a:p>
            <a:endParaRPr lang="en-US" sz="2200" dirty="0">
              <a:solidFill>
                <a:schemeClr val="accent1">
                  <a:lumMod val="50000"/>
                </a:schemeClr>
              </a:solidFill>
              <a:latin typeface="Arial" charset="0"/>
              <a:ea typeface="Arial" charset="0"/>
              <a:cs typeface="Arial" charset="0"/>
            </a:endParaRPr>
          </a:p>
          <a:p>
            <a:pPr marL="342900" indent="-342900">
              <a:buFont typeface="Wingdings" charset="2"/>
              <a:buChar char="§"/>
            </a:pPr>
            <a:r>
              <a:rPr lang="en-US" sz="2200" dirty="0">
                <a:solidFill>
                  <a:schemeClr val="accent1">
                    <a:lumMod val="50000"/>
                  </a:schemeClr>
                </a:solidFill>
                <a:latin typeface="Arial" charset="0"/>
                <a:ea typeface="Arial" charset="0"/>
                <a:cs typeface="Arial" charset="0"/>
              </a:rPr>
              <a:t> All  investments are contributed back  to the community:  Content, GIS, data sets, mapping tools</a:t>
            </a:r>
          </a:p>
          <a:p>
            <a:endParaRPr lang="en-US" sz="2200" dirty="0">
              <a:solidFill>
                <a:schemeClr val="accent1">
                  <a:lumMod val="50000"/>
                </a:schemeClr>
              </a:solidFill>
              <a:latin typeface="Arial" charset="0"/>
              <a:ea typeface="Arial" charset="0"/>
              <a:cs typeface="Arial" charset="0"/>
            </a:endParaRPr>
          </a:p>
          <a:p>
            <a:pPr marL="457200" indent="-457200">
              <a:buFont typeface="Wingdings" charset="2"/>
              <a:buChar char="§"/>
            </a:pPr>
            <a:r>
              <a:rPr lang="en-US" sz="2200" dirty="0">
                <a:solidFill>
                  <a:schemeClr val="accent1">
                    <a:lumMod val="50000"/>
                  </a:schemeClr>
                </a:solidFill>
                <a:latin typeface="Arial" charset="0"/>
                <a:ea typeface="Arial" charset="0"/>
                <a:cs typeface="Arial" charset="0"/>
              </a:rPr>
              <a:t>Data is managed at the regional level and shared with all stakeholders for larger watershed assessment and analysis</a:t>
            </a:r>
          </a:p>
          <a:p>
            <a:endParaRPr lang="en-US" dirty="0"/>
          </a:p>
        </p:txBody>
      </p:sp>
      <p:pic>
        <p:nvPicPr>
          <p:cNvPr id="15" name="Picture 5" descr="E:\SF360\BDL\Enviados\PPT Design\title ba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3434"/>
            <a:ext cx="12294973" cy="908674"/>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2"/>
          <p:cNvSpPr txBox="1">
            <a:spLocks/>
          </p:cNvSpPr>
          <p:nvPr/>
        </p:nvSpPr>
        <p:spPr bwMode="auto">
          <a:xfrm>
            <a:off x="3697287" y="568076"/>
            <a:ext cx="8494713"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chemeClr val="folHlink"/>
              </a:buClr>
              <a:buSzPct val="60000"/>
              <a:buFont typeface="Wingdings" pitchFamily="2" charset="2"/>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chemeClr val="hlink"/>
              </a:buClr>
              <a:buSzPct val="55000"/>
              <a:buFont typeface="Wingdings" pitchFamily="2" charset="2"/>
              <a:buNone/>
              <a:defRPr sz="1800">
                <a:solidFill>
                  <a:schemeClr val="tx1"/>
                </a:solidFill>
                <a:latin typeface="+mn-lt"/>
              </a:defRPr>
            </a:lvl2pPr>
            <a:lvl3pPr marL="914400" indent="0" algn="l" rtl="0" eaLnBrk="1" fontAlgn="base" hangingPunct="1">
              <a:spcBef>
                <a:spcPct val="20000"/>
              </a:spcBef>
              <a:spcAft>
                <a:spcPct val="0"/>
              </a:spcAft>
              <a:buClr>
                <a:schemeClr val="folHlink"/>
              </a:buClr>
              <a:buSzPct val="50000"/>
              <a:buFont typeface="Wingdings" pitchFamily="2" charset="2"/>
              <a:buNone/>
              <a:defRPr sz="1600">
                <a:solidFill>
                  <a:schemeClr val="tx1"/>
                </a:solidFill>
                <a:latin typeface="+mn-lt"/>
              </a:defRPr>
            </a:lvl3pPr>
            <a:lvl4pPr marL="1371600" indent="0" algn="l" rtl="0" eaLnBrk="1" fontAlgn="base" hangingPunct="1">
              <a:spcBef>
                <a:spcPct val="20000"/>
              </a:spcBef>
              <a:spcAft>
                <a:spcPct val="0"/>
              </a:spcAft>
              <a:buClr>
                <a:schemeClr val="accent2"/>
              </a:buClr>
              <a:buSzPct val="55000"/>
              <a:buFont typeface="Wingdings" pitchFamily="2" charset="2"/>
              <a:buNone/>
              <a:defRPr sz="1400">
                <a:solidFill>
                  <a:schemeClr val="tx1"/>
                </a:solidFill>
                <a:latin typeface="+mn-lt"/>
              </a:defRPr>
            </a:lvl4pPr>
            <a:lvl5pPr marL="18288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5pPr>
            <a:lvl6pPr marL="22860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6pPr>
            <a:lvl7pPr marL="27432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7pPr>
            <a:lvl8pPr marL="32004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8pPr>
            <a:lvl9pPr marL="36576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9pPr>
          </a:lstStyle>
          <a:p>
            <a:pPr algn="r"/>
            <a:r>
              <a:rPr lang="en-US" sz="2800" dirty="0">
                <a:solidFill>
                  <a:srgbClr val="FFFFFF"/>
                </a:solidFill>
                <a:latin typeface="Arial" charset="0"/>
                <a:ea typeface="Arial" charset="0"/>
                <a:cs typeface="Arial" charset="0"/>
              </a:rPr>
              <a:t>BUILDING ON EACH OTHER’S PROGRAMS</a:t>
            </a:r>
          </a:p>
        </p:txBody>
      </p:sp>
    </p:spTree>
    <p:extLst>
      <p:ext uri="{BB962C8B-B14F-4D97-AF65-F5344CB8AC3E}">
        <p14:creationId xmlns:p14="http://schemas.microsoft.com/office/powerpoint/2010/main" val="1559382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DL_Homepage.jpg"/>
          <p:cNvPicPr>
            <a:picLocks noChangeAspect="1"/>
          </p:cNvPicPr>
          <p:nvPr/>
        </p:nvPicPr>
        <p:blipFill rotWithShape="1">
          <a:blip r:embed="rId3">
            <a:extLst>
              <a:ext uri="{28A0092B-C50C-407E-A947-70E740481C1C}">
                <a14:useLocalDpi xmlns:a14="http://schemas.microsoft.com/office/drawing/2010/main" val="0"/>
              </a:ext>
            </a:extLst>
          </a:blip>
          <a:srcRect b="14153"/>
          <a:stretch/>
        </p:blipFill>
        <p:spPr>
          <a:xfrm>
            <a:off x="8382000" y="1242646"/>
            <a:ext cx="2133600" cy="1805354"/>
          </a:xfrm>
          <a:prstGeom prst="rect">
            <a:avLst/>
          </a:prstGeom>
        </p:spPr>
      </p:pic>
      <p:pic>
        <p:nvPicPr>
          <p:cNvPr id="13" name="Picture 12" descr="EstuaryHomepage.jpg"/>
          <p:cNvPicPr>
            <a:picLocks noChangeAspect="1"/>
          </p:cNvPicPr>
          <p:nvPr/>
        </p:nvPicPr>
        <p:blipFill rotWithShape="1">
          <a:blip r:embed="rId4">
            <a:extLst>
              <a:ext uri="{28A0092B-C50C-407E-A947-70E740481C1C}">
                <a14:useLocalDpi xmlns:a14="http://schemas.microsoft.com/office/drawing/2010/main" val="0"/>
              </a:ext>
            </a:extLst>
          </a:blip>
          <a:srcRect b="13581"/>
          <a:stretch/>
        </p:blipFill>
        <p:spPr>
          <a:xfrm>
            <a:off x="8458201" y="5029201"/>
            <a:ext cx="2073469" cy="1646281"/>
          </a:xfrm>
          <a:prstGeom prst="rect">
            <a:avLst/>
          </a:prstGeom>
        </p:spPr>
      </p:pic>
      <p:pic>
        <p:nvPicPr>
          <p:cNvPr id="14" name="Picture 13" descr="Managing_Salinity.jpg"/>
          <p:cNvPicPr>
            <a:picLocks noChangeAspect="1"/>
          </p:cNvPicPr>
          <p:nvPr/>
        </p:nvPicPr>
        <p:blipFill rotWithShape="1">
          <a:blip r:embed="rId5">
            <a:extLst>
              <a:ext uri="{28A0092B-C50C-407E-A947-70E740481C1C}">
                <a14:useLocalDpi xmlns:a14="http://schemas.microsoft.com/office/drawing/2010/main" val="0"/>
              </a:ext>
            </a:extLst>
          </a:blip>
          <a:srcRect r="18606" b="15722"/>
          <a:stretch/>
        </p:blipFill>
        <p:spPr>
          <a:xfrm>
            <a:off x="8424856" y="3200401"/>
            <a:ext cx="2209800" cy="1709259"/>
          </a:xfrm>
          <a:prstGeom prst="rect">
            <a:avLst/>
          </a:prstGeom>
        </p:spPr>
      </p:pic>
      <p:sp>
        <p:nvSpPr>
          <p:cNvPr id="16" name="TextBox 15"/>
          <p:cNvSpPr txBox="1"/>
          <p:nvPr/>
        </p:nvSpPr>
        <p:spPr>
          <a:xfrm>
            <a:off x="1600200" y="1447799"/>
            <a:ext cx="6477001" cy="4801314"/>
          </a:xfrm>
          <a:prstGeom prst="rect">
            <a:avLst/>
          </a:prstGeom>
          <a:noFill/>
        </p:spPr>
        <p:txBody>
          <a:bodyPr wrap="square" rtlCol="0">
            <a:spAutoFit/>
          </a:bodyPr>
          <a:lstStyle/>
          <a:p>
            <a:pPr marL="457200" indent="-457200">
              <a:buFont typeface="Wingdings" charset="2"/>
              <a:buChar char="§"/>
            </a:pPr>
            <a:endParaRPr lang="en-US" sz="2400" dirty="0">
              <a:solidFill>
                <a:schemeClr val="accent1">
                  <a:lumMod val="50000"/>
                </a:schemeClr>
              </a:solidFill>
              <a:latin typeface="Gotham Book"/>
              <a:cs typeface="Gotham Book"/>
            </a:endParaRPr>
          </a:p>
          <a:p>
            <a:pPr marL="457200" indent="-457200">
              <a:buFont typeface="Wingdings" charset="2"/>
              <a:buChar char="§"/>
            </a:pPr>
            <a:r>
              <a:rPr lang="en-US" sz="2200" dirty="0">
                <a:solidFill>
                  <a:schemeClr val="accent1">
                    <a:lumMod val="50000"/>
                  </a:schemeClr>
                </a:solidFill>
                <a:latin typeface="Arial" charset="0"/>
                <a:ea typeface="Arial" charset="0"/>
                <a:cs typeface="Arial" charset="0"/>
              </a:rPr>
              <a:t>Benefit and learn from each other’s regional monitoring programs and assessment efforts</a:t>
            </a:r>
          </a:p>
          <a:p>
            <a:endParaRPr lang="en-US" sz="2200" dirty="0">
              <a:solidFill>
                <a:schemeClr val="accent1">
                  <a:lumMod val="50000"/>
                </a:schemeClr>
              </a:solidFill>
              <a:latin typeface="Arial" charset="0"/>
              <a:ea typeface="Arial" charset="0"/>
              <a:cs typeface="Arial" charset="0"/>
            </a:endParaRPr>
          </a:p>
          <a:p>
            <a:pPr marL="342900" indent="-342900">
              <a:buFont typeface="Wingdings" charset="2"/>
              <a:buChar char="§"/>
            </a:pPr>
            <a:r>
              <a:rPr lang="en-US" sz="2200" dirty="0">
                <a:solidFill>
                  <a:schemeClr val="accent1">
                    <a:lumMod val="50000"/>
                  </a:schemeClr>
                </a:solidFill>
                <a:latin typeface="Arial" charset="0"/>
                <a:ea typeface="Arial" charset="0"/>
                <a:cs typeface="Arial" charset="0"/>
              </a:rPr>
              <a:t> All  investments are contributed back  to the community:  Content, GIS, data sets, mapping tools</a:t>
            </a:r>
          </a:p>
          <a:p>
            <a:endParaRPr lang="en-US" sz="2200" dirty="0">
              <a:solidFill>
                <a:schemeClr val="accent1">
                  <a:lumMod val="50000"/>
                </a:schemeClr>
              </a:solidFill>
              <a:latin typeface="Arial" charset="0"/>
              <a:ea typeface="Arial" charset="0"/>
              <a:cs typeface="Arial" charset="0"/>
            </a:endParaRPr>
          </a:p>
          <a:p>
            <a:pPr marL="457200" indent="-457200">
              <a:buFont typeface="Wingdings" charset="2"/>
              <a:buChar char="§"/>
            </a:pPr>
            <a:r>
              <a:rPr lang="en-US" sz="2200" dirty="0">
                <a:solidFill>
                  <a:schemeClr val="accent1">
                    <a:lumMod val="50000"/>
                  </a:schemeClr>
                </a:solidFill>
                <a:latin typeface="Arial" charset="0"/>
                <a:ea typeface="Arial" charset="0"/>
                <a:cs typeface="Arial" charset="0"/>
              </a:rPr>
              <a:t>Data is managed at the regional level and shared with all stakeholders for larger watershed assessment and analysis</a:t>
            </a:r>
          </a:p>
          <a:p>
            <a:pPr marL="457200" indent="-457200">
              <a:buFont typeface="Wingdings" charset="2"/>
              <a:buChar char="§"/>
            </a:pPr>
            <a:endParaRPr lang="en-US" sz="2200" dirty="0">
              <a:solidFill>
                <a:schemeClr val="accent1">
                  <a:lumMod val="50000"/>
                </a:schemeClr>
              </a:solidFill>
              <a:latin typeface="Arial" charset="0"/>
              <a:ea typeface="Arial" charset="0"/>
              <a:cs typeface="Arial" charset="0"/>
            </a:endParaRPr>
          </a:p>
          <a:p>
            <a:pPr marL="457200" indent="-457200">
              <a:buFont typeface="Wingdings" charset="2"/>
              <a:buChar char="§"/>
            </a:pPr>
            <a:r>
              <a:rPr lang="en-US" sz="2200" dirty="0">
                <a:solidFill>
                  <a:schemeClr val="accent1">
                    <a:lumMod val="50000"/>
                  </a:schemeClr>
                </a:solidFill>
                <a:latin typeface="Arial" charset="0"/>
                <a:ea typeface="Arial" charset="0"/>
                <a:cs typeface="Arial" charset="0"/>
              </a:rPr>
              <a:t>Application updates</a:t>
            </a:r>
          </a:p>
          <a:p>
            <a:endParaRPr lang="en-US" dirty="0"/>
          </a:p>
        </p:txBody>
      </p:sp>
      <p:pic>
        <p:nvPicPr>
          <p:cNvPr id="12" name="Picture 5" descr="E:\SF360\BDL\Enviados\PPT Design\title ba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3434"/>
            <a:ext cx="12294973" cy="908674"/>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2"/>
          <p:cNvSpPr txBox="1">
            <a:spLocks/>
          </p:cNvSpPr>
          <p:nvPr/>
        </p:nvSpPr>
        <p:spPr bwMode="auto">
          <a:xfrm>
            <a:off x="3582987" y="504458"/>
            <a:ext cx="8494713"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chemeClr val="folHlink"/>
              </a:buClr>
              <a:buSzPct val="60000"/>
              <a:buFont typeface="Wingdings" pitchFamily="2" charset="2"/>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chemeClr val="hlink"/>
              </a:buClr>
              <a:buSzPct val="55000"/>
              <a:buFont typeface="Wingdings" pitchFamily="2" charset="2"/>
              <a:buNone/>
              <a:defRPr sz="1800">
                <a:solidFill>
                  <a:schemeClr val="tx1"/>
                </a:solidFill>
                <a:latin typeface="+mn-lt"/>
              </a:defRPr>
            </a:lvl2pPr>
            <a:lvl3pPr marL="914400" indent="0" algn="l" rtl="0" eaLnBrk="1" fontAlgn="base" hangingPunct="1">
              <a:spcBef>
                <a:spcPct val="20000"/>
              </a:spcBef>
              <a:spcAft>
                <a:spcPct val="0"/>
              </a:spcAft>
              <a:buClr>
                <a:schemeClr val="folHlink"/>
              </a:buClr>
              <a:buSzPct val="50000"/>
              <a:buFont typeface="Wingdings" pitchFamily="2" charset="2"/>
              <a:buNone/>
              <a:defRPr sz="1600">
                <a:solidFill>
                  <a:schemeClr val="tx1"/>
                </a:solidFill>
                <a:latin typeface="+mn-lt"/>
              </a:defRPr>
            </a:lvl3pPr>
            <a:lvl4pPr marL="1371600" indent="0" algn="l" rtl="0" eaLnBrk="1" fontAlgn="base" hangingPunct="1">
              <a:spcBef>
                <a:spcPct val="20000"/>
              </a:spcBef>
              <a:spcAft>
                <a:spcPct val="0"/>
              </a:spcAft>
              <a:buClr>
                <a:schemeClr val="accent2"/>
              </a:buClr>
              <a:buSzPct val="55000"/>
              <a:buFont typeface="Wingdings" pitchFamily="2" charset="2"/>
              <a:buNone/>
              <a:defRPr sz="1400">
                <a:solidFill>
                  <a:schemeClr val="tx1"/>
                </a:solidFill>
                <a:latin typeface="+mn-lt"/>
              </a:defRPr>
            </a:lvl4pPr>
            <a:lvl5pPr marL="18288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5pPr>
            <a:lvl6pPr marL="22860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6pPr>
            <a:lvl7pPr marL="27432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7pPr>
            <a:lvl8pPr marL="32004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8pPr>
            <a:lvl9pPr marL="36576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9pPr>
          </a:lstStyle>
          <a:p>
            <a:pPr algn="r"/>
            <a:r>
              <a:rPr lang="en-US" sz="2800" dirty="0">
                <a:solidFill>
                  <a:srgbClr val="FFFFFF"/>
                </a:solidFill>
                <a:latin typeface="Arial" charset="0"/>
                <a:ea typeface="Arial" charset="0"/>
                <a:cs typeface="Arial" charset="0"/>
              </a:rPr>
              <a:t>BENEFITS OF A COLLABORATIVE PROGRAM</a:t>
            </a:r>
          </a:p>
        </p:txBody>
      </p:sp>
    </p:spTree>
    <p:extLst>
      <p:ext uri="{BB962C8B-B14F-4D97-AF65-F5344CB8AC3E}">
        <p14:creationId xmlns:p14="http://schemas.microsoft.com/office/powerpoint/2010/main" val="10107647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81200" y="1032029"/>
            <a:ext cx="8153400" cy="2881598"/>
            <a:chOff x="457200" y="1032029"/>
            <a:chExt cx="8153400" cy="2881598"/>
          </a:xfrm>
        </p:grpSpPr>
        <p:pic>
          <p:nvPicPr>
            <p:cNvPr id="8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90" name="Group 89"/>
            <p:cNvGrpSpPr/>
            <p:nvPr/>
          </p:nvGrpSpPr>
          <p:grpSpPr>
            <a:xfrm>
              <a:off x="641011" y="1143000"/>
              <a:ext cx="7817189" cy="1828800"/>
              <a:chOff x="641011" y="1143000"/>
              <a:chExt cx="7817189" cy="1828800"/>
            </a:xfrm>
          </p:grpSpPr>
          <p:sp>
            <p:nvSpPr>
              <p:cNvPr id="91" name="Rectangle 90"/>
              <p:cNvSpPr/>
              <p:nvPr/>
            </p:nvSpPr>
            <p:spPr>
              <a:xfrm>
                <a:off x="641011" y="1143000"/>
                <a:ext cx="7817189" cy="18288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762000" y="1219200"/>
                <a:ext cx="3276600" cy="1107996"/>
              </a:xfrm>
              <a:prstGeom prst="rect">
                <a:avLst/>
              </a:prstGeom>
              <a:noFill/>
            </p:spPr>
            <p:txBody>
              <a:bodyPr wrap="square" rtlCol="0">
                <a:spAutoFit/>
              </a:bodyPr>
              <a:lstStyle/>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San Francisco Estuary</a:t>
                </a:r>
              </a:p>
              <a:p>
                <a:pPr marL="628650" lvl="1" indent="-171450">
                  <a:buFont typeface="Wingdings" panose="05000000000000000000" pitchFamily="2" charset="2"/>
                  <a:buChar char="Ø"/>
                </a:pPr>
                <a:r>
                  <a:rPr lang="en-US" sz="1100" i="1" u="sng" dirty="0">
                    <a:solidFill>
                      <a:schemeClr val="tx2">
                        <a:lumMod val="60000"/>
                        <a:lumOff val="40000"/>
                      </a:schemeClr>
                    </a:solidFill>
                    <a:latin typeface="Calibri" panose="020F0502020204030204" pitchFamily="34" charset="0"/>
                  </a:rPr>
                  <a:t>Benthic Invertebrates</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Santa Monica Bay </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Elkhorn Slough </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Morro Bay Estuary</a:t>
                </a:r>
              </a:p>
              <a:p>
                <a:pPr marL="171450" indent="-171450">
                  <a:buFont typeface="Arial" panose="020B0604020202020204" pitchFamily="34" charset="0"/>
                  <a:buChar char="•"/>
                </a:pPr>
                <a:endParaRPr lang="en-US" sz="1100" dirty="0">
                  <a:solidFill>
                    <a:schemeClr val="tx2"/>
                  </a:solidFill>
                  <a:latin typeface="Calibri" panose="020F0502020204030204" pitchFamily="34" charset="0"/>
                </a:endParaRPr>
              </a:p>
            </p:txBody>
          </p:sp>
          <p:sp>
            <p:nvSpPr>
              <p:cNvPr id="93" name="TextBox 92"/>
              <p:cNvSpPr txBox="1"/>
              <p:nvPr/>
            </p:nvSpPr>
            <p:spPr>
              <a:xfrm>
                <a:off x="4457700" y="1219200"/>
                <a:ext cx="3276600" cy="1107996"/>
              </a:xfrm>
              <a:prstGeom prst="rect">
                <a:avLst/>
              </a:prstGeom>
              <a:noFill/>
            </p:spPr>
            <p:txBody>
              <a:bodyPr wrap="square" rtlCol="0">
                <a:spAutoFit/>
              </a:bodyPr>
              <a:lstStyle/>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Smith River Estuary</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Klamath River Estuary</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Mad River Estuary</a:t>
                </a:r>
              </a:p>
              <a:p>
                <a:pPr marL="171450" indent="-171450">
                  <a:buFont typeface="Wingdings" panose="05000000000000000000" pitchFamily="2" charset="2"/>
                  <a:buChar char="Ø"/>
                </a:pPr>
                <a:r>
                  <a:rPr lang="en-US" sz="1100" b="1" dirty="0" err="1">
                    <a:solidFill>
                      <a:schemeClr val="tx2"/>
                    </a:solidFill>
                    <a:latin typeface="Calibri" panose="020F0502020204030204" pitchFamily="34" charset="0"/>
                  </a:rPr>
                  <a:t>Noyo</a:t>
                </a:r>
                <a:r>
                  <a:rPr lang="en-US" sz="1100" b="1" dirty="0">
                    <a:solidFill>
                      <a:schemeClr val="tx2"/>
                    </a:solidFill>
                    <a:latin typeface="Calibri" panose="020F0502020204030204" pitchFamily="34" charset="0"/>
                  </a:rPr>
                  <a:t> River Estuary</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Eel River Estuary </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Russian River Estuary </a:t>
                </a:r>
              </a:p>
            </p:txBody>
          </p:sp>
        </p:grpSp>
      </p:grpSp>
      <p:sp>
        <p:nvSpPr>
          <p:cNvPr id="2" name="Rectangle 1"/>
          <p:cNvSpPr/>
          <p:nvPr/>
        </p:nvSpPr>
        <p:spPr>
          <a:xfrm>
            <a:off x="1981200" y="3913628"/>
            <a:ext cx="8132394" cy="2129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81201" y="5791200"/>
            <a:ext cx="8133135" cy="2971800"/>
          </a:xfrm>
          <a:prstGeom prst="rect">
            <a:avLst/>
          </a:prstGeom>
          <a:gradFill flip="none" rotWithShape="1">
            <a:gsLst>
              <a:gs pos="0">
                <a:schemeClr val="accent3">
                  <a:lumMod val="20000"/>
                  <a:lumOff val="80000"/>
                </a:schemeClr>
              </a:gs>
              <a:gs pos="23000">
                <a:schemeClr val="bg1"/>
              </a:gs>
              <a:gs pos="62000">
                <a:schemeClr val="bg1"/>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1981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2" name="TextBox 41"/>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sp>
        <p:nvSpPr>
          <p:cNvPr id="49" name="Rectangle 48"/>
          <p:cNvSpPr/>
          <p:nvPr/>
        </p:nvSpPr>
        <p:spPr>
          <a:xfrm>
            <a:off x="2133600" y="4049327"/>
            <a:ext cx="2514600" cy="182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a:t>
            </a:r>
          </a:p>
        </p:txBody>
      </p:sp>
      <p:sp>
        <p:nvSpPr>
          <p:cNvPr id="50" name="TextBox 49"/>
          <p:cNvSpPr txBox="1"/>
          <p:nvPr/>
        </p:nvSpPr>
        <p:spPr>
          <a:xfrm>
            <a:off x="2209800" y="4114800"/>
            <a:ext cx="1905000" cy="261610"/>
          </a:xfrm>
          <a:prstGeom prst="rect">
            <a:avLst/>
          </a:prstGeom>
          <a:solidFill>
            <a:schemeClr val="bg1"/>
          </a:solid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ABOUT US</a:t>
            </a:r>
          </a:p>
        </p:txBody>
      </p:sp>
      <p:sp>
        <p:nvSpPr>
          <p:cNvPr id="52" name="Rectangle 51"/>
          <p:cNvSpPr/>
          <p:nvPr/>
        </p:nvSpPr>
        <p:spPr>
          <a:xfrm>
            <a:off x="4800600" y="4038601"/>
            <a:ext cx="2514600" cy="1833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467600" y="4043121"/>
            <a:ext cx="2514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2971800" y="4549914"/>
            <a:ext cx="1676400" cy="707886"/>
          </a:xfrm>
          <a:prstGeom prst="rect">
            <a:avLst/>
          </a:prstGeom>
          <a:noFill/>
        </p:spPr>
        <p:txBody>
          <a:bodyPr wrap="square" rtlCol="0">
            <a:spAutoFit/>
          </a:bodyPr>
          <a:lstStyle/>
          <a:p>
            <a:r>
              <a:rPr lang="en-US" sz="1000" dirty="0"/>
              <a:t>The California Estuary Monitoring Workgroup, is tasked with identifying key questions to assess the</a:t>
            </a:r>
          </a:p>
        </p:txBody>
      </p:sp>
      <p:sp>
        <p:nvSpPr>
          <p:cNvPr id="55" name="TextBox 54"/>
          <p:cNvSpPr txBox="1"/>
          <p:nvPr/>
        </p:nvSpPr>
        <p:spPr>
          <a:xfrm>
            <a:off x="2209800" y="5181600"/>
            <a:ext cx="2438400" cy="707886"/>
          </a:xfrm>
          <a:prstGeom prst="rect">
            <a:avLst/>
          </a:prstGeom>
          <a:noFill/>
        </p:spPr>
        <p:txBody>
          <a:bodyPr wrap="square" rtlCol="0">
            <a:spAutoFit/>
          </a:bodyPr>
          <a:lstStyle/>
          <a:p>
            <a:r>
              <a:rPr lang="en-US" sz="1000" dirty="0"/>
              <a:t>Ecological health of California’s Estuaries, the data and methods available and needed to address the questions, and the methods to access these data. </a:t>
            </a:r>
            <a:r>
              <a:rPr lang="en-US" sz="1000" i="1" u="sng" dirty="0">
                <a:solidFill>
                  <a:schemeClr val="accent1"/>
                </a:solidFill>
              </a:rPr>
              <a:t>Learn more</a:t>
            </a:r>
            <a:endParaRPr lang="en-US" sz="1000" dirty="0"/>
          </a:p>
        </p:txBody>
      </p:sp>
      <p:sp>
        <p:nvSpPr>
          <p:cNvPr id="56" name="TextBox 55"/>
          <p:cNvSpPr txBox="1"/>
          <p:nvPr/>
        </p:nvSpPr>
        <p:spPr>
          <a:xfrm>
            <a:off x="8441268" y="4544582"/>
            <a:ext cx="1540932" cy="707886"/>
          </a:xfrm>
          <a:prstGeom prst="rect">
            <a:avLst/>
          </a:prstGeom>
          <a:noFill/>
        </p:spPr>
        <p:txBody>
          <a:bodyPr wrap="square" rtlCol="0">
            <a:spAutoFit/>
          </a:bodyPr>
          <a:lstStyle/>
          <a:p>
            <a:r>
              <a:rPr lang="en-US" sz="1000" dirty="0"/>
              <a:t>A new weather satellite was launched  (February 27) from Japan aimed at providing high-tech, three</a:t>
            </a:r>
          </a:p>
        </p:txBody>
      </p:sp>
      <p:sp>
        <p:nvSpPr>
          <p:cNvPr id="57" name="TextBox 56"/>
          <p:cNvSpPr txBox="1"/>
          <p:nvPr/>
        </p:nvSpPr>
        <p:spPr>
          <a:xfrm>
            <a:off x="7620000" y="5176268"/>
            <a:ext cx="2438400" cy="553998"/>
          </a:xfrm>
          <a:prstGeom prst="rect">
            <a:avLst/>
          </a:prstGeom>
          <a:noFill/>
        </p:spPr>
        <p:txBody>
          <a:bodyPr wrap="square" rtlCol="0">
            <a:spAutoFit/>
          </a:bodyPr>
          <a:lstStyle/>
          <a:p>
            <a:r>
              <a:rPr lang="en-US" sz="1000" dirty="0"/>
              <a:t>Dimensional snowfall around the earth. The Global Precipitation Measurements….  </a:t>
            </a:r>
            <a:r>
              <a:rPr lang="en-US" sz="1000" i="1" u="sng" dirty="0">
                <a:solidFill>
                  <a:schemeClr val="accent1"/>
                </a:solidFill>
              </a:rPr>
              <a:t>Learn more</a:t>
            </a:r>
          </a:p>
        </p:txBody>
      </p:sp>
      <p:sp>
        <p:nvSpPr>
          <p:cNvPr id="58" name="TextBox 57"/>
          <p:cNvSpPr txBox="1"/>
          <p:nvPr/>
        </p:nvSpPr>
        <p:spPr>
          <a:xfrm>
            <a:off x="2209800" y="4310390"/>
            <a:ext cx="23622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What is the Estuary Monitoring Workgroup?</a:t>
            </a:r>
          </a:p>
        </p:txBody>
      </p:sp>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4572000"/>
            <a:ext cx="609600" cy="609600"/>
          </a:xfrm>
          <a:prstGeom prst="rect">
            <a:avLst/>
          </a:prstGeom>
        </p:spPr>
      </p:pic>
      <p:sp>
        <p:nvSpPr>
          <p:cNvPr id="60" name="TextBox 59"/>
          <p:cNvSpPr txBox="1"/>
          <p:nvPr/>
        </p:nvSpPr>
        <p:spPr>
          <a:xfrm>
            <a:off x="7620000" y="4114800"/>
            <a:ext cx="1905000" cy="261610"/>
          </a:xfrm>
          <a:prstGeom prst="rect">
            <a:avLst/>
          </a:prstGeom>
          <a:no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WATER NEWS</a:t>
            </a:r>
          </a:p>
        </p:txBody>
      </p:sp>
      <p:sp>
        <p:nvSpPr>
          <p:cNvPr id="61" name="TextBox 60"/>
          <p:cNvSpPr txBox="1"/>
          <p:nvPr/>
        </p:nvSpPr>
        <p:spPr>
          <a:xfrm>
            <a:off x="7620000" y="4310390"/>
            <a:ext cx="23622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What are headlines in California’s water news?</a:t>
            </a:r>
          </a:p>
        </p:txBody>
      </p:sp>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2" y="4572001"/>
            <a:ext cx="745067" cy="558123"/>
          </a:xfrm>
          <a:prstGeom prst="rect">
            <a:avLst/>
          </a:prstGeom>
        </p:spPr>
      </p:pic>
      <p:sp>
        <p:nvSpPr>
          <p:cNvPr id="63" name="Rectangle 62"/>
          <p:cNvSpPr/>
          <p:nvPr/>
        </p:nvSpPr>
        <p:spPr>
          <a:xfrm>
            <a:off x="2133600" y="6313241"/>
            <a:ext cx="2514600" cy="182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a:t>
            </a:r>
          </a:p>
        </p:txBody>
      </p:sp>
      <p:sp>
        <p:nvSpPr>
          <p:cNvPr id="64" name="TextBox 63"/>
          <p:cNvSpPr txBox="1"/>
          <p:nvPr/>
        </p:nvSpPr>
        <p:spPr>
          <a:xfrm>
            <a:off x="2209800" y="6378714"/>
            <a:ext cx="1905000" cy="261610"/>
          </a:xfrm>
          <a:prstGeom prst="rect">
            <a:avLst/>
          </a:prstGeom>
          <a:solidFill>
            <a:schemeClr val="bg1"/>
          </a:solid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REPORTING</a:t>
            </a:r>
          </a:p>
        </p:txBody>
      </p:sp>
      <p:sp>
        <p:nvSpPr>
          <p:cNvPr id="65" name="Rectangle 64"/>
          <p:cNvSpPr/>
          <p:nvPr/>
        </p:nvSpPr>
        <p:spPr>
          <a:xfrm>
            <a:off x="4800600" y="6302515"/>
            <a:ext cx="2514600" cy="1833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467600" y="6307035"/>
            <a:ext cx="2514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2971800" y="6813828"/>
            <a:ext cx="1676400" cy="707886"/>
          </a:xfrm>
          <a:prstGeom prst="rect">
            <a:avLst/>
          </a:prstGeom>
          <a:noFill/>
        </p:spPr>
        <p:txBody>
          <a:bodyPr wrap="square" rtlCol="0">
            <a:spAutoFit/>
          </a:bodyPr>
          <a:lstStyle/>
          <a:p>
            <a:r>
              <a:rPr lang="en-US" sz="1000" dirty="0"/>
              <a:t>This report summarizes the results of water quality monitoring and special studies conducted by the </a:t>
            </a:r>
          </a:p>
        </p:txBody>
      </p:sp>
      <p:sp>
        <p:nvSpPr>
          <p:cNvPr id="68" name="TextBox 67"/>
          <p:cNvSpPr txBox="1"/>
          <p:nvPr/>
        </p:nvSpPr>
        <p:spPr>
          <a:xfrm>
            <a:off x="2209800" y="7445514"/>
            <a:ext cx="2438400" cy="707886"/>
          </a:xfrm>
          <a:prstGeom prst="rect">
            <a:avLst/>
          </a:prstGeom>
          <a:noFill/>
        </p:spPr>
        <p:txBody>
          <a:bodyPr wrap="square" rtlCol="0">
            <a:spAutoFit/>
          </a:bodyPr>
          <a:lstStyle/>
          <a:p>
            <a:r>
              <a:rPr lang="en-US" sz="1000" dirty="0"/>
              <a:t>Environmental Monitoring Program within the Sacramento-San Joaquin Delta and Suisun Marsh, as mandated by Water Rights Decision 1641 (D-1641). </a:t>
            </a:r>
            <a:r>
              <a:rPr lang="en-US" sz="1000" i="1" u="sng" dirty="0">
                <a:solidFill>
                  <a:schemeClr val="accent1"/>
                </a:solidFill>
              </a:rPr>
              <a:t>Learn more</a:t>
            </a:r>
            <a:endParaRPr lang="en-US" sz="1000" dirty="0"/>
          </a:p>
        </p:txBody>
      </p:sp>
      <p:sp>
        <p:nvSpPr>
          <p:cNvPr id="69" name="TextBox 68"/>
          <p:cNvSpPr txBox="1"/>
          <p:nvPr/>
        </p:nvSpPr>
        <p:spPr>
          <a:xfrm>
            <a:off x="8441268" y="6808496"/>
            <a:ext cx="1540932" cy="707886"/>
          </a:xfrm>
          <a:prstGeom prst="rect">
            <a:avLst/>
          </a:prstGeom>
          <a:noFill/>
        </p:spPr>
        <p:txBody>
          <a:bodyPr wrap="square" rtlCol="0">
            <a:spAutoFit/>
          </a:bodyPr>
          <a:lstStyle/>
          <a:p>
            <a:r>
              <a:rPr lang="en-US" sz="1000" dirty="0"/>
              <a:t>In support of various fish tracking studies by the Army Corp, USGS, MWD, DWR and participating </a:t>
            </a:r>
          </a:p>
        </p:txBody>
      </p:sp>
      <p:sp>
        <p:nvSpPr>
          <p:cNvPr id="70" name="TextBox 69"/>
          <p:cNvSpPr txBox="1"/>
          <p:nvPr/>
        </p:nvSpPr>
        <p:spPr>
          <a:xfrm>
            <a:off x="2209800" y="6574304"/>
            <a:ext cx="23622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What is the Water Quality Conditions Report?</a:t>
            </a:r>
          </a:p>
        </p:txBody>
      </p:sp>
      <p:sp>
        <p:nvSpPr>
          <p:cNvPr id="71" name="TextBox 70"/>
          <p:cNvSpPr txBox="1"/>
          <p:nvPr/>
        </p:nvSpPr>
        <p:spPr>
          <a:xfrm>
            <a:off x="7620000" y="6378714"/>
            <a:ext cx="1905000" cy="261610"/>
          </a:xfrm>
          <a:prstGeom prst="rect">
            <a:avLst/>
          </a:prstGeom>
          <a:no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RESEARCH</a:t>
            </a:r>
          </a:p>
        </p:txBody>
      </p:sp>
      <p:sp>
        <p:nvSpPr>
          <p:cNvPr id="72" name="TextBox 71"/>
          <p:cNvSpPr txBox="1"/>
          <p:nvPr/>
        </p:nvSpPr>
        <p:spPr>
          <a:xfrm>
            <a:off x="7620000" y="6574304"/>
            <a:ext cx="23622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How are tagged fish being used in the Delta?</a:t>
            </a:r>
          </a:p>
        </p:txBody>
      </p:sp>
      <p:sp>
        <p:nvSpPr>
          <p:cNvPr id="73" name="TextBox 72"/>
          <p:cNvSpPr txBox="1"/>
          <p:nvPr/>
        </p:nvSpPr>
        <p:spPr>
          <a:xfrm>
            <a:off x="2133600" y="6000690"/>
            <a:ext cx="1905000" cy="400110"/>
          </a:xfrm>
          <a:prstGeom prst="rect">
            <a:avLst/>
          </a:prstGeom>
          <a:solidFill>
            <a:schemeClr val="bg1"/>
          </a:solidFill>
          <a:ln>
            <a:solidFill>
              <a:schemeClr val="bg1"/>
            </a:solidFill>
          </a:ln>
        </p:spPr>
        <p:txBody>
          <a:bodyPr wrap="square" rtlCol="0">
            <a:spAutoFit/>
          </a:bodyPr>
          <a:lstStyle/>
          <a:p>
            <a:r>
              <a:rPr lang="en-US" sz="2000" dirty="0">
                <a:solidFill>
                  <a:schemeClr val="bg1">
                    <a:lumMod val="50000"/>
                  </a:schemeClr>
                </a:solidFill>
              </a:rPr>
              <a:t>HIGHLIGHTS</a:t>
            </a:r>
          </a:p>
        </p:txBody>
      </p:sp>
      <p:pic>
        <p:nvPicPr>
          <p:cNvPr id="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4263" y="6858000"/>
            <a:ext cx="666003" cy="6583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5" name="TextBox 74"/>
          <p:cNvSpPr txBox="1"/>
          <p:nvPr/>
        </p:nvSpPr>
        <p:spPr>
          <a:xfrm>
            <a:off x="4876800" y="6378714"/>
            <a:ext cx="1905000" cy="261610"/>
          </a:xfrm>
          <a:prstGeom prst="rect">
            <a:avLst/>
          </a:prstGeom>
          <a:solidFill>
            <a:schemeClr val="bg1"/>
          </a:solid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MANAGEMENT TOOLS</a:t>
            </a:r>
          </a:p>
        </p:txBody>
      </p:sp>
      <p:sp>
        <p:nvSpPr>
          <p:cNvPr id="76" name="TextBox 75"/>
          <p:cNvSpPr txBox="1"/>
          <p:nvPr/>
        </p:nvSpPr>
        <p:spPr>
          <a:xfrm>
            <a:off x="5638800" y="6813828"/>
            <a:ext cx="1676400" cy="707886"/>
          </a:xfrm>
          <a:prstGeom prst="rect">
            <a:avLst/>
          </a:prstGeom>
          <a:noFill/>
        </p:spPr>
        <p:txBody>
          <a:bodyPr wrap="square" rtlCol="0">
            <a:spAutoFit/>
          </a:bodyPr>
          <a:lstStyle/>
          <a:p>
            <a:r>
              <a:rPr lang="en-US" sz="1000" dirty="0"/>
              <a:t>Building data stories to communicate complicated topics.  Learn about Salinity, why it is important and the</a:t>
            </a:r>
          </a:p>
        </p:txBody>
      </p:sp>
      <p:sp>
        <p:nvSpPr>
          <p:cNvPr id="77" name="TextBox 76"/>
          <p:cNvSpPr txBox="1"/>
          <p:nvPr/>
        </p:nvSpPr>
        <p:spPr>
          <a:xfrm>
            <a:off x="4876800" y="7445514"/>
            <a:ext cx="2438400" cy="707886"/>
          </a:xfrm>
          <a:prstGeom prst="rect">
            <a:avLst/>
          </a:prstGeom>
          <a:noFill/>
        </p:spPr>
        <p:txBody>
          <a:bodyPr wrap="square" rtlCol="0">
            <a:spAutoFit/>
          </a:bodyPr>
          <a:lstStyle/>
          <a:p>
            <a:r>
              <a:rPr lang="en-US" sz="1000" dirty="0"/>
              <a:t>Management options available to the resource agencies.  See real time conductivity conditions, visualize the salt field and spatially view….. </a:t>
            </a:r>
            <a:r>
              <a:rPr lang="en-US" sz="1000" i="1" u="sng" dirty="0">
                <a:solidFill>
                  <a:schemeClr val="accent1"/>
                </a:solidFill>
              </a:rPr>
              <a:t>Learn more</a:t>
            </a:r>
            <a:endParaRPr lang="en-US" sz="1000" dirty="0"/>
          </a:p>
        </p:txBody>
      </p:sp>
      <p:sp>
        <p:nvSpPr>
          <p:cNvPr id="78" name="TextBox 77"/>
          <p:cNvSpPr txBox="1"/>
          <p:nvPr/>
        </p:nvSpPr>
        <p:spPr>
          <a:xfrm>
            <a:off x="4876800" y="6574304"/>
            <a:ext cx="25908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How is salinity being managed during the drought?</a:t>
            </a:r>
          </a:p>
        </p:txBody>
      </p:sp>
      <p:sp>
        <p:nvSpPr>
          <p:cNvPr id="79" name="TextBox 78"/>
          <p:cNvSpPr txBox="1"/>
          <p:nvPr/>
        </p:nvSpPr>
        <p:spPr>
          <a:xfrm>
            <a:off x="4876800" y="4114800"/>
            <a:ext cx="1905000" cy="261610"/>
          </a:xfrm>
          <a:prstGeom prst="rect">
            <a:avLst/>
          </a:prstGeom>
          <a:solidFill>
            <a:schemeClr val="bg1"/>
          </a:solid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STEWARDSHIP</a:t>
            </a:r>
          </a:p>
        </p:txBody>
      </p:sp>
      <p:sp>
        <p:nvSpPr>
          <p:cNvPr id="80" name="TextBox 79"/>
          <p:cNvSpPr txBox="1"/>
          <p:nvPr/>
        </p:nvSpPr>
        <p:spPr>
          <a:xfrm>
            <a:off x="5638800" y="4549914"/>
            <a:ext cx="1752600" cy="707886"/>
          </a:xfrm>
          <a:prstGeom prst="rect">
            <a:avLst/>
          </a:prstGeom>
          <a:noFill/>
        </p:spPr>
        <p:txBody>
          <a:bodyPr wrap="square" rtlCol="0">
            <a:spAutoFit/>
          </a:bodyPr>
          <a:lstStyle/>
          <a:p>
            <a:r>
              <a:rPr lang="en-US" sz="1000" dirty="0"/>
              <a:t>It is every citizen’s responsibility acting as a steward in protecting the environment. The Sacramento</a:t>
            </a:r>
          </a:p>
        </p:txBody>
      </p:sp>
      <p:sp>
        <p:nvSpPr>
          <p:cNvPr id="81" name="TextBox 80"/>
          <p:cNvSpPr txBox="1"/>
          <p:nvPr/>
        </p:nvSpPr>
        <p:spPr>
          <a:xfrm>
            <a:off x="4876800" y="5181600"/>
            <a:ext cx="2438400" cy="861774"/>
          </a:xfrm>
          <a:prstGeom prst="rect">
            <a:avLst/>
          </a:prstGeom>
          <a:noFill/>
        </p:spPr>
        <p:txBody>
          <a:bodyPr wrap="square" rtlCol="0">
            <a:spAutoFit/>
          </a:bodyPr>
          <a:lstStyle/>
          <a:p>
            <a:r>
              <a:rPr lang="en-US" sz="1000" dirty="0"/>
              <a:t>Regional County Sanitation District is in the process of purchasing and restoring habitat surrounding the their treatment plant…. </a:t>
            </a:r>
            <a:r>
              <a:rPr lang="en-US" sz="1000" i="1" u="sng" dirty="0">
                <a:solidFill>
                  <a:schemeClr val="accent1"/>
                </a:solidFill>
              </a:rPr>
              <a:t>Learn more</a:t>
            </a:r>
          </a:p>
          <a:p>
            <a:endParaRPr lang="en-US" sz="1000" dirty="0"/>
          </a:p>
        </p:txBody>
      </p:sp>
      <p:sp>
        <p:nvSpPr>
          <p:cNvPr id="82" name="TextBox 81"/>
          <p:cNvSpPr txBox="1"/>
          <p:nvPr/>
        </p:nvSpPr>
        <p:spPr>
          <a:xfrm>
            <a:off x="4876800" y="4310390"/>
            <a:ext cx="27051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What is being done to protect California’s Estuaries? </a:t>
            </a:r>
          </a:p>
        </p:txBody>
      </p:sp>
      <p:pic>
        <p:nvPicPr>
          <p:cNvPr id="83" name="Picture 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6564" y="6855364"/>
            <a:ext cx="612237" cy="612237"/>
          </a:xfrm>
          <a:prstGeom prst="rect">
            <a:avLst/>
          </a:prstGeom>
        </p:spPr>
      </p:pic>
      <p:pic>
        <p:nvPicPr>
          <p:cNvPr id="84" name="Picture 8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9216" y="6797642"/>
            <a:ext cx="738984" cy="746159"/>
          </a:xfrm>
          <a:prstGeom prst="rect">
            <a:avLst/>
          </a:prstGeom>
        </p:spPr>
      </p:pic>
      <p:sp>
        <p:nvSpPr>
          <p:cNvPr id="85" name="TextBox 84"/>
          <p:cNvSpPr txBox="1"/>
          <p:nvPr/>
        </p:nvSpPr>
        <p:spPr>
          <a:xfrm>
            <a:off x="7620000" y="7440182"/>
            <a:ext cx="2438400" cy="553998"/>
          </a:xfrm>
          <a:prstGeom prst="rect">
            <a:avLst/>
          </a:prstGeom>
          <a:noFill/>
        </p:spPr>
        <p:txBody>
          <a:bodyPr wrap="square" rtlCol="0">
            <a:spAutoFit/>
          </a:bodyPr>
          <a:lstStyle/>
          <a:p>
            <a:r>
              <a:rPr lang="en-US" sz="1000" dirty="0"/>
              <a:t>Agencies for management of receiver network ops and visualization of raw processed….  </a:t>
            </a:r>
            <a:r>
              <a:rPr lang="en-US" sz="1000" i="1" u="sng" dirty="0">
                <a:solidFill>
                  <a:schemeClr val="accent1"/>
                </a:solidFill>
              </a:rPr>
              <a:t>Learn more</a:t>
            </a:r>
          </a:p>
        </p:txBody>
      </p:sp>
      <p:pic>
        <p:nvPicPr>
          <p:cNvPr id="86" name="Picture 85"/>
          <p:cNvPicPr>
            <a:picLocks noChangeAspect="1"/>
          </p:cNvPicPr>
          <p:nvPr/>
        </p:nvPicPr>
        <p:blipFill rotWithShape="1">
          <a:blip r:embed="rId9" cstate="print">
            <a:extLst>
              <a:ext uri="{28A0092B-C50C-407E-A947-70E740481C1C}">
                <a14:useLocalDpi xmlns:a14="http://schemas.microsoft.com/office/drawing/2010/main" val="0"/>
              </a:ext>
            </a:extLst>
          </a:blip>
          <a:srcRect l="26512" r="29274"/>
          <a:stretch/>
        </p:blipFill>
        <p:spPr>
          <a:xfrm>
            <a:off x="4988195" y="4588660"/>
            <a:ext cx="688972" cy="524803"/>
          </a:xfrm>
          <a:prstGeom prst="rect">
            <a:avLst/>
          </a:prstGeom>
        </p:spPr>
      </p:pic>
      <p:grpSp>
        <p:nvGrpSpPr>
          <p:cNvPr id="100" name="Group 99"/>
          <p:cNvGrpSpPr/>
          <p:nvPr/>
        </p:nvGrpSpPr>
        <p:grpSpPr>
          <a:xfrm>
            <a:off x="1981200" y="1020932"/>
            <a:ext cx="8136834" cy="2993260"/>
            <a:chOff x="457200" y="1020932"/>
            <a:chExt cx="8136834" cy="2993260"/>
          </a:xfrm>
        </p:grpSpPr>
        <p:pic>
          <p:nvPicPr>
            <p:cNvPr id="101"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02" name="Straight Connector 101"/>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581400"/>
            <a:ext cx="0" cy="320040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p>
        </p:txBody>
      </p:sp>
      <p:sp>
        <p:nvSpPr>
          <p:cNvPr id="95" name="TextBox 94"/>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p>
        </p:txBody>
      </p:sp>
      <p:sp>
        <p:nvSpPr>
          <p:cNvPr id="96" name="TextBox 95"/>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cxnSp>
        <p:nvCxnSpPr>
          <p:cNvPr id="97" name="Straight Connector 96"/>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p>
        </p:txBody>
      </p:sp>
      <p:sp>
        <p:nvSpPr>
          <p:cNvPr id="106" name="TextBox 105"/>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pic>
        <p:nvPicPr>
          <p:cNvPr id="88" name="Picture 87" descr="E:\SF360\BDL\Enviados\PPT Design\title bar.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4307518" y="2473917"/>
            <a:ext cx="9143999" cy="607857"/>
          </a:xfrm>
          <a:prstGeom prst="rect">
            <a:avLst/>
          </a:prstGeom>
          <a:noFill/>
          <a:extLst>
            <a:ext uri="{909E8E84-426E-40dd-AFC4-6F175D3DCCD1}">
              <a14:hiddenFill xmlns:a14="http://schemas.microsoft.com/office/drawing/2010/main" xmlns="">
                <a:solidFill>
                  <a:srgbClr val="FFFFFF"/>
                </a:solidFill>
              </a14:hiddenFill>
            </a:ext>
          </a:extLst>
        </p:spPr>
      </p:pic>
      <p:sp>
        <p:nvSpPr>
          <p:cNvPr id="89" name="TextBox 88"/>
          <p:cNvSpPr txBox="1"/>
          <p:nvPr/>
        </p:nvSpPr>
        <p:spPr>
          <a:xfrm rot="16200000">
            <a:off x="-1493565" y="3789197"/>
            <a:ext cx="3795857" cy="369332"/>
          </a:xfrm>
          <a:prstGeom prst="rect">
            <a:avLst/>
          </a:prstGeom>
          <a:noFill/>
        </p:spPr>
        <p:txBody>
          <a:bodyPr wrap="square" rtlCol="0">
            <a:spAutoFit/>
          </a:bodyPr>
          <a:lstStyle/>
          <a:p>
            <a:r>
              <a:rPr lang="en-US" dirty="0" smtClean="0">
                <a:solidFill>
                  <a:schemeClr val="bg1"/>
                </a:solidFill>
              </a:rPr>
              <a:t>New California Estuaries  Portal Design</a:t>
            </a:r>
            <a:endParaRPr lang="en-US" dirty="0">
              <a:solidFill>
                <a:schemeClr val="bg1"/>
              </a:solidFill>
            </a:endParaRPr>
          </a:p>
        </p:txBody>
      </p:sp>
      <p:pic>
        <p:nvPicPr>
          <p:cNvPr id="108" name="Picture 5" descr="E:\SF360\BDL\Enviados\PPT Design\title bar.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5787" y="-397364"/>
            <a:ext cx="15408260" cy="1138765"/>
          </a:xfrm>
          <a:prstGeom prst="rect">
            <a:avLst/>
          </a:prstGeom>
          <a:noFill/>
          <a:extLst>
            <a:ext uri="{909E8E84-426E-40dd-AFC4-6F175D3DCCD1}">
              <a14:hiddenFill xmlns:a14="http://schemas.microsoft.com/office/drawing/2010/main" xmlns="">
                <a:solidFill>
                  <a:srgbClr val="FFFFFF"/>
                </a:solidFill>
              </a14:hiddenFill>
            </a:ext>
          </a:extLst>
        </p:spPr>
      </p:pic>
      <p:sp>
        <p:nvSpPr>
          <p:cNvPr id="107" name="Title 1"/>
          <p:cNvSpPr txBox="1">
            <a:spLocks/>
          </p:cNvSpPr>
          <p:nvPr/>
        </p:nvSpPr>
        <p:spPr>
          <a:xfrm>
            <a:off x="4361705" y="-604677"/>
            <a:ext cx="7724775" cy="13096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dirty="0" smtClean="0">
                <a:solidFill>
                  <a:srgbClr val="FFFFFF"/>
                </a:solidFill>
                <a:latin typeface="Arial" charset="0"/>
                <a:ea typeface="Arial" charset="0"/>
                <a:cs typeface="Arial" charset="0"/>
              </a:rPr>
              <a:t>CALIFORNIA’S ESTUARIES</a:t>
            </a:r>
            <a:endParaRPr lang="en-US" sz="32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122138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00"/>
                                        </p:tgtEl>
                                      </p:cBhvr>
                                    </p:animEffect>
                                    <p:set>
                                      <p:cBhvr>
                                        <p:cTn id="7"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7"/>
            <a:ext cx="8133135" cy="9649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TextBox 32"/>
          <p:cNvSpPr txBox="1"/>
          <p:nvPr/>
        </p:nvSpPr>
        <p:spPr>
          <a:xfrm>
            <a:off x="2235896" y="4262736"/>
            <a:ext cx="3021905"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Benthic Invertebrates</a:t>
            </a:r>
          </a:p>
        </p:txBody>
      </p:sp>
      <p:sp>
        <p:nvSpPr>
          <p:cNvPr id="6" name="Rectangle 5"/>
          <p:cNvSpPr/>
          <p:nvPr/>
        </p:nvSpPr>
        <p:spPr>
          <a:xfrm>
            <a:off x="6553200"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p>
        </p:txBody>
      </p:sp>
      <p:sp>
        <p:nvSpPr>
          <p:cNvPr id="8" name="Rounded Rectangle 7"/>
          <p:cNvSpPr/>
          <p:nvPr/>
        </p:nvSpPr>
        <p:spPr>
          <a:xfrm>
            <a:off x="2286000" y="4674022"/>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solidFill>
              </a:rPr>
              <a:t>What Are they?</a:t>
            </a: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Rounded Rectangle 51"/>
          <p:cNvSpPr/>
          <p:nvPr/>
        </p:nvSpPr>
        <p:spPr>
          <a:xfrm>
            <a:off x="3315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2" name="Rounded Rectangle 61"/>
          <p:cNvSpPr/>
          <p:nvPr/>
        </p:nvSpPr>
        <p:spPr>
          <a:xfrm>
            <a:off x="4343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3315586" y="4703785"/>
            <a:ext cx="990600" cy="369332"/>
          </a:xfrm>
          <a:prstGeom prst="rect">
            <a:avLst/>
          </a:prstGeom>
          <a:noFill/>
          <a:ln>
            <a:noFill/>
          </a:ln>
        </p:spPr>
        <p:txBody>
          <a:bodyPr wrap="square" rtlCol="0">
            <a:spAutoFit/>
          </a:bodyPr>
          <a:lstStyle/>
          <a:p>
            <a:pPr algn="ctr"/>
            <a:r>
              <a:rPr lang="en-US" sz="900" b="1" dirty="0">
                <a:solidFill>
                  <a:schemeClr val="bg1">
                    <a:lumMod val="50000"/>
                  </a:schemeClr>
                </a:solidFill>
              </a:rPr>
              <a:t>How are they monitored?</a:t>
            </a:r>
          </a:p>
        </p:txBody>
      </p: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Reporting</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6841" y="4419600"/>
            <a:ext cx="4400550" cy="5867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TextBox 16"/>
          <p:cNvSpPr txBox="1"/>
          <p:nvPr/>
        </p:nvSpPr>
        <p:spPr>
          <a:xfrm>
            <a:off x="2286000" y="5715001"/>
            <a:ext cx="3124200" cy="7786747"/>
          </a:xfrm>
          <a:prstGeom prst="rect">
            <a:avLst/>
          </a:prstGeom>
          <a:noFill/>
        </p:spPr>
        <p:txBody>
          <a:bodyPr wrap="square" rtlCol="0">
            <a:spAutoFit/>
          </a:bodyPr>
          <a:lstStyle/>
          <a:p>
            <a:pPr algn="just"/>
            <a:r>
              <a:rPr lang="en-US" sz="1000" b="1" dirty="0">
                <a:solidFill>
                  <a:schemeClr val="bg1">
                    <a:lumMod val="50000"/>
                  </a:schemeClr>
                </a:solidFill>
              </a:rPr>
              <a:t>Benthic organisms </a:t>
            </a:r>
            <a:r>
              <a:rPr lang="en-US" sz="1000" dirty="0">
                <a:solidFill>
                  <a:schemeClr val="bg1">
                    <a:lumMod val="50000"/>
                  </a:schemeClr>
                </a:solidFill>
              </a:rPr>
              <a:t>are creatures that live at the bottom of water bodies. They include common invertebrates (animals without backbones) like clams, shrimp, and crabs and other less recognized creatures including worms, little crustaceans called amphipods, and aquatic insects. These organisms live in or on the soft mud of the Estuary, while others attach themselves to rocks and other hard surfaces. There are also benthic vertebrates (animals with backbones) that include various fish species among other creatures.</a:t>
            </a:r>
          </a:p>
          <a:p>
            <a:pPr algn="just"/>
            <a:endParaRPr lang="en-US" sz="1000" dirty="0">
              <a:solidFill>
                <a:schemeClr val="bg1">
                  <a:lumMod val="50000"/>
                </a:schemeClr>
              </a:solidFill>
            </a:endParaRPr>
          </a:p>
          <a:p>
            <a:pPr algn="just"/>
            <a:r>
              <a:rPr lang="en-US" sz="1000" dirty="0">
                <a:solidFill>
                  <a:schemeClr val="bg1">
                    <a:lumMod val="50000"/>
                  </a:schemeClr>
                </a:solidFill>
              </a:rPr>
              <a:t>Many benthic organisms are filter feeders. They pump water through their bodies or through holes they have burrowed in the mud to catch food suspended in the water. Others graze on food they find in and on the surface of the bottom. Filter feeders and grazers eat </a:t>
            </a:r>
            <a:r>
              <a:rPr lang="en-US" sz="1000" b="1" dirty="0">
                <a:solidFill>
                  <a:schemeClr val="tx2">
                    <a:lumMod val="40000"/>
                    <a:lumOff val="60000"/>
                  </a:schemeClr>
                </a:solidFill>
              </a:rPr>
              <a:t>phytoplankton, zooplankton</a:t>
            </a:r>
            <a:r>
              <a:rPr lang="en-US" sz="1000" dirty="0">
                <a:solidFill>
                  <a:schemeClr val="bg1">
                    <a:lumMod val="50000"/>
                  </a:schemeClr>
                </a:solidFill>
              </a:rPr>
              <a:t>, other benthic organisms, and/or decaying organic debris washed in from the surrounding watershed.</a:t>
            </a:r>
          </a:p>
          <a:p>
            <a:pPr algn="just"/>
            <a:endParaRPr lang="en-US" sz="1000" dirty="0">
              <a:solidFill>
                <a:schemeClr val="bg1">
                  <a:lumMod val="50000"/>
                </a:schemeClr>
              </a:solidFill>
            </a:endParaRPr>
          </a:p>
          <a:p>
            <a:pPr algn="just"/>
            <a:r>
              <a:rPr lang="en-US" sz="1000" b="1" dirty="0">
                <a:solidFill>
                  <a:schemeClr val="bg1">
                    <a:lumMod val="50000"/>
                  </a:schemeClr>
                </a:solidFill>
              </a:rPr>
              <a:t>Why Are Benthic Organisms Important?</a:t>
            </a:r>
          </a:p>
          <a:p>
            <a:pPr algn="just"/>
            <a:endParaRPr lang="en-US" sz="1000" dirty="0">
              <a:solidFill>
                <a:schemeClr val="bg1">
                  <a:lumMod val="50000"/>
                </a:schemeClr>
              </a:solidFill>
            </a:endParaRPr>
          </a:p>
          <a:p>
            <a:pPr marL="171450" indent="-171450" algn="just">
              <a:buFont typeface="Wingdings" panose="05000000000000000000" pitchFamily="2" charset="2"/>
              <a:buChar char="Ø"/>
            </a:pPr>
            <a:r>
              <a:rPr lang="en-US" sz="1000" dirty="0">
                <a:solidFill>
                  <a:schemeClr val="bg1">
                    <a:lumMod val="50000"/>
                  </a:schemeClr>
                </a:solidFill>
              </a:rPr>
              <a:t>Benthic organisms are important part of the estuarine food web. They consume and are consumed by other creatures. Every winter during low-tides, thousands of migrating shorebirds feast themselves upon uncovered clams, crabs, and worms found in the mudflats. Humans, as well, take advantage of the low-tides to harvest their own feast. Certain fish species, including juvenile salmon, striped bass, and sturgeon, also consume many types of benthic organisms.</a:t>
            </a:r>
          </a:p>
          <a:p>
            <a:pPr marL="171450" indent="-171450" algn="just">
              <a:buFont typeface="Wingdings" panose="05000000000000000000" pitchFamily="2" charset="2"/>
              <a:buChar char="Ø"/>
            </a:pPr>
            <a:r>
              <a:rPr lang="en-US" sz="1000" dirty="0">
                <a:solidFill>
                  <a:schemeClr val="bg1">
                    <a:lumMod val="50000"/>
                  </a:schemeClr>
                </a:solidFill>
              </a:rPr>
              <a:t>A large percentage of the benthic organisms found in the SF Estuary are invasive and thus can have negative effects on the health of the estuary.</a:t>
            </a:r>
          </a:p>
          <a:p>
            <a:pPr marL="171450" indent="-171450" algn="just">
              <a:buFont typeface="Wingdings" panose="05000000000000000000" pitchFamily="2" charset="2"/>
              <a:buChar char="Ø"/>
            </a:pPr>
            <a:r>
              <a:rPr lang="en-US" sz="1000" dirty="0">
                <a:solidFill>
                  <a:schemeClr val="bg1">
                    <a:lumMod val="50000"/>
                  </a:schemeClr>
                </a:solidFill>
              </a:rPr>
              <a:t>Filter feeding benthic organisms pump immense amounts of water through their bodies, consuming large amounts of the available phytoplankton biomass in the estuary.</a:t>
            </a:r>
          </a:p>
          <a:p>
            <a:pPr marL="171450" indent="-171450" algn="just">
              <a:buFont typeface="Wingdings" panose="05000000000000000000" pitchFamily="2" charset="2"/>
              <a:buChar char="Ø"/>
            </a:pPr>
            <a:r>
              <a:rPr lang="en-US" sz="1000" dirty="0">
                <a:solidFill>
                  <a:schemeClr val="bg1">
                    <a:lumMod val="50000"/>
                  </a:schemeClr>
                </a:solidFill>
              </a:rPr>
              <a:t>Historically, bay shrimp supported a large commercial fishery in the Bay, and California’s commercial crab fishery still depends upon crabs that spend the first two years of their life growing in the SF Estuary.</a:t>
            </a:r>
          </a:p>
          <a:p>
            <a:pPr marL="171450" indent="-171450" algn="just">
              <a:buFont typeface="Wingdings" panose="05000000000000000000" pitchFamily="2" charset="2"/>
              <a:buChar char="Ø"/>
            </a:pPr>
            <a:r>
              <a:rPr lang="en-US" sz="1000" dirty="0">
                <a:solidFill>
                  <a:schemeClr val="bg1">
                    <a:lumMod val="50000"/>
                  </a:schemeClr>
                </a:solidFill>
              </a:rPr>
              <a:t>Changes in benthic organisms’ populations also can be indications of larger changes in the physical conditions of the SF Estuary, including alterations in freshwater inflows, salinity, and sediment composition. These changes can then affect other living things and general water quality.</a:t>
            </a:r>
          </a:p>
        </p:txBody>
      </p:sp>
      <p:grpSp>
        <p:nvGrpSpPr>
          <p:cNvPr id="69" name="Group 68"/>
          <p:cNvGrpSpPr/>
          <p:nvPr/>
        </p:nvGrpSpPr>
        <p:grpSpPr>
          <a:xfrm>
            <a:off x="1981200" y="1020932"/>
            <a:ext cx="8136834" cy="2993260"/>
            <a:chOff x="457200" y="1020932"/>
            <a:chExt cx="8136834" cy="2993260"/>
          </a:xfrm>
        </p:grpSpPr>
        <p:pic>
          <p:nvPicPr>
            <p:cNvPr id="7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1" name="Straight Connector 70"/>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p>
        </p:txBody>
      </p:sp>
      <p:sp>
        <p:nvSpPr>
          <p:cNvPr id="41" name="TextBox 40"/>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p>
        </p:txBody>
      </p:sp>
      <p:sp>
        <p:nvSpPr>
          <p:cNvPr id="42" name="TextBox 41"/>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cxnSp>
        <p:nvCxnSpPr>
          <p:cNvPr id="43" name="Straight Connector 42"/>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p>
        </p:txBody>
      </p:sp>
      <p:sp>
        <p:nvSpPr>
          <p:cNvPr id="61" name="TextBox 60"/>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pic>
        <p:nvPicPr>
          <p:cNvPr id="46" name="Picture 45" descr="E:\SF360\BDL\Enviados\PPT Design\title ba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307518" y="2473917"/>
            <a:ext cx="9143999" cy="607857"/>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Box 46"/>
          <p:cNvSpPr txBox="1"/>
          <p:nvPr/>
        </p:nvSpPr>
        <p:spPr>
          <a:xfrm rot="16200000">
            <a:off x="-1493565" y="3789197"/>
            <a:ext cx="3795857" cy="369332"/>
          </a:xfrm>
          <a:prstGeom prst="rect">
            <a:avLst/>
          </a:prstGeom>
          <a:noFill/>
        </p:spPr>
        <p:txBody>
          <a:bodyPr wrap="square" rtlCol="0">
            <a:spAutoFit/>
          </a:bodyPr>
          <a:lstStyle/>
          <a:p>
            <a:r>
              <a:rPr lang="en-US" dirty="0" smtClean="0">
                <a:solidFill>
                  <a:schemeClr val="bg1"/>
                </a:solidFill>
              </a:rPr>
              <a:t>New California Estuaries  Portal Design</a:t>
            </a:r>
            <a:endParaRPr lang="en-US" dirty="0">
              <a:solidFill>
                <a:schemeClr val="bg1"/>
              </a:solidFill>
            </a:endParaRPr>
          </a:p>
        </p:txBody>
      </p:sp>
    </p:spTree>
    <p:extLst>
      <p:ext uri="{BB962C8B-B14F-4D97-AF65-F5344CB8AC3E}">
        <p14:creationId xmlns:p14="http://schemas.microsoft.com/office/powerpoint/2010/main" val="11730026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6"/>
            <a:ext cx="8133135" cy="1003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TextBox 32"/>
          <p:cNvSpPr txBox="1"/>
          <p:nvPr/>
        </p:nvSpPr>
        <p:spPr>
          <a:xfrm>
            <a:off x="2235896" y="4262736"/>
            <a:ext cx="3021905"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Benthic Invertebrates</a:t>
            </a:r>
          </a:p>
        </p:txBody>
      </p:sp>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p>
        </p:txBody>
      </p:sp>
      <p:sp>
        <p:nvSpPr>
          <p:cNvPr id="8" name="Rounded Rectangle 7"/>
          <p:cNvSpPr/>
          <p:nvPr/>
        </p:nvSpPr>
        <p:spPr>
          <a:xfrm>
            <a:off x="2286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What Are they?</a:t>
            </a: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4343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Reporting</a:t>
            </a:r>
          </a:p>
        </p:txBody>
      </p:sp>
      <p:sp>
        <p:nvSpPr>
          <p:cNvPr id="17" name="TextBox 16"/>
          <p:cNvSpPr txBox="1"/>
          <p:nvPr/>
        </p:nvSpPr>
        <p:spPr>
          <a:xfrm>
            <a:off x="2286000" y="5715000"/>
            <a:ext cx="3200400" cy="8063746"/>
          </a:xfrm>
          <a:prstGeom prst="rect">
            <a:avLst/>
          </a:prstGeom>
          <a:noFill/>
        </p:spPr>
        <p:txBody>
          <a:bodyPr wrap="square" rtlCol="0">
            <a:spAutoFit/>
          </a:bodyPr>
          <a:lstStyle/>
          <a:p>
            <a:r>
              <a:rPr lang="en-US" sz="1200" b="1" dirty="0">
                <a:solidFill>
                  <a:schemeClr val="bg1">
                    <a:lumMod val="50000"/>
                  </a:schemeClr>
                </a:solidFill>
              </a:rPr>
              <a:t>Department of Water Resources Benthic Organism Study</a:t>
            </a:r>
          </a:p>
          <a:p>
            <a:pPr algn="just"/>
            <a:endParaRPr lang="en-US" sz="1000" dirty="0">
              <a:solidFill>
                <a:schemeClr val="bg1">
                  <a:lumMod val="50000"/>
                </a:schemeClr>
              </a:solidFill>
            </a:endParaRPr>
          </a:p>
          <a:p>
            <a:pPr algn="just"/>
            <a:r>
              <a:rPr lang="en-US" sz="1000" dirty="0">
                <a:solidFill>
                  <a:schemeClr val="bg1">
                    <a:lumMod val="50000"/>
                  </a:schemeClr>
                </a:solidFill>
              </a:rPr>
              <a:t>The California DWR Benthic Organism Study measures the composition (what kinds?), abundance (how many?), diversity (how many kinds?), and distribution (where are they?) of benthic organisms as part of the IEP’s Environmental Monitoring Program (EMP). Changes in their composition, abundance, diversity, and distribution are documented within the SF Estuary, from San Pablo Bay east through the upper Estuary to the mouths of the Sacramento, </a:t>
            </a:r>
            <a:r>
              <a:rPr lang="en-US" sz="1000" dirty="0" err="1">
                <a:solidFill>
                  <a:schemeClr val="bg1">
                    <a:lumMod val="50000"/>
                  </a:schemeClr>
                </a:solidFill>
              </a:rPr>
              <a:t>Mokelumne</a:t>
            </a:r>
            <a:r>
              <a:rPr lang="en-US" sz="1000" dirty="0">
                <a:solidFill>
                  <a:schemeClr val="bg1">
                    <a:lumMod val="50000"/>
                  </a:schemeClr>
                </a:solidFill>
              </a:rPr>
              <a:t>, and San Joaquin Rivers.</a:t>
            </a:r>
          </a:p>
          <a:p>
            <a:pPr algn="just"/>
            <a:endParaRPr lang="en-US" sz="1000" dirty="0">
              <a:solidFill>
                <a:schemeClr val="bg1">
                  <a:lumMod val="50000"/>
                </a:schemeClr>
              </a:solidFill>
            </a:endParaRPr>
          </a:p>
          <a:p>
            <a:pPr algn="just"/>
            <a:r>
              <a:rPr lang="en-US" sz="1000" dirty="0">
                <a:solidFill>
                  <a:schemeClr val="bg1">
                    <a:lumMod val="50000"/>
                  </a:schemeClr>
                </a:solidFill>
              </a:rPr>
              <a:t>Ten sites are currently sampled. Because different benthic species live in different parts of the Estuary, the sites represent a wide range of habitats of varying sizes and physical conditions, including different types of salinity and sediment composition. Sites range from narrow, freshwater channels in the Delta to broad, estuarine bays.</a:t>
            </a:r>
          </a:p>
          <a:p>
            <a:pPr algn="just"/>
            <a:endParaRPr lang="en-US" sz="1000" dirty="0">
              <a:solidFill>
                <a:schemeClr val="bg1">
                  <a:lumMod val="50000"/>
                </a:schemeClr>
              </a:solidFill>
            </a:endParaRPr>
          </a:p>
          <a:p>
            <a:pPr algn="just"/>
            <a:r>
              <a:rPr lang="en-US" sz="1000" dirty="0">
                <a:solidFill>
                  <a:schemeClr val="bg1">
                    <a:lumMod val="50000"/>
                  </a:schemeClr>
                </a:solidFill>
              </a:rPr>
              <a:t>Samples are collected monthly. From 1975 to 1979, biannual sampling was conducted in late spring and fall. Monthly sampling started in June 1980 and ended in October 2003. Samples were collected quarterly from October 2003 through October 2005, after which monthly sampling was resumed. Sediment samples are also collected at each site for sediment analysis.</a:t>
            </a:r>
          </a:p>
          <a:p>
            <a:pPr algn="just"/>
            <a:endParaRPr lang="en-US" sz="1000" dirty="0">
              <a:solidFill>
                <a:schemeClr val="bg1">
                  <a:lumMod val="50000"/>
                </a:schemeClr>
              </a:solidFill>
            </a:endParaRPr>
          </a:p>
          <a:p>
            <a:pPr algn="just"/>
            <a:r>
              <a:rPr lang="en-US" sz="1000" b="1" dirty="0">
                <a:solidFill>
                  <a:schemeClr val="tx2">
                    <a:lumMod val="40000"/>
                    <a:lumOff val="60000"/>
                  </a:schemeClr>
                </a:solidFill>
              </a:rPr>
              <a:t>Learn more about the methods used to measure benthic organisms</a:t>
            </a:r>
            <a:r>
              <a:rPr lang="en-US" sz="1000" dirty="0">
                <a:solidFill>
                  <a:schemeClr val="tx2">
                    <a:lumMod val="40000"/>
                    <a:lumOff val="60000"/>
                  </a:schemeClr>
                </a:solidFill>
              </a:rPr>
              <a:t>.</a:t>
            </a:r>
          </a:p>
          <a:p>
            <a:pPr algn="just"/>
            <a:endParaRPr lang="en-US" sz="1000" dirty="0">
              <a:solidFill>
                <a:schemeClr val="bg1">
                  <a:lumMod val="50000"/>
                </a:schemeClr>
              </a:solidFill>
            </a:endParaRPr>
          </a:p>
          <a:p>
            <a:r>
              <a:rPr lang="en-US" sz="1200" b="1" dirty="0">
                <a:solidFill>
                  <a:schemeClr val="bg1">
                    <a:lumMod val="50000"/>
                  </a:schemeClr>
                </a:solidFill>
              </a:rPr>
              <a:t>Department of Fish and Wildlife San Francisco Bay Study</a:t>
            </a:r>
          </a:p>
          <a:p>
            <a:pPr algn="just"/>
            <a:endParaRPr lang="en-US" sz="1000" dirty="0">
              <a:solidFill>
                <a:schemeClr val="bg1">
                  <a:lumMod val="50000"/>
                </a:schemeClr>
              </a:solidFill>
            </a:endParaRPr>
          </a:p>
          <a:p>
            <a:pPr algn="just"/>
            <a:r>
              <a:rPr lang="en-US" sz="1000" dirty="0">
                <a:solidFill>
                  <a:schemeClr val="bg1">
                    <a:lumMod val="50000"/>
                  </a:schemeClr>
                </a:solidFill>
              </a:rPr>
              <a:t>EMP monitoring sites, however, are not as good for accurately sampling shrimp and crabs, but the CDFW San Francisco Bay Study surveys collect crabs and shrimp monthly using an otter trawl. Thirty-five fixed monitoring stations are distributed evenly throughout four sub-regions of the estuary, including South, Central, San Pablo, and Suisun Bays.</a:t>
            </a:r>
          </a:p>
          <a:p>
            <a:pPr algn="just"/>
            <a:endParaRPr lang="en-US" sz="1000" dirty="0">
              <a:solidFill>
                <a:schemeClr val="bg1">
                  <a:lumMod val="50000"/>
                </a:schemeClr>
              </a:solidFill>
            </a:endParaRPr>
          </a:p>
          <a:p>
            <a:pPr algn="just"/>
            <a:r>
              <a:rPr lang="en-US" sz="1000" dirty="0">
                <a:solidFill>
                  <a:schemeClr val="bg1">
                    <a:lumMod val="50000"/>
                  </a:schemeClr>
                </a:solidFill>
              </a:rPr>
              <a:t>More information on benthic organisms and their monitoring can be found in the DWR Benthic Organism </a:t>
            </a:r>
            <a:r>
              <a:rPr lang="en-US" sz="1000" b="1" dirty="0">
                <a:solidFill>
                  <a:schemeClr val="tx2">
                    <a:lumMod val="40000"/>
                    <a:lumOff val="60000"/>
                  </a:schemeClr>
                </a:solidFill>
              </a:rPr>
              <a:t>Meta Data </a:t>
            </a:r>
            <a:r>
              <a:rPr lang="en-US" sz="1000" dirty="0">
                <a:solidFill>
                  <a:schemeClr val="bg1">
                    <a:lumMod val="50000"/>
                  </a:schemeClr>
                </a:solidFill>
              </a:rPr>
              <a:t>,the </a:t>
            </a:r>
            <a:r>
              <a:rPr lang="en-US" sz="1000" b="1" dirty="0">
                <a:solidFill>
                  <a:schemeClr val="tx2">
                    <a:lumMod val="40000"/>
                    <a:lumOff val="60000"/>
                  </a:schemeClr>
                </a:solidFill>
              </a:rPr>
              <a:t>Benthic </a:t>
            </a:r>
            <a:r>
              <a:rPr lang="en-US" sz="1000" b="1" dirty="0" err="1">
                <a:solidFill>
                  <a:schemeClr val="tx2">
                    <a:lumMod val="40000"/>
                    <a:lumOff val="60000"/>
                  </a:schemeClr>
                </a:solidFill>
              </a:rPr>
              <a:t>BioGuide</a:t>
            </a:r>
            <a:r>
              <a:rPr lang="en-US" sz="1000" dirty="0">
                <a:solidFill>
                  <a:schemeClr val="bg1">
                    <a:lumMod val="50000"/>
                  </a:schemeClr>
                </a:solidFill>
              </a:rPr>
              <a:t>, the </a:t>
            </a:r>
            <a:r>
              <a:rPr lang="en-US" sz="1000" b="1" dirty="0">
                <a:solidFill>
                  <a:schemeClr val="tx2">
                    <a:lumMod val="40000"/>
                    <a:lumOff val="60000"/>
                  </a:schemeClr>
                </a:solidFill>
              </a:rPr>
              <a:t>Benthic Dictionary</a:t>
            </a:r>
            <a:r>
              <a:rPr lang="en-US" sz="1000" dirty="0">
                <a:solidFill>
                  <a:schemeClr val="bg1">
                    <a:lumMod val="50000"/>
                  </a:schemeClr>
                </a:solidFill>
              </a:rPr>
              <a:t>, and the CDFW </a:t>
            </a:r>
            <a:r>
              <a:rPr lang="en-US" sz="1000" b="1" dirty="0">
                <a:solidFill>
                  <a:schemeClr val="tx2">
                    <a:lumMod val="40000"/>
                    <a:lumOff val="60000"/>
                  </a:schemeClr>
                </a:solidFill>
              </a:rPr>
              <a:t>San Francisco Bay Study</a:t>
            </a:r>
            <a:r>
              <a:rPr lang="en-US" sz="1000" dirty="0">
                <a:solidFill>
                  <a:schemeClr val="bg1">
                    <a:lumMod val="50000"/>
                  </a:schemeClr>
                </a:solidFill>
              </a:rPr>
              <a:t>.</a:t>
            </a:r>
          </a:p>
          <a:p>
            <a:pPr algn="just"/>
            <a:endParaRPr lang="en-US" sz="1000" dirty="0">
              <a:solidFill>
                <a:schemeClr val="bg1">
                  <a:lumMod val="50000"/>
                </a:schemeClr>
              </a:solidFill>
            </a:endParaRPr>
          </a:p>
          <a:p>
            <a:pPr algn="just"/>
            <a:r>
              <a:rPr lang="en-US" sz="1000" dirty="0">
                <a:solidFill>
                  <a:schemeClr val="bg1">
                    <a:lumMod val="50000"/>
                  </a:schemeClr>
                </a:solidFill>
              </a:rPr>
              <a:t>For more information regarding sediment composition data, please contact </a:t>
            </a:r>
            <a:r>
              <a:rPr lang="en-US" sz="1000" b="1" dirty="0">
                <a:solidFill>
                  <a:schemeClr val="tx2">
                    <a:lumMod val="40000"/>
                    <a:lumOff val="60000"/>
                  </a:schemeClr>
                </a:solidFill>
              </a:rPr>
              <a:t>Karen Gehrts</a:t>
            </a:r>
            <a:r>
              <a:rPr lang="en-US" sz="1000" dirty="0">
                <a:solidFill>
                  <a:schemeClr val="bg1">
                    <a:lumMod val="50000"/>
                  </a:schemeClr>
                </a:solidFill>
              </a:rPr>
              <a:t>.</a:t>
            </a:r>
          </a:p>
        </p:txBody>
      </p:sp>
      <p:grpSp>
        <p:nvGrpSpPr>
          <p:cNvPr id="61" name="Group 60"/>
          <p:cNvGrpSpPr/>
          <p:nvPr/>
        </p:nvGrpSpPr>
        <p:grpSpPr>
          <a:xfrm>
            <a:off x="1981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3314700" y="4686529"/>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3314700" y="4702201"/>
            <a:ext cx="990600" cy="369332"/>
          </a:xfrm>
          <a:prstGeom prst="rect">
            <a:avLst/>
          </a:prstGeom>
          <a:noFill/>
          <a:ln>
            <a:noFill/>
          </a:ln>
        </p:spPr>
        <p:txBody>
          <a:bodyPr wrap="square" rtlCol="0">
            <a:spAutoFit/>
          </a:bodyPr>
          <a:lstStyle/>
          <a:p>
            <a:pPr algn="ctr"/>
            <a:r>
              <a:rPr lang="en-US" sz="900" b="1" dirty="0">
                <a:solidFill>
                  <a:schemeClr val="bg1"/>
                </a:solidFill>
              </a:rPr>
              <a:t>How are they monitored? </a:t>
            </a:r>
          </a:p>
        </p:txBody>
      </p:sp>
      <p:sp>
        <p:nvSpPr>
          <p:cNvPr id="52" name="Rectangle 51"/>
          <p:cNvSpPr/>
          <p:nvPr/>
        </p:nvSpPr>
        <p:spPr>
          <a:xfrm>
            <a:off x="6629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5638800" y="84582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638800" y="95250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5562600" y="8466677"/>
            <a:ext cx="4572001" cy="430887"/>
          </a:xfrm>
          <a:prstGeom prst="rect">
            <a:avLst/>
          </a:prstGeom>
          <a:noFill/>
        </p:spPr>
        <p:txBody>
          <a:bodyPr wrap="square" rtlCol="0">
            <a:spAutoFit/>
          </a:bodyPr>
          <a:lstStyle/>
          <a:p>
            <a:r>
              <a:rPr lang="en-US" sz="1100" i="1" dirty="0">
                <a:solidFill>
                  <a:schemeClr val="bg1">
                    <a:lumMod val="50000"/>
                  </a:schemeClr>
                </a:solidFill>
              </a:rPr>
              <a:t>To view the locations of phytoplankton and chlorophyll-a monitoring stations in the map above, please select:</a:t>
            </a:r>
          </a:p>
        </p:txBody>
      </p:sp>
      <p:pic>
        <p:nvPicPr>
          <p:cNvPr id="7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419600"/>
            <a:ext cx="4394791"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3" name="TextBox 72"/>
          <p:cNvSpPr txBox="1"/>
          <p:nvPr/>
        </p:nvSpPr>
        <p:spPr>
          <a:xfrm>
            <a:off x="5871100" y="8916157"/>
            <a:ext cx="1520301" cy="215444"/>
          </a:xfrm>
          <a:prstGeom prst="rect">
            <a:avLst/>
          </a:prstGeom>
          <a:noFill/>
        </p:spPr>
        <p:txBody>
          <a:bodyPr wrap="square" rtlCol="0">
            <a:spAutoFit/>
          </a:bodyPr>
          <a:lstStyle/>
          <a:p>
            <a:pPr lvl="0"/>
            <a:r>
              <a:rPr lang="en-US" sz="800" dirty="0">
                <a:solidFill>
                  <a:srgbClr val="4BACC6">
                    <a:lumMod val="75000"/>
                  </a:srgbClr>
                </a:solidFill>
              </a:rPr>
              <a:t>Monitoring Program?</a:t>
            </a:r>
          </a:p>
        </p:txBody>
      </p:sp>
      <p:sp>
        <p:nvSpPr>
          <p:cNvPr id="74" name="Rectangle 73"/>
          <p:cNvSpPr/>
          <p:nvPr/>
        </p:nvSpPr>
        <p:spPr>
          <a:xfrm>
            <a:off x="5867400" y="9099322"/>
            <a:ext cx="3886200"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p:cNvSpPr>
            <a:spLocks noChangeAspect="1"/>
          </p:cNvSpPr>
          <p:nvPr/>
        </p:nvSpPr>
        <p:spPr>
          <a:xfrm rot="10800000">
            <a:off x="9595470" y="916536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TextBox 47"/>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p>
        </p:txBody>
      </p:sp>
      <p:sp>
        <p:nvSpPr>
          <p:cNvPr id="49" name="TextBox 48"/>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p>
        </p:txBody>
      </p:sp>
      <p:sp>
        <p:nvSpPr>
          <p:cNvPr id="54" name="TextBox 53"/>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cxnSp>
        <p:nvCxnSpPr>
          <p:cNvPr id="76" name="Straight Connector 75"/>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p>
        </p:txBody>
      </p:sp>
      <p:sp>
        <p:nvSpPr>
          <p:cNvPr id="81" name="TextBox 80"/>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sp>
        <p:nvSpPr>
          <p:cNvPr id="82" name="Line Callout 2 (Border and Accent Bar) 81"/>
          <p:cNvSpPr/>
          <p:nvPr/>
        </p:nvSpPr>
        <p:spPr>
          <a:xfrm>
            <a:off x="12268200" y="6172200"/>
            <a:ext cx="1905000" cy="2756913"/>
          </a:xfrm>
          <a:prstGeom prst="accentBorderCallout2">
            <a:avLst>
              <a:gd name="adj1" fmla="val 23945"/>
              <a:gd name="adj2" fmla="val -7638"/>
              <a:gd name="adj3" fmla="val 25244"/>
              <a:gd name="adj4" fmla="val -8322"/>
              <a:gd name="adj5" fmla="val 109963"/>
              <a:gd name="adj6" fmla="val -626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Rather than having interactive maps, users will select monitoring program to populate a static map above.</a:t>
            </a:r>
          </a:p>
        </p:txBody>
      </p:sp>
      <p:pic>
        <p:nvPicPr>
          <p:cNvPr id="46" name="Picture 45" descr="E:\SF360\BDL\Enviados\PPT Design\title ba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307518" y="2473917"/>
            <a:ext cx="9143999" cy="607857"/>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Box 46"/>
          <p:cNvSpPr txBox="1"/>
          <p:nvPr/>
        </p:nvSpPr>
        <p:spPr>
          <a:xfrm rot="16200000">
            <a:off x="-1493565" y="3789197"/>
            <a:ext cx="3795857" cy="369332"/>
          </a:xfrm>
          <a:prstGeom prst="rect">
            <a:avLst/>
          </a:prstGeom>
          <a:noFill/>
        </p:spPr>
        <p:txBody>
          <a:bodyPr wrap="square" rtlCol="0">
            <a:spAutoFit/>
          </a:bodyPr>
          <a:lstStyle/>
          <a:p>
            <a:r>
              <a:rPr lang="en-US" dirty="0" smtClean="0">
                <a:solidFill>
                  <a:schemeClr val="bg1"/>
                </a:solidFill>
              </a:rPr>
              <a:t>New California Estuaries  Portal Design</a:t>
            </a:r>
            <a:endParaRPr lang="en-US" dirty="0">
              <a:solidFill>
                <a:schemeClr val="bg1"/>
              </a:solidFill>
            </a:endParaRPr>
          </a:p>
        </p:txBody>
      </p:sp>
    </p:spTree>
    <p:extLst>
      <p:ext uri="{BB962C8B-B14F-4D97-AF65-F5344CB8AC3E}">
        <p14:creationId xmlns:p14="http://schemas.microsoft.com/office/powerpoint/2010/main" val="11429301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6"/>
            <a:ext cx="8133135" cy="11326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TextBox 32"/>
          <p:cNvSpPr txBox="1"/>
          <p:nvPr/>
        </p:nvSpPr>
        <p:spPr>
          <a:xfrm>
            <a:off x="2235896" y="4262736"/>
            <a:ext cx="3021905"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Benthic Invertebrates</a:t>
            </a:r>
          </a:p>
        </p:txBody>
      </p:sp>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p>
        </p:txBody>
      </p:sp>
      <p:sp>
        <p:nvSpPr>
          <p:cNvPr id="8" name="Rounded Rectangle 7"/>
          <p:cNvSpPr/>
          <p:nvPr/>
        </p:nvSpPr>
        <p:spPr>
          <a:xfrm>
            <a:off x="2286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What Are they?</a:t>
            </a: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4343400" y="4681467"/>
            <a:ext cx="990600" cy="385004"/>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solidFill>
              </a:rPr>
              <a:t>Reporting</a:t>
            </a:r>
          </a:p>
        </p:txBody>
      </p:sp>
      <p:sp>
        <p:nvSpPr>
          <p:cNvPr id="6" name="Rectangle 5"/>
          <p:cNvSpPr/>
          <p:nvPr/>
        </p:nvSpPr>
        <p:spPr>
          <a:xfrm>
            <a:off x="6629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5638799" y="67818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638799" y="73914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5638800" y="6853536"/>
            <a:ext cx="4495801" cy="461665"/>
          </a:xfrm>
          <a:prstGeom prst="rect">
            <a:avLst/>
          </a:prstGeom>
          <a:noFill/>
        </p:spPr>
        <p:txBody>
          <a:bodyPr wrap="square" rtlCol="0">
            <a:spAutoFit/>
          </a:bodyPr>
          <a:lstStyle/>
          <a:p>
            <a:pPr lvl="0"/>
            <a:r>
              <a:rPr lang="en-US" sz="1200" dirty="0">
                <a:solidFill>
                  <a:srgbClr val="4BACC6">
                    <a:lumMod val="75000"/>
                  </a:srgbClr>
                </a:solidFill>
              </a:rPr>
              <a:t>Understanding the relative abundance and distribution of benthic invertebrates in the San Francisco Bay Delta Estuary.</a:t>
            </a:r>
          </a:p>
        </p:txBody>
      </p:sp>
      <p:grpSp>
        <p:nvGrpSpPr>
          <p:cNvPr id="61" name="Group 60"/>
          <p:cNvGrpSpPr/>
          <p:nvPr/>
        </p:nvGrpSpPr>
        <p:grpSpPr>
          <a:xfrm>
            <a:off x="1981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3315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3315586" y="4703785"/>
            <a:ext cx="990600" cy="369332"/>
          </a:xfrm>
          <a:prstGeom prst="rect">
            <a:avLst/>
          </a:prstGeom>
          <a:noFill/>
          <a:ln>
            <a:noFill/>
          </a:ln>
        </p:spPr>
        <p:txBody>
          <a:bodyPr wrap="square" rtlCol="0">
            <a:spAutoFit/>
          </a:bodyPr>
          <a:lstStyle/>
          <a:p>
            <a:pPr algn="ctr"/>
            <a:r>
              <a:rPr lang="en-US" sz="900" b="1" dirty="0">
                <a:solidFill>
                  <a:schemeClr val="bg1">
                    <a:lumMod val="50000"/>
                  </a:schemeClr>
                </a:solidFill>
              </a:rPr>
              <a:t>How are they monitored?</a:t>
            </a:r>
          </a:p>
        </p:txBody>
      </p:sp>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8407" y="4514850"/>
            <a:ext cx="2782944" cy="209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1" name="Straight Connector 70"/>
          <p:cNvCxnSpPr/>
          <p:nvPr/>
        </p:nvCxnSpPr>
        <p:spPr>
          <a:xfrm>
            <a:off x="8534401" y="4493567"/>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534401" y="6600411"/>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8534401" y="4724400"/>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8540026" y="4510538"/>
            <a:ext cx="1520301" cy="246221"/>
          </a:xfrm>
          <a:prstGeom prst="rect">
            <a:avLst/>
          </a:prstGeom>
          <a:noFill/>
        </p:spPr>
        <p:txBody>
          <a:bodyPr wrap="square" rtlCol="0">
            <a:spAutoFit/>
          </a:bodyPr>
          <a:lstStyle/>
          <a:p>
            <a:pPr lvl="0"/>
            <a:r>
              <a:rPr lang="en-US" sz="1000" dirty="0">
                <a:solidFill>
                  <a:srgbClr val="4BACC6">
                    <a:lumMod val="75000"/>
                  </a:srgbClr>
                </a:solidFill>
              </a:rPr>
              <a:t>SELECT DATA</a:t>
            </a:r>
          </a:p>
        </p:txBody>
      </p:sp>
      <p:sp>
        <p:nvSpPr>
          <p:cNvPr id="75" name="TextBox 74"/>
          <p:cNvSpPr txBox="1"/>
          <p:nvPr/>
        </p:nvSpPr>
        <p:spPr>
          <a:xfrm>
            <a:off x="8458201" y="4743413"/>
            <a:ext cx="1520301" cy="215444"/>
          </a:xfrm>
          <a:prstGeom prst="rect">
            <a:avLst/>
          </a:prstGeom>
          <a:noFill/>
        </p:spPr>
        <p:txBody>
          <a:bodyPr wrap="square" rtlCol="0">
            <a:spAutoFit/>
          </a:bodyPr>
          <a:lstStyle/>
          <a:p>
            <a:pPr lvl="0"/>
            <a:r>
              <a:rPr lang="en-US" sz="800" dirty="0">
                <a:solidFill>
                  <a:srgbClr val="4BACC6">
                    <a:lumMod val="75000"/>
                  </a:srgbClr>
                </a:solidFill>
              </a:rPr>
              <a:t>Where?</a:t>
            </a:r>
          </a:p>
        </p:txBody>
      </p:sp>
      <p:sp>
        <p:nvSpPr>
          <p:cNvPr id="76" name="TextBox 75"/>
          <p:cNvSpPr txBox="1"/>
          <p:nvPr/>
        </p:nvSpPr>
        <p:spPr>
          <a:xfrm>
            <a:off x="8458201" y="5257800"/>
            <a:ext cx="1520301" cy="215444"/>
          </a:xfrm>
          <a:prstGeom prst="rect">
            <a:avLst/>
          </a:prstGeom>
          <a:noFill/>
        </p:spPr>
        <p:txBody>
          <a:bodyPr wrap="square" rtlCol="0">
            <a:spAutoFit/>
          </a:bodyPr>
          <a:lstStyle/>
          <a:p>
            <a:pPr lvl="0"/>
            <a:r>
              <a:rPr lang="en-US" sz="800" dirty="0">
                <a:solidFill>
                  <a:srgbClr val="4BACC6">
                    <a:lumMod val="75000"/>
                  </a:srgbClr>
                </a:solidFill>
              </a:rPr>
              <a:t>When?</a:t>
            </a:r>
          </a:p>
        </p:txBody>
      </p:sp>
      <p:sp>
        <p:nvSpPr>
          <p:cNvPr id="24" name="Rectangle 23"/>
          <p:cNvSpPr/>
          <p:nvPr/>
        </p:nvSpPr>
        <p:spPr>
          <a:xfrm>
            <a:off x="8540025" y="4967932"/>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a:spLocks noChangeAspect="1"/>
          </p:cNvSpPr>
          <p:nvPr/>
        </p:nvSpPr>
        <p:spPr>
          <a:xfrm rot="10800000">
            <a:off x="9833214" y="503397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Rectangle 77"/>
          <p:cNvSpPr/>
          <p:nvPr/>
        </p:nvSpPr>
        <p:spPr>
          <a:xfrm>
            <a:off x="8534400" y="54864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a:spLocks noChangeAspect="1"/>
          </p:cNvSpPr>
          <p:nvPr/>
        </p:nvSpPr>
        <p:spPr>
          <a:xfrm rot="10800000">
            <a:off x="9827589" y="55524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 name="Rectangle 79"/>
          <p:cNvSpPr/>
          <p:nvPr/>
        </p:nvSpPr>
        <p:spPr>
          <a:xfrm>
            <a:off x="8534400" y="60198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a:spLocks noChangeAspect="1"/>
          </p:cNvSpPr>
          <p:nvPr/>
        </p:nvSpPr>
        <p:spPr>
          <a:xfrm rot="10800000">
            <a:off x="9827589" y="60858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8"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5652343" y="79965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9" name="Rectangle 118"/>
          <p:cNvSpPr/>
          <p:nvPr/>
        </p:nvSpPr>
        <p:spPr>
          <a:xfrm>
            <a:off x="6616965" y="81283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5752564" y="85799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rot="16200000">
            <a:off x="5538843" y="8891861"/>
            <a:ext cx="635766" cy="215444"/>
          </a:xfrm>
          <a:prstGeom prst="rect">
            <a:avLst/>
          </a:prstGeom>
          <a:noFill/>
          <a:ln>
            <a:noFill/>
          </a:ln>
        </p:spPr>
        <p:txBody>
          <a:bodyPr wrap="square" rtlCol="0">
            <a:spAutoFit/>
          </a:bodyPr>
          <a:lstStyle/>
          <a:p>
            <a:pPr lvl="0" algn="ctr"/>
            <a:r>
              <a:rPr lang="en-US" sz="800" b="1" dirty="0"/>
              <a:t>Count</a:t>
            </a:r>
          </a:p>
        </p:txBody>
      </p:sp>
      <p:sp>
        <p:nvSpPr>
          <p:cNvPr id="122" name="Rectangle 121"/>
          <p:cNvSpPr/>
          <p:nvPr/>
        </p:nvSpPr>
        <p:spPr>
          <a:xfrm>
            <a:off x="9276528" y="85799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9117845" y="8579998"/>
            <a:ext cx="903856" cy="184666"/>
          </a:xfrm>
          <a:prstGeom prst="rect">
            <a:avLst/>
          </a:prstGeom>
          <a:noFill/>
          <a:ln>
            <a:noFill/>
          </a:ln>
        </p:spPr>
        <p:txBody>
          <a:bodyPr wrap="square" rtlCol="0">
            <a:spAutoFit/>
          </a:bodyPr>
          <a:lstStyle/>
          <a:p>
            <a:pPr lvl="0" algn="ctr"/>
            <a:r>
              <a:rPr lang="en-US" sz="600" b="1" dirty="0"/>
              <a:t>Species A</a:t>
            </a:r>
          </a:p>
        </p:txBody>
      </p:sp>
      <p:sp>
        <p:nvSpPr>
          <p:cNvPr id="124" name="TextBox 123"/>
          <p:cNvSpPr txBox="1"/>
          <p:nvPr/>
        </p:nvSpPr>
        <p:spPr>
          <a:xfrm>
            <a:off x="9118404" y="8813130"/>
            <a:ext cx="903856" cy="184666"/>
          </a:xfrm>
          <a:prstGeom prst="rect">
            <a:avLst/>
          </a:prstGeom>
          <a:noFill/>
          <a:ln>
            <a:noFill/>
          </a:ln>
        </p:spPr>
        <p:txBody>
          <a:bodyPr wrap="square" rtlCol="0">
            <a:spAutoFit/>
          </a:bodyPr>
          <a:lstStyle/>
          <a:p>
            <a:pPr lvl="0" algn="ctr"/>
            <a:r>
              <a:rPr lang="en-US" sz="600" b="1" dirty="0"/>
              <a:t>Species B</a:t>
            </a:r>
          </a:p>
        </p:txBody>
      </p:sp>
      <p:sp>
        <p:nvSpPr>
          <p:cNvPr id="125" name="TextBox 124"/>
          <p:cNvSpPr txBox="1"/>
          <p:nvPr/>
        </p:nvSpPr>
        <p:spPr>
          <a:xfrm>
            <a:off x="9118404" y="9056045"/>
            <a:ext cx="903856" cy="184666"/>
          </a:xfrm>
          <a:prstGeom prst="rect">
            <a:avLst/>
          </a:prstGeom>
          <a:noFill/>
          <a:ln>
            <a:noFill/>
          </a:ln>
        </p:spPr>
        <p:txBody>
          <a:bodyPr wrap="square" rtlCol="0">
            <a:spAutoFit/>
          </a:bodyPr>
          <a:lstStyle/>
          <a:p>
            <a:pPr lvl="0" algn="ctr"/>
            <a:r>
              <a:rPr lang="en-US" sz="600" b="1" dirty="0"/>
              <a:t>Species C</a:t>
            </a:r>
          </a:p>
        </p:txBody>
      </p:sp>
      <p:sp>
        <p:nvSpPr>
          <p:cNvPr id="126" name="TextBox 125"/>
          <p:cNvSpPr txBox="1"/>
          <p:nvPr/>
        </p:nvSpPr>
        <p:spPr>
          <a:xfrm>
            <a:off x="9118404" y="9314308"/>
            <a:ext cx="903856" cy="184666"/>
          </a:xfrm>
          <a:prstGeom prst="rect">
            <a:avLst/>
          </a:prstGeom>
          <a:noFill/>
          <a:ln>
            <a:noFill/>
          </a:ln>
        </p:spPr>
        <p:txBody>
          <a:bodyPr wrap="square" rtlCol="0">
            <a:spAutoFit/>
          </a:bodyPr>
          <a:lstStyle/>
          <a:p>
            <a:pPr lvl="0" algn="ctr"/>
            <a:r>
              <a:rPr lang="en-US" sz="600" b="1" dirty="0"/>
              <a:t>Species D</a:t>
            </a:r>
          </a:p>
        </p:txBody>
      </p:sp>
      <p:sp>
        <p:nvSpPr>
          <p:cNvPr id="127" name="TextBox 126"/>
          <p:cNvSpPr txBox="1"/>
          <p:nvPr/>
        </p:nvSpPr>
        <p:spPr>
          <a:xfrm>
            <a:off x="9117610" y="9563735"/>
            <a:ext cx="903856" cy="184666"/>
          </a:xfrm>
          <a:prstGeom prst="rect">
            <a:avLst/>
          </a:prstGeom>
          <a:noFill/>
          <a:ln>
            <a:noFill/>
          </a:ln>
        </p:spPr>
        <p:txBody>
          <a:bodyPr wrap="square" rtlCol="0">
            <a:spAutoFit/>
          </a:bodyPr>
          <a:lstStyle/>
          <a:p>
            <a:pPr lvl="0" algn="ctr"/>
            <a:r>
              <a:rPr lang="en-US" sz="600" b="1" dirty="0"/>
              <a:t>Species E</a:t>
            </a:r>
          </a:p>
        </p:txBody>
      </p:sp>
      <p:sp>
        <p:nvSpPr>
          <p:cNvPr id="128" name="TextBox 127"/>
          <p:cNvSpPr txBox="1"/>
          <p:nvPr/>
        </p:nvSpPr>
        <p:spPr>
          <a:xfrm>
            <a:off x="5638800" y="77724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D41</a:t>
            </a:r>
          </a:p>
        </p:txBody>
      </p:sp>
      <p:sp>
        <p:nvSpPr>
          <p:cNvPr id="129" name="TextBox 128"/>
          <p:cNvSpPr txBox="1"/>
          <p:nvPr/>
        </p:nvSpPr>
        <p:spPr>
          <a:xfrm>
            <a:off x="8001000" y="100715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p>
        </p:txBody>
      </p:sp>
      <p:pic>
        <p:nvPicPr>
          <p:cNvPr id="132"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5652344" y="104349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3" name="Rectangle 132"/>
          <p:cNvSpPr/>
          <p:nvPr/>
        </p:nvSpPr>
        <p:spPr>
          <a:xfrm>
            <a:off x="6616966" y="105667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5752565" y="110183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p:cNvSpPr txBox="1"/>
          <p:nvPr/>
        </p:nvSpPr>
        <p:spPr>
          <a:xfrm rot="16200000">
            <a:off x="5538844" y="11330261"/>
            <a:ext cx="635766" cy="215444"/>
          </a:xfrm>
          <a:prstGeom prst="rect">
            <a:avLst/>
          </a:prstGeom>
          <a:noFill/>
          <a:ln>
            <a:noFill/>
          </a:ln>
        </p:spPr>
        <p:txBody>
          <a:bodyPr wrap="square" rtlCol="0">
            <a:spAutoFit/>
          </a:bodyPr>
          <a:lstStyle/>
          <a:p>
            <a:pPr lvl="0" algn="ctr"/>
            <a:r>
              <a:rPr lang="en-US" sz="800" b="1" dirty="0"/>
              <a:t>Count</a:t>
            </a:r>
          </a:p>
        </p:txBody>
      </p:sp>
      <p:sp>
        <p:nvSpPr>
          <p:cNvPr id="136" name="Rectangle 135"/>
          <p:cNvSpPr/>
          <p:nvPr/>
        </p:nvSpPr>
        <p:spPr>
          <a:xfrm>
            <a:off x="9276529" y="110183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p:cNvSpPr txBox="1"/>
          <p:nvPr/>
        </p:nvSpPr>
        <p:spPr>
          <a:xfrm>
            <a:off x="9117846" y="11018398"/>
            <a:ext cx="903856" cy="184666"/>
          </a:xfrm>
          <a:prstGeom prst="rect">
            <a:avLst/>
          </a:prstGeom>
          <a:noFill/>
          <a:ln>
            <a:noFill/>
          </a:ln>
        </p:spPr>
        <p:txBody>
          <a:bodyPr wrap="square" rtlCol="0">
            <a:spAutoFit/>
          </a:bodyPr>
          <a:lstStyle/>
          <a:p>
            <a:pPr lvl="0" algn="ctr"/>
            <a:r>
              <a:rPr lang="en-US" sz="600" b="1" dirty="0"/>
              <a:t>Species A</a:t>
            </a:r>
          </a:p>
        </p:txBody>
      </p:sp>
      <p:sp>
        <p:nvSpPr>
          <p:cNvPr id="138" name="TextBox 137"/>
          <p:cNvSpPr txBox="1"/>
          <p:nvPr/>
        </p:nvSpPr>
        <p:spPr>
          <a:xfrm>
            <a:off x="9118405" y="11251530"/>
            <a:ext cx="903856" cy="184666"/>
          </a:xfrm>
          <a:prstGeom prst="rect">
            <a:avLst/>
          </a:prstGeom>
          <a:noFill/>
          <a:ln>
            <a:noFill/>
          </a:ln>
        </p:spPr>
        <p:txBody>
          <a:bodyPr wrap="square" rtlCol="0">
            <a:spAutoFit/>
          </a:bodyPr>
          <a:lstStyle/>
          <a:p>
            <a:pPr lvl="0" algn="ctr"/>
            <a:r>
              <a:rPr lang="en-US" sz="600" b="1" dirty="0"/>
              <a:t>Species B</a:t>
            </a:r>
          </a:p>
        </p:txBody>
      </p:sp>
      <p:sp>
        <p:nvSpPr>
          <p:cNvPr id="139" name="TextBox 138"/>
          <p:cNvSpPr txBox="1"/>
          <p:nvPr/>
        </p:nvSpPr>
        <p:spPr>
          <a:xfrm>
            <a:off x="9118405" y="11494445"/>
            <a:ext cx="903856" cy="184666"/>
          </a:xfrm>
          <a:prstGeom prst="rect">
            <a:avLst/>
          </a:prstGeom>
          <a:noFill/>
          <a:ln>
            <a:noFill/>
          </a:ln>
        </p:spPr>
        <p:txBody>
          <a:bodyPr wrap="square" rtlCol="0">
            <a:spAutoFit/>
          </a:bodyPr>
          <a:lstStyle/>
          <a:p>
            <a:pPr lvl="0" algn="ctr"/>
            <a:r>
              <a:rPr lang="en-US" sz="600" b="1" dirty="0"/>
              <a:t>Species C</a:t>
            </a:r>
          </a:p>
        </p:txBody>
      </p:sp>
      <p:sp>
        <p:nvSpPr>
          <p:cNvPr id="140" name="TextBox 139"/>
          <p:cNvSpPr txBox="1"/>
          <p:nvPr/>
        </p:nvSpPr>
        <p:spPr>
          <a:xfrm>
            <a:off x="9118405" y="11752708"/>
            <a:ext cx="903856" cy="184666"/>
          </a:xfrm>
          <a:prstGeom prst="rect">
            <a:avLst/>
          </a:prstGeom>
          <a:noFill/>
          <a:ln>
            <a:noFill/>
          </a:ln>
        </p:spPr>
        <p:txBody>
          <a:bodyPr wrap="square" rtlCol="0">
            <a:spAutoFit/>
          </a:bodyPr>
          <a:lstStyle/>
          <a:p>
            <a:pPr lvl="0" algn="ctr"/>
            <a:r>
              <a:rPr lang="en-US" sz="600" b="1" dirty="0"/>
              <a:t>Species D</a:t>
            </a:r>
          </a:p>
        </p:txBody>
      </p:sp>
      <p:sp>
        <p:nvSpPr>
          <p:cNvPr id="141" name="TextBox 140"/>
          <p:cNvSpPr txBox="1"/>
          <p:nvPr/>
        </p:nvSpPr>
        <p:spPr>
          <a:xfrm>
            <a:off x="9117611" y="12002135"/>
            <a:ext cx="903856" cy="184666"/>
          </a:xfrm>
          <a:prstGeom prst="rect">
            <a:avLst/>
          </a:prstGeom>
          <a:noFill/>
          <a:ln>
            <a:noFill/>
          </a:ln>
        </p:spPr>
        <p:txBody>
          <a:bodyPr wrap="square" rtlCol="0">
            <a:spAutoFit/>
          </a:bodyPr>
          <a:lstStyle/>
          <a:p>
            <a:pPr lvl="0" algn="ctr"/>
            <a:r>
              <a:rPr lang="en-US" sz="600" b="1" dirty="0"/>
              <a:t>Species E</a:t>
            </a:r>
          </a:p>
        </p:txBody>
      </p:sp>
      <p:sp>
        <p:nvSpPr>
          <p:cNvPr id="142" name="TextBox 141"/>
          <p:cNvSpPr txBox="1"/>
          <p:nvPr/>
        </p:nvSpPr>
        <p:spPr>
          <a:xfrm>
            <a:off x="5638801" y="102108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D28A</a:t>
            </a:r>
          </a:p>
        </p:txBody>
      </p:sp>
      <p:sp>
        <p:nvSpPr>
          <p:cNvPr id="143" name="TextBox 142"/>
          <p:cNvSpPr txBox="1"/>
          <p:nvPr/>
        </p:nvSpPr>
        <p:spPr>
          <a:xfrm>
            <a:off x="8001001" y="125099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p>
        </p:txBody>
      </p:sp>
      <p:pic>
        <p:nvPicPr>
          <p:cNvPr id="144"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5652344" y="128733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5" name="Rectangle 144"/>
          <p:cNvSpPr/>
          <p:nvPr/>
        </p:nvSpPr>
        <p:spPr>
          <a:xfrm>
            <a:off x="6616966" y="130051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752565" y="134567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p:cNvSpPr txBox="1"/>
          <p:nvPr/>
        </p:nvSpPr>
        <p:spPr>
          <a:xfrm rot="16200000">
            <a:off x="5538844" y="13768661"/>
            <a:ext cx="635766" cy="215444"/>
          </a:xfrm>
          <a:prstGeom prst="rect">
            <a:avLst/>
          </a:prstGeom>
          <a:noFill/>
          <a:ln>
            <a:noFill/>
          </a:ln>
        </p:spPr>
        <p:txBody>
          <a:bodyPr wrap="square" rtlCol="0">
            <a:spAutoFit/>
          </a:bodyPr>
          <a:lstStyle/>
          <a:p>
            <a:pPr lvl="0" algn="ctr"/>
            <a:r>
              <a:rPr lang="en-US" sz="800" b="1" dirty="0"/>
              <a:t>Count</a:t>
            </a:r>
          </a:p>
        </p:txBody>
      </p:sp>
      <p:sp>
        <p:nvSpPr>
          <p:cNvPr id="148" name="Rectangle 147"/>
          <p:cNvSpPr/>
          <p:nvPr/>
        </p:nvSpPr>
        <p:spPr>
          <a:xfrm>
            <a:off x="9276529" y="134567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p:cNvSpPr txBox="1"/>
          <p:nvPr/>
        </p:nvSpPr>
        <p:spPr>
          <a:xfrm>
            <a:off x="9117846" y="13456798"/>
            <a:ext cx="903856" cy="184666"/>
          </a:xfrm>
          <a:prstGeom prst="rect">
            <a:avLst/>
          </a:prstGeom>
          <a:noFill/>
          <a:ln>
            <a:noFill/>
          </a:ln>
        </p:spPr>
        <p:txBody>
          <a:bodyPr wrap="square" rtlCol="0">
            <a:spAutoFit/>
          </a:bodyPr>
          <a:lstStyle/>
          <a:p>
            <a:pPr lvl="0" algn="ctr"/>
            <a:r>
              <a:rPr lang="en-US" sz="600" b="1" dirty="0"/>
              <a:t>Species A</a:t>
            </a:r>
          </a:p>
        </p:txBody>
      </p:sp>
      <p:sp>
        <p:nvSpPr>
          <p:cNvPr id="150" name="TextBox 149"/>
          <p:cNvSpPr txBox="1"/>
          <p:nvPr/>
        </p:nvSpPr>
        <p:spPr>
          <a:xfrm>
            <a:off x="9118405" y="13689930"/>
            <a:ext cx="903856" cy="184666"/>
          </a:xfrm>
          <a:prstGeom prst="rect">
            <a:avLst/>
          </a:prstGeom>
          <a:noFill/>
          <a:ln>
            <a:noFill/>
          </a:ln>
        </p:spPr>
        <p:txBody>
          <a:bodyPr wrap="square" rtlCol="0">
            <a:spAutoFit/>
          </a:bodyPr>
          <a:lstStyle/>
          <a:p>
            <a:pPr lvl="0" algn="ctr"/>
            <a:r>
              <a:rPr lang="en-US" sz="600" b="1" dirty="0"/>
              <a:t>Species B</a:t>
            </a:r>
          </a:p>
        </p:txBody>
      </p:sp>
      <p:sp>
        <p:nvSpPr>
          <p:cNvPr id="151" name="TextBox 150"/>
          <p:cNvSpPr txBox="1"/>
          <p:nvPr/>
        </p:nvSpPr>
        <p:spPr>
          <a:xfrm>
            <a:off x="9118405" y="13932845"/>
            <a:ext cx="903856" cy="184666"/>
          </a:xfrm>
          <a:prstGeom prst="rect">
            <a:avLst/>
          </a:prstGeom>
          <a:noFill/>
          <a:ln>
            <a:noFill/>
          </a:ln>
        </p:spPr>
        <p:txBody>
          <a:bodyPr wrap="square" rtlCol="0">
            <a:spAutoFit/>
          </a:bodyPr>
          <a:lstStyle/>
          <a:p>
            <a:pPr lvl="0" algn="ctr"/>
            <a:r>
              <a:rPr lang="en-US" sz="600" b="1" dirty="0"/>
              <a:t>Species C</a:t>
            </a:r>
          </a:p>
        </p:txBody>
      </p:sp>
      <p:sp>
        <p:nvSpPr>
          <p:cNvPr id="152" name="TextBox 151"/>
          <p:cNvSpPr txBox="1"/>
          <p:nvPr/>
        </p:nvSpPr>
        <p:spPr>
          <a:xfrm>
            <a:off x="9118405" y="14191108"/>
            <a:ext cx="903856" cy="184666"/>
          </a:xfrm>
          <a:prstGeom prst="rect">
            <a:avLst/>
          </a:prstGeom>
          <a:noFill/>
          <a:ln>
            <a:noFill/>
          </a:ln>
        </p:spPr>
        <p:txBody>
          <a:bodyPr wrap="square" rtlCol="0">
            <a:spAutoFit/>
          </a:bodyPr>
          <a:lstStyle/>
          <a:p>
            <a:pPr lvl="0" algn="ctr"/>
            <a:r>
              <a:rPr lang="en-US" sz="600" b="1" dirty="0"/>
              <a:t>Species D</a:t>
            </a:r>
          </a:p>
        </p:txBody>
      </p:sp>
      <p:sp>
        <p:nvSpPr>
          <p:cNvPr id="153" name="TextBox 152"/>
          <p:cNvSpPr txBox="1"/>
          <p:nvPr/>
        </p:nvSpPr>
        <p:spPr>
          <a:xfrm>
            <a:off x="9117611" y="14440535"/>
            <a:ext cx="903856" cy="184666"/>
          </a:xfrm>
          <a:prstGeom prst="rect">
            <a:avLst/>
          </a:prstGeom>
          <a:noFill/>
          <a:ln>
            <a:noFill/>
          </a:ln>
        </p:spPr>
        <p:txBody>
          <a:bodyPr wrap="square" rtlCol="0">
            <a:spAutoFit/>
          </a:bodyPr>
          <a:lstStyle/>
          <a:p>
            <a:pPr lvl="0" algn="ctr"/>
            <a:r>
              <a:rPr lang="en-US" sz="600" b="1" dirty="0"/>
              <a:t>Species E</a:t>
            </a:r>
          </a:p>
        </p:txBody>
      </p:sp>
      <p:sp>
        <p:nvSpPr>
          <p:cNvPr id="154" name="TextBox 153"/>
          <p:cNvSpPr txBox="1"/>
          <p:nvPr/>
        </p:nvSpPr>
        <p:spPr>
          <a:xfrm>
            <a:off x="5638801" y="126492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P8</a:t>
            </a:r>
          </a:p>
        </p:txBody>
      </p:sp>
      <p:sp>
        <p:nvSpPr>
          <p:cNvPr id="155" name="TextBox 154"/>
          <p:cNvSpPr txBox="1"/>
          <p:nvPr/>
        </p:nvSpPr>
        <p:spPr>
          <a:xfrm>
            <a:off x="8001001" y="149483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p>
        </p:txBody>
      </p:sp>
      <p:sp>
        <p:nvSpPr>
          <p:cNvPr id="91" name="Rounded Rectangle 90"/>
          <p:cNvSpPr/>
          <p:nvPr/>
        </p:nvSpPr>
        <p:spPr>
          <a:xfrm>
            <a:off x="8610600" y="80772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t>X</a:t>
            </a:r>
          </a:p>
        </p:txBody>
      </p:sp>
      <p:sp>
        <p:nvSpPr>
          <p:cNvPr id="92" name="Rounded Rectangle 91"/>
          <p:cNvSpPr/>
          <p:nvPr/>
        </p:nvSpPr>
        <p:spPr>
          <a:xfrm>
            <a:off x="9220200" y="80772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a:solidFill>
                  <a:schemeClr val="bg1"/>
                </a:solidFill>
              </a:rPr>
              <a:t>Y</a:t>
            </a:r>
          </a:p>
        </p:txBody>
      </p:sp>
      <p:sp>
        <p:nvSpPr>
          <p:cNvPr id="93" name="Rounded Rectangle 92"/>
          <p:cNvSpPr/>
          <p:nvPr/>
        </p:nvSpPr>
        <p:spPr>
          <a:xfrm>
            <a:off x="8610600" y="105156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t>X</a:t>
            </a:r>
          </a:p>
        </p:txBody>
      </p:sp>
      <p:sp>
        <p:nvSpPr>
          <p:cNvPr id="94" name="Rounded Rectangle 93"/>
          <p:cNvSpPr/>
          <p:nvPr/>
        </p:nvSpPr>
        <p:spPr>
          <a:xfrm>
            <a:off x="9220200" y="105156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a:solidFill>
                  <a:schemeClr val="bg1"/>
                </a:solidFill>
              </a:rPr>
              <a:t>Y</a:t>
            </a:r>
          </a:p>
        </p:txBody>
      </p:sp>
      <p:sp>
        <p:nvSpPr>
          <p:cNvPr id="95" name="Rounded Rectangle 94"/>
          <p:cNvSpPr/>
          <p:nvPr/>
        </p:nvSpPr>
        <p:spPr>
          <a:xfrm>
            <a:off x="8610600" y="12945539"/>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t>X</a:t>
            </a:r>
          </a:p>
        </p:txBody>
      </p:sp>
      <p:sp>
        <p:nvSpPr>
          <p:cNvPr id="96" name="Rounded Rectangle 95"/>
          <p:cNvSpPr/>
          <p:nvPr/>
        </p:nvSpPr>
        <p:spPr>
          <a:xfrm>
            <a:off x="9220200" y="12945539"/>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a:solidFill>
                  <a:schemeClr val="bg1"/>
                </a:solidFill>
              </a:rPr>
              <a:t>Y</a:t>
            </a:r>
          </a:p>
        </p:txBody>
      </p:sp>
      <p:sp>
        <p:nvSpPr>
          <p:cNvPr id="97" name="TextBox 96"/>
          <p:cNvSpPr txBox="1"/>
          <p:nvPr/>
        </p:nvSpPr>
        <p:spPr>
          <a:xfrm>
            <a:off x="2286000" y="5715001"/>
            <a:ext cx="3200400" cy="6294031"/>
          </a:xfrm>
          <a:prstGeom prst="rect">
            <a:avLst/>
          </a:prstGeom>
          <a:noFill/>
        </p:spPr>
        <p:txBody>
          <a:bodyPr wrap="square" rtlCol="0">
            <a:spAutoFit/>
          </a:bodyPr>
          <a:lstStyle/>
          <a:p>
            <a:pPr lvl="0"/>
            <a:r>
              <a:rPr lang="en-US" sz="1200" b="1" dirty="0">
                <a:solidFill>
                  <a:prstClr val="white">
                    <a:lumMod val="50000"/>
                  </a:prstClr>
                </a:solidFill>
              </a:rPr>
              <a:t>Water Rights Decision 1641 Compliance</a:t>
            </a:r>
          </a:p>
          <a:p>
            <a:pPr lvl="0" algn="just"/>
            <a:endParaRPr lang="en-US" sz="1000" dirty="0">
              <a:solidFill>
                <a:prstClr val="white">
                  <a:lumMod val="50000"/>
                </a:prstClr>
              </a:solidFill>
            </a:endParaRPr>
          </a:p>
          <a:p>
            <a:pPr lvl="0" algn="just"/>
            <a:r>
              <a:rPr lang="en-US" sz="1000" dirty="0">
                <a:solidFill>
                  <a:prstClr val="white">
                    <a:lumMod val="50000"/>
                  </a:prstClr>
                </a:solidFill>
              </a:rPr>
              <a:t>The SWRCB establishes water quality objectives and monitoring plans to protect the variety of beneficial uses of the water within the upper San Francisco estuary (estuary). The SWRCB ensures that these objectives are met, in part, by inclusion of water quality monitoring requirements into water rights decisions issued to DWR and USBR as conditions for operating the SWP and CVP, respectively. These requirements include minimum outflows, limits to water diversion by the SWP and CVP, and maximum allowable salinity levels. In addition, DWR and USBR are required to conduct a comprehensive monitoring program to determine compliance with the water quality objectives and report the findings to the SWRCB. Water quality objectives were issued in December 1999 by D-1641 (SWRCB, 1999) and revised by order WR 2000-02 in March 2000. </a:t>
            </a:r>
          </a:p>
          <a:p>
            <a:pPr lvl="0" algn="just"/>
            <a:endParaRPr lang="en-US" sz="1000" dirty="0">
              <a:solidFill>
                <a:prstClr val="white">
                  <a:lumMod val="50000"/>
                </a:prstClr>
              </a:solidFill>
            </a:endParaRPr>
          </a:p>
          <a:p>
            <a:pPr lvl="0" algn="just"/>
            <a:r>
              <a:rPr lang="en-US" sz="1100" b="1" dirty="0">
                <a:solidFill>
                  <a:prstClr val="white">
                    <a:lumMod val="50000"/>
                  </a:prstClr>
                </a:solidFill>
              </a:rPr>
              <a:t>2015 Summary</a:t>
            </a:r>
          </a:p>
          <a:p>
            <a:pPr lvl="0" algn="just"/>
            <a:endParaRPr lang="en-US" sz="1000" dirty="0">
              <a:solidFill>
                <a:prstClr val="white">
                  <a:lumMod val="50000"/>
                </a:prstClr>
              </a:solidFill>
            </a:endParaRPr>
          </a:p>
          <a:p>
            <a:pPr lvl="0" algn="just"/>
            <a:r>
              <a:rPr lang="en-US" sz="1000" dirty="0">
                <a:solidFill>
                  <a:prstClr val="white">
                    <a:lumMod val="50000"/>
                  </a:prstClr>
                </a:solidFill>
              </a:rPr>
              <a:t>The benthic monitoring program is designed to document the distribution, diversity, and abundance of benthic (bottom dwelling) organisms in the estuary. Geographic coverage of the sampling sites ranges from the eastern region of San Pablo Bay through the Delta to the mouths</a:t>
            </a:r>
          </a:p>
          <a:p>
            <a:pPr lvl="0" algn="just"/>
            <a:r>
              <a:rPr lang="en-US" sz="1000" dirty="0">
                <a:solidFill>
                  <a:prstClr val="white">
                    <a:lumMod val="50000"/>
                  </a:prstClr>
                </a:solidFill>
              </a:rPr>
              <a:t>of the Sacramento, Mokelumne, and San Joaquin rivers. The benthic community of the estuary is a diverse assemblage of organisms, which includes worms, crustaceans, insects, and </a:t>
            </a:r>
            <a:r>
              <a:rPr lang="en-US" sz="1000" dirty="0" err="1">
                <a:solidFill>
                  <a:prstClr val="white">
                    <a:lumMod val="50000"/>
                  </a:prstClr>
                </a:solidFill>
              </a:rPr>
              <a:t>molluscs</a:t>
            </a:r>
            <a:r>
              <a:rPr lang="en-US" sz="1000" dirty="0">
                <a:solidFill>
                  <a:prstClr val="white">
                    <a:lumMod val="50000"/>
                  </a:prstClr>
                </a:solidFill>
              </a:rPr>
              <a:t>.  This program monitors both benthic macrofauna (organisms larger than 0.5 mm) and sediment composition (Lehman et al., 2001). General trends in sediment composition are documented at the same sites where benthic samples are collected. </a:t>
            </a:r>
          </a:p>
          <a:p>
            <a:pPr lvl="0" algn="just"/>
            <a:endParaRPr lang="en-US" sz="1000" dirty="0">
              <a:solidFill>
                <a:prstClr val="white">
                  <a:lumMod val="50000"/>
                </a:prstClr>
              </a:solidFill>
            </a:endParaRPr>
          </a:p>
          <a:p>
            <a:pPr algn="just"/>
            <a:r>
              <a:rPr lang="en-US" sz="1000" dirty="0">
                <a:solidFill>
                  <a:prstClr val="white">
                    <a:lumMod val="50000"/>
                  </a:prstClr>
                </a:solidFill>
              </a:rPr>
              <a:t>To view prior year ‘s summaries or an archive of prior reports, please </a:t>
            </a:r>
            <a:r>
              <a:rPr lang="en-US" sz="1000" b="1" dirty="0">
                <a:solidFill>
                  <a:schemeClr val="tx2">
                    <a:lumMod val="40000"/>
                    <a:lumOff val="60000"/>
                  </a:schemeClr>
                </a:solidFill>
              </a:rPr>
              <a:t>click here</a:t>
            </a:r>
            <a:r>
              <a:rPr lang="en-US" sz="1000" dirty="0">
                <a:solidFill>
                  <a:prstClr val="white">
                    <a:lumMod val="50000"/>
                  </a:prstClr>
                </a:solidFill>
              </a:rPr>
              <a:t>.</a:t>
            </a:r>
            <a:endParaRPr lang="en-US" sz="1000" b="1" i="1" dirty="0">
              <a:solidFill>
                <a:prstClr val="white">
                  <a:lumMod val="50000"/>
                </a:prstClr>
              </a:solidFill>
            </a:endParaRPr>
          </a:p>
          <a:p>
            <a:pPr algn="just"/>
            <a:endParaRPr lang="en-US" sz="1000" dirty="0">
              <a:solidFill>
                <a:prstClr val="white">
                  <a:lumMod val="50000"/>
                </a:prstClr>
              </a:solidFill>
            </a:endParaRPr>
          </a:p>
          <a:p>
            <a:pPr lvl="0" algn="just"/>
            <a:endParaRPr lang="en-US" sz="1000" dirty="0">
              <a:solidFill>
                <a:prstClr val="white">
                  <a:lumMod val="50000"/>
                </a:prstClr>
              </a:solidFill>
            </a:endParaRPr>
          </a:p>
          <a:p>
            <a:pPr lvl="0" algn="just"/>
            <a:endParaRPr lang="en-US" sz="1000" dirty="0">
              <a:solidFill>
                <a:schemeClr val="bg1">
                  <a:lumMod val="50000"/>
                </a:schemeClr>
              </a:solidFill>
            </a:endParaRPr>
          </a:p>
        </p:txBody>
      </p:sp>
      <p:sp>
        <p:nvSpPr>
          <p:cNvPr id="98" name="TextBox 97"/>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p>
        </p:txBody>
      </p:sp>
      <p:sp>
        <p:nvSpPr>
          <p:cNvPr id="99" name="TextBox 98"/>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p>
        </p:txBody>
      </p:sp>
      <p:sp>
        <p:nvSpPr>
          <p:cNvPr id="100" name="TextBox 99"/>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p>
        </p:txBody>
      </p:sp>
      <p:cxnSp>
        <p:nvCxnSpPr>
          <p:cNvPr id="101" name="Straight Connector 100"/>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p>
        </p:txBody>
      </p:sp>
      <p:sp>
        <p:nvSpPr>
          <p:cNvPr id="106" name="TextBox 105"/>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p>
        </p:txBody>
      </p:sp>
      <p:sp>
        <p:nvSpPr>
          <p:cNvPr id="107" name="TextBox 106"/>
          <p:cNvSpPr txBox="1"/>
          <p:nvPr/>
        </p:nvSpPr>
        <p:spPr>
          <a:xfrm>
            <a:off x="8458201" y="5791200"/>
            <a:ext cx="1520301" cy="215444"/>
          </a:xfrm>
          <a:prstGeom prst="rect">
            <a:avLst/>
          </a:prstGeom>
          <a:noFill/>
        </p:spPr>
        <p:txBody>
          <a:bodyPr wrap="square" rtlCol="0">
            <a:spAutoFit/>
          </a:bodyPr>
          <a:lstStyle/>
          <a:p>
            <a:pPr lvl="0"/>
            <a:r>
              <a:rPr lang="en-US" sz="800" dirty="0">
                <a:solidFill>
                  <a:srgbClr val="4BACC6">
                    <a:lumMod val="75000"/>
                  </a:srgbClr>
                </a:solidFill>
              </a:rPr>
              <a:t>What Species?</a:t>
            </a:r>
          </a:p>
        </p:txBody>
      </p:sp>
      <p:sp>
        <p:nvSpPr>
          <p:cNvPr id="108" name="Line Callout 2 (Border and Accent Bar) 107"/>
          <p:cNvSpPr/>
          <p:nvPr/>
        </p:nvSpPr>
        <p:spPr>
          <a:xfrm>
            <a:off x="76200" y="3119171"/>
            <a:ext cx="1707811" cy="1828800"/>
          </a:xfrm>
          <a:prstGeom prst="accentBorderCallout2">
            <a:avLst>
              <a:gd name="adj1" fmla="val 20698"/>
              <a:gd name="adj2" fmla="val 105705"/>
              <a:gd name="adj3" fmla="val 19400"/>
              <a:gd name="adj4" fmla="val 105716"/>
              <a:gd name="adj5" fmla="val -114773"/>
              <a:gd name="adj6" fmla="val 3788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User’s will be able to access “Reporting” information and data in various ways.</a:t>
            </a:r>
          </a:p>
        </p:txBody>
      </p:sp>
      <p:cxnSp>
        <p:nvCxnSpPr>
          <p:cNvPr id="109" name="Straight Connector 108"/>
          <p:cNvCxnSpPr/>
          <p:nvPr/>
        </p:nvCxnSpPr>
        <p:spPr>
          <a:xfrm>
            <a:off x="1809742" y="3505200"/>
            <a:ext cx="3028959" cy="12515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0" name="Line Callout 2 (Border and Accent Bar) 109"/>
          <p:cNvSpPr/>
          <p:nvPr/>
        </p:nvSpPr>
        <p:spPr>
          <a:xfrm>
            <a:off x="76201" y="5715000"/>
            <a:ext cx="1707811" cy="2239586"/>
          </a:xfrm>
          <a:prstGeom prst="accentBorderCallout2">
            <a:avLst>
              <a:gd name="adj1" fmla="val 20698"/>
              <a:gd name="adj2" fmla="val 105705"/>
              <a:gd name="adj3" fmla="val 21997"/>
              <a:gd name="adj4" fmla="val 106411"/>
              <a:gd name="adj5" fmla="val 54039"/>
              <a:gd name="adj6" fmla="val 1313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brief introductory paragraph will be provided for D1641 (or other mandated reporting)</a:t>
            </a:r>
          </a:p>
        </p:txBody>
      </p:sp>
      <p:sp>
        <p:nvSpPr>
          <p:cNvPr id="111" name="Line Callout 2 (Border and Accent Bar) 110"/>
          <p:cNvSpPr/>
          <p:nvPr/>
        </p:nvSpPr>
        <p:spPr>
          <a:xfrm>
            <a:off x="101931" y="8403067"/>
            <a:ext cx="1707811" cy="3091378"/>
          </a:xfrm>
          <a:prstGeom prst="accentBorderCallout2">
            <a:avLst>
              <a:gd name="adj1" fmla="val 20698"/>
              <a:gd name="adj2" fmla="val 105705"/>
              <a:gd name="adj3" fmla="val 21997"/>
              <a:gd name="adj4" fmla="val 106411"/>
              <a:gd name="adj5" fmla="val 38463"/>
              <a:gd name="adj6" fmla="val 1271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current year’s summary will be provided (updated annually). Users will be able access prior summaries and annual reports via link to (DWR?).</a:t>
            </a:r>
          </a:p>
        </p:txBody>
      </p:sp>
    </p:spTree>
    <p:extLst>
      <p:ext uri="{BB962C8B-B14F-4D97-AF65-F5344CB8AC3E}">
        <p14:creationId xmlns:p14="http://schemas.microsoft.com/office/powerpoint/2010/main" val="21335845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4940</Words>
  <Application>Microsoft Macintosh PowerPoint</Application>
  <PresentationFormat>Widescreen</PresentationFormat>
  <Paragraphs>661</Paragraphs>
  <Slides>31</Slides>
  <Notes>15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9" baseType="lpstr">
      <vt:lpstr>Calibri</vt:lpstr>
      <vt:lpstr>Calibri Light</vt:lpstr>
      <vt:lpstr>Gotham Book</vt:lpstr>
      <vt:lpstr>Snell Roundhand</vt:lpstr>
      <vt:lpstr>Wingdings</vt:lpstr>
      <vt:lpstr>Arial</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 ESTUARIES PORTAL</vt:lpstr>
      <vt:lpstr>PowerPoint Presentation</vt:lpstr>
      <vt:lpstr>SJR REGIONAL MONITORING AND REAL TIME MANAGEMENT</vt:lpstr>
      <vt:lpstr>PowerPoint Presentation</vt:lpstr>
      <vt:lpstr>BAYDELTALIVE.COM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SRWP PORTAL</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Data Portal Updates </dc:title>
  <dc:creator>Amye Osti</dc:creator>
  <cp:lastModifiedBy>Amye Osti</cp:lastModifiedBy>
  <cp:revision>16</cp:revision>
  <dcterms:created xsi:type="dcterms:W3CDTF">2016-02-22T23:06:32Z</dcterms:created>
  <dcterms:modified xsi:type="dcterms:W3CDTF">2016-02-23T17:51:58Z</dcterms:modified>
</cp:coreProperties>
</file>