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2" r:id="rId2"/>
    <p:sldId id="329" r:id="rId3"/>
    <p:sldId id="374" r:id="rId4"/>
    <p:sldId id="357" r:id="rId5"/>
    <p:sldId id="384" r:id="rId6"/>
    <p:sldId id="369" r:id="rId7"/>
    <p:sldId id="370" r:id="rId8"/>
    <p:sldId id="373" r:id="rId9"/>
    <p:sldId id="328" r:id="rId10"/>
    <p:sldId id="333" r:id="rId11"/>
    <p:sldId id="335" r:id="rId12"/>
    <p:sldId id="336" r:id="rId13"/>
    <p:sldId id="337" r:id="rId14"/>
    <p:sldId id="348" r:id="rId15"/>
    <p:sldId id="324" r:id="rId16"/>
    <p:sldId id="325" r:id="rId17"/>
    <p:sldId id="326" r:id="rId18"/>
    <p:sldId id="330" r:id="rId19"/>
    <p:sldId id="379" r:id="rId20"/>
    <p:sldId id="380" r:id="rId21"/>
    <p:sldId id="381" r:id="rId22"/>
    <p:sldId id="382" r:id="rId23"/>
    <p:sldId id="383" r:id="rId24"/>
    <p:sldId id="363" r:id="rId25"/>
    <p:sldId id="375" r:id="rId26"/>
    <p:sldId id="376" r:id="rId27"/>
    <p:sldId id="377" r:id="rId28"/>
    <p:sldId id="378" r:id="rId29"/>
    <p:sldId id="327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2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121B50B-A517-074E-B298-A84AF6C5CA35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9333AB-494A-5C4D-B58E-7DFC393DE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03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EFBA7D-7C2F-164D-8813-06BC42862FF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81343F-90E5-4547-8934-360A360FA6E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426E5AB-6EB9-9A4C-B604-77AA8872938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E0546C-9A76-6143-9560-4FADA885EDC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E4C30C6-7241-2B4B-86DF-9F017C08577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1578D5-EE37-E841-8881-3696C7C9B4B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35E835-A508-3E4A-B326-1ADBDAA9FEB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C8B666-B5C8-D44B-9AA8-EB719D2CEAA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E0A8F2-F654-644E-AFD6-19F1169D760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81D5AA-24E1-EF4F-8C9B-F496B18B67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Telling the story of a complicated system. </a:t>
            </a:r>
          </a:p>
          <a:p>
            <a:r>
              <a:rPr lang="en-US" sz="1200" dirty="0" smtClean="0"/>
              <a:t>Interpreting results to managers and stakeholders</a:t>
            </a:r>
          </a:p>
          <a:p>
            <a:r>
              <a:rPr lang="en-US" sz="1200" dirty="0" smtClean="0"/>
              <a:t>Easily share data stories, project data, monitoring results, document libraries, interactive maps and datasets. </a:t>
            </a:r>
            <a:endParaRPr lang="en-US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A681F4-1273-9A48-875F-9E79BD071AD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1E9D57-8F56-294D-A38F-EF858BB8E6E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87044AB-B408-D446-BE4B-77D44454448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CFE9759-82E7-934B-B3A0-82229D2B3CD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D59F00D-5B08-B64D-A925-92D8C1C95EA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ED1D819-7A45-4042-9C0C-D86682ACBB1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E4C30C6-7241-2B4B-86DF-9F017C08577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28DA20D-1A85-B143-8E5C-6E9F3F15A74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8FBDD3C-265B-3545-A8E9-5D3EAAF345B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B9DF8-7CA4-8642-8D22-846E2C79BA22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9725-1C90-814A-8490-86A9B9072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6E45E-A2C6-5242-AC10-40528F671751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F631-7419-3748-85C0-C194F9334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2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E13D0-E043-AF4B-A227-12271FB467DD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1B594-37C6-D145-B1C5-D0A0A239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0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F545-F421-3A47-A8CC-9D80034B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CE3ED-EB22-DE4C-8556-D7B5A7BECC39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D86F8-1757-FF42-8D12-EF7D3C378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0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9A990-5028-1042-B42F-476AF7917F04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0E6B2-E9EE-804D-8F93-2D78CDDD7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9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41E52-9958-BC46-B148-65B68B180867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437A1-6B03-7C41-BC59-6E4822230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2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862C-655C-C74C-BE67-4766F0A37948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3AFA-75E1-864F-BFA3-C781DC466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6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870E3-6152-324F-9FBE-EC7B76F4D2E5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60A6C-A4AC-B041-882F-5AE51C2AF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0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B699-7195-AF4F-9B09-C3296C1FF162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95E0F-7DB0-8F47-9118-DC79483B9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5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5D0E-A2C6-B846-984F-B3A70AC0A27E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C67C-1033-1C49-B3CD-22698B5BA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30288-5113-AB4D-AD4F-A2F2F5829144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F467-7A1F-214A-9512-309B724C5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9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1D3954-90C0-754B-ACBF-BDD93106DDA4}" type="datetimeFigureOut">
              <a:rPr lang="en-US"/>
              <a:pPr>
                <a:defRPr/>
              </a:pPr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B45F25-53B0-604B-B35A-8CDAAC236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Homepage Slide_Presenation_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00" y="4386112"/>
            <a:ext cx="5027481" cy="195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DL_Iphone_App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58" y="1086349"/>
            <a:ext cx="2318690" cy="2318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254000" y="762000"/>
            <a:ext cx="6900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4F6228"/>
                </a:solidFill>
              </a:rPr>
              <a:t>DATA VISUALIZATION TOOLS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8825" y="993775"/>
            <a:ext cx="3057247" cy="3407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Access Data In Time And 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Space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Compare Datasets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Save Data Presets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Share Data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Associate To Projects,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Documents, Wiki, Anything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Build A Story 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Syndicate Results </a:t>
            </a:r>
            <a:endParaRPr lang="en-US" dirty="0" smtClean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Track </a:t>
            </a:r>
            <a:r>
              <a:rPr lang="en-US" dirty="0">
                <a:latin typeface="+mn-lt"/>
                <a:ea typeface="+mn-ea"/>
                <a:cs typeface="+mn-cs"/>
              </a:rPr>
              <a:t>Lineage</a:t>
            </a:r>
          </a:p>
        </p:txBody>
      </p:sp>
      <p:pic>
        <p:nvPicPr>
          <p:cNvPr id="45061" name="Picture 10" descr="7DayVisualiz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263650"/>
            <a:ext cx="528002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4548188"/>
            <a:ext cx="4929188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49154" name="Picture 4" descr="7DayVisualiz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4675"/>
            <a:ext cx="78803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51202" name="Picture 7" descr="7DayVis_FemaFlood_FlowArrows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74675"/>
            <a:ext cx="78835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53250" name="Picture 4" descr="7DayVis_FemaFlood_FlowArrows_half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603250"/>
            <a:ext cx="7932738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0578" y="1462758"/>
            <a:ext cx="5939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Communicate with stakeholders by building: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Presentation Pages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Project Management Dashboards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Control Panels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Interactive Reports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Real Time Condition Dashboards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Libraries of Information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Interagency Workspaces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			Operational Pictures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r>
              <a:rPr lang="en-US" dirty="0" smtClean="0"/>
              <a:t>Communications are live and always up to data:  synced with the data.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3" name="Picture 2" descr="BDL-logo_v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4" y="752725"/>
            <a:ext cx="65913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2" name="Picture 1" descr="Lower_Yo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80"/>
            <a:ext cx="3585918" cy="6858000"/>
          </a:xfrm>
          <a:prstGeom prst="rect">
            <a:avLst/>
          </a:prstGeom>
        </p:spPr>
      </p:pic>
      <p:pic>
        <p:nvPicPr>
          <p:cNvPr id="7" name="Picture 6" descr="CDEC Turbidity and Grap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88" y="733225"/>
            <a:ext cx="6654538" cy="5807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2" name="Picture 1" descr="Phyto_M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62" y="694305"/>
            <a:ext cx="6238234" cy="584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7" name="Picture 6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2" name="Picture 1" descr="Phyto_Char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33" y="668417"/>
            <a:ext cx="6189583" cy="6189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Water_Qu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41" y="0"/>
            <a:ext cx="5397700" cy="6858000"/>
          </a:xfrm>
          <a:prstGeom prst="rect">
            <a:avLst/>
          </a:prstGeom>
        </p:spPr>
      </p:pic>
      <p:pic>
        <p:nvPicPr>
          <p:cNvPr id="3" name="Picture 2" descr="oxygen1-year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49" y="5405520"/>
            <a:ext cx="4149404" cy="1452480"/>
          </a:xfrm>
          <a:prstGeom prst="rect">
            <a:avLst/>
          </a:prstGeom>
        </p:spPr>
      </p:pic>
      <p:pic>
        <p:nvPicPr>
          <p:cNvPr id="4" name="Picture 3" descr="Dissolved_Soli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82" y="116574"/>
            <a:ext cx="3319975" cy="2710375"/>
          </a:xfrm>
          <a:prstGeom prst="rect">
            <a:avLst/>
          </a:prstGeom>
        </p:spPr>
      </p:pic>
      <p:pic>
        <p:nvPicPr>
          <p:cNvPr id="5" name="Picture 4" descr="DissolvedSolidGraph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18" y="2826949"/>
            <a:ext cx="2273711" cy="2266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254000" y="762000"/>
            <a:ext cx="3768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4F6228"/>
                </a:solidFill>
              </a:rPr>
              <a:t>BAYDELTALIVE.COM IPHONE APP</a:t>
            </a:r>
          </a:p>
        </p:txBody>
      </p:sp>
      <p:pic>
        <p:nvPicPr>
          <p:cNvPr id="67588" name="Picture 8" descr="timthumb.ph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525588"/>
            <a:ext cx="6862763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sp>
        <p:nvSpPr>
          <p:cNvPr id="2" name="Rectangle 1"/>
          <p:cNvSpPr/>
          <p:nvPr/>
        </p:nvSpPr>
        <p:spPr>
          <a:xfrm>
            <a:off x="233143" y="5912444"/>
            <a:ext cx="856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 collaborative resource management workspace and project management application for data collection, analysis, reporting and visualization</a:t>
            </a:r>
            <a:r>
              <a:rPr lang="en-US" dirty="0"/>
              <a:t> </a:t>
            </a:r>
          </a:p>
        </p:txBody>
      </p:sp>
      <p:pic>
        <p:nvPicPr>
          <p:cNvPr id="5" name="Picture 4" descr="whatisbd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6" y="981210"/>
            <a:ext cx="6775856" cy="4796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grpSp>
        <p:nvGrpSpPr>
          <p:cNvPr id="69635" name="Group 1"/>
          <p:cNvGrpSpPr>
            <a:grpSpLocks/>
          </p:cNvGrpSpPr>
          <p:nvPr/>
        </p:nvGrpSpPr>
        <p:grpSpPr bwMode="auto">
          <a:xfrm>
            <a:off x="1022350" y="692150"/>
            <a:ext cx="7243763" cy="6176963"/>
            <a:chOff x="506221" y="-11485"/>
            <a:chExt cx="8057278" cy="6869485"/>
          </a:xfrm>
        </p:grpSpPr>
        <p:pic>
          <p:nvPicPr>
            <p:cNvPr id="69636" name="Picture 7" descr="BLU007_iPhoneAP_V4_0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21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7" name="Picture 9" descr="BLU007_iPhoneAP_V4_0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366" y="-11485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 descr="DWRAnnualMeeting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5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735013" y="693738"/>
            <a:ext cx="7796212" cy="6164262"/>
            <a:chOff x="257763" y="0"/>
            <a:chExt cx="8671815" cy="6858000"/>
          </a:xfrm>
        </p:grpSpPr>
        <p:pic>
          <p:nvPicPr>
            <p:cNvPr id="71684" name="Picture 8" descr="BLU007_iPhoneAP_REALTIME_V2_0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445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>
              <a:off x="3754036" y="1601907"/>
              <a:ext cx="1661612" cy="29848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71686" name="Picture 11" descr="BLU007_iPhoneAP_REALTIME_V2_0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63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 descr="DWRAnnualMeeting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grpSp>
        <p:nvGrpSpPr>
          <p:cNvPr id="73731" name="Group 13"/>
          <p:cNvGrpSpPr>
            <a:grpSpLocks/>
          </p:cNvGrpSpPr>
          <p:nvPr/>
        </p:nvGrpSpPr>
        <p:grpSpPr bwMode="auto">
          <a:xfrm>
            <a:off x="644525" y="615950"/>
            <a:ext cx="7948613" cy="6242050"/>
            <a:chOff x="110358" y="0"/>
            <a:chExt cx="8732949" cy="6858000"/>
          </a:xfrm>
        </p:grpSpPr>
        <p:pic>
          <p:nvPicPr>
            <p:cNvPr id="73732" name="Picture 14" descr="BLU007_iPhoneAP_REALTIME_V1_0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174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ight Arrow 15"/>
            <p:cNvSpPr/>
            <p:nvPr/>
          </p:nvSpPr>
          <p:spPr>
            <a:xfrm>
              <a:off x="3584701" y="1601130"/>
              <a:ext cx="1662173" cy="29999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73734" name="Picture 16" descr="BLU007_iPhoneAP_REALTIME_V2_0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58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 descr="DWRAnnualMeeting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75779" name="Picture 7" descr="BLU007_iPhoneAP_Map_Detai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693738"/>
            <a:ext cx="6267450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WRAnnualMeeting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5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9" name="Picture 8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10" name="Picture 9" descr="BDL-logo_v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4" y="657225"/>
            <a:ext cx="65913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3875" y="1139729"/>
            <a:ext cx="6875505" cy="6617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The benefits of collaborative resource management application:</a:t>
            </a:r>
            <a:endParaRPr lang="en-US" sz="1600" b="1" dirty="0"/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Organize and report between agencies.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Better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understand and communicate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real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time continuous and discrete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	data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with colleagues and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management.</a:t>
            </a:r>
          </a:p>
          <a:p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Visualize data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live and with as many supporting resources as possible.</a:t>
            </a:r>
          </a:p>
          <a:p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Create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 workspace where all agencies can better view and comment 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data to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create reports to operational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managers</a:t>
            </a:r>
          </a:p>
          <a:p>
            <a:pPr eaLnBrk="1" hangingPunct="1"/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view and archive data in one common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interface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Create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 data dashboard where agencies can monitor and comment 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water quality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 real time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Develop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alerts generated from data thresholds and report in real time via apps and web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portals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Use BDL to better communicate data and operational decisions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to ALL stakeholders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06" y="4816399"/>
            <a:ext cx="6257194" cy="1309764"/>
          </a:xfrm>
        </p:spPr>
        <p:txBody>
          <a:bodyPr/>
          <a:lstStyle/>
          <a:p>
            <a:endParaRPr lang="en-US" sz="2000" dirty="0"/>
          </a:p>
        </p:txBody>
      </p:sp>
      <p:pic>
        <p:nvPicPr>
          <p:cNvPr id="4" name="Picture 3" descr="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3" y="0"/>
            <a:ext cx="7936627" cy="65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1" descr="SFCWABoard-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WRAnnualMeeting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143" y="5912444"/>
            <a:ext cx="856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Project </a:t>
            </a:r>
            <a:r>
              <a:rPr lang="en-US" b="1" dirty="0"/>
              <a:t>M</a:t>
            </a:r>
            <a:r>
              <a:rPr lang="en-US" b="1" dirty="0" smtClean="0"/>
              <a:t>anagement Dashboards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0120" y="2014552"/>
            <a:ext cx="59390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Build your data stories using: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Document Library-reports, images, video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	Interactive Maps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	Delta Data-Easy to Access Data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	Graphing and Data Interpolation Engine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	Real Time Condition Data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					Wikis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	Project Data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			Operations Data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r>
              <a:rPr lang="en-US" dirty="0" smtClean="0"/>
              <a:t>Communications are live and always up to data:  synced with the data.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3" name="Picture 2" descr="BDL-logo_v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4" y="1304518"/>
            <a:ext cx="6591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Recent_Activ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ImageCaros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" y="55220"/>
            <a:ext cx="6093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M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12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32206" y="864948"/>
            <a:ext cx="2322948" cy="439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Manage / Upload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Layers And Web Services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Draw, Measure, Query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Save And Share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Associate To Projects,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Documents, Wiki, Anything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Build A Story 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dirty="0"/>
              <a:t>Overlay With Datasets</a:t>
            </a:r>
          </a:p>
        </p:txBody>
      </p:sp>
    </p:spTree>
    <p:extLst>
      <p:ext uri="{BB962C8B-B14F-4D97-AF65-F5344CB8AC3E}">
        <p14:creationId xmlns:p14="http://schemas.microsoft.com/office/powerpoint/2010/main" val="136084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Wik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04"/>
            <a:ext cx="66963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6889</TotalTime>
  <Words>1509</Words>
  <Application>Microsoft Macintosh PowerPoint</Application>
  <PresentationFormat>On-screen Show (4:3)</PresentationFormat>
  <Paragraphs>122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DEEPBLU Studios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Rita Osti</dc:creator>
  <cp:lastModifiedBy>Amye Osti</cp:lastModifiedBy>
  <cp:revision>104</cp:revision>
  <dcterms:created xsi:type="dcterms:W3CDTF">2012-04-10T19:06:30Z</dcterms:created>
  <dcterms:modified xsi:type="dcterms:W3CDTF">2013-09-23T18:18:20Z</dcterms:modified>
</cp:coreProperties>
</file>