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62" r:id="rId2"/>
    <p:sldId id="291" r:id="rId3"/>
    <p:sldId id="270" r:id="rId4"/>
    <p:sldId id="269" r:id="rId5"/>
    <p:sldId id="268" r:id="rId6"/>
    <p:sldId id="293" r:id="rId7"/>
    <p:sldId id="292" r:id="rId8"/>
    <p:sldId id="294" r:id="rId9"/>
    <p:sldId id="295" r:id="rId10"/>
    <p:sldId id="296" r:id="rId11"/>
    <p:sldId id="283" r:id="rId12"/>
    <p:sldId id="285" r:id="rId13"/>
    <p:sldId id="290" r:id="rId14"/>
    <p:sldId id="264" r:id="rId15"/>
    <p:sldId id="261" r:id="rId16"/>
    <p:sldId id="274" r:id="rId17"/>
    <p:sldId id="267" r:id="rId18"/>
    <p:sldId id="266" r:id="rId19"/>
    <p:sldId id="273" r:id="rId20"/>
    <p:sldId id="272" r:id="rId21"/>
    <p:sldId id="289" r:id="rId22"/>
    <p:sldId id="288" r:id="rId23"/>
    <p:sldId id="282" r:id="rId24"/>
    <p:sldId id="299" r:id="rId25"/>
    <p:sldId id="300" r:id="rId26"/>
    <p:sldId id="281" r:id="rId27"/>
    <p:sldId id="309" r:id="rId28"/>
    <p:sldId id="280" r:id="rId29"/>
    <p:sldId id="265" r:id="rId30"/>
    <p:sldId id="287" r:id="rId31"/>
    <p:sldId id="298" r:id="rId32"/>
    <p:sldId id="271" r:id="rId33"/>
    <p:sldId id="275" r:id="rId34"/>
    <p:sldId id="276" r:id="rId35"/>
    <p:sldId id="277" r:id="rId36"/>
    <p:sldId id="278" r:id="rId37"/>
    <p:sldId id="27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97"/>
  </p:normalViewPr>
  <p:slideViewPr>
    <p:cSldViewPr snapToGrid="0" snapToObjects="1">
      <p:cViewPr varScale="1">
        <p:scale>
          <a:sx n="107" d="100"/>
          <a:sy n="107" d="100"/>
        </p:scale>
        <p:origin x="192" y="1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A2883-3DC6-274B-AEAD-DBD78F16FC8D}" type="datetimeFigureOut">
              <a:rPr lang="en-US" smtClean="0"/>
              <a:t>1/18/16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7729E-CCA2-684F-BED8-15B28E826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27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6CD5-F762-BE43-B963-CD4CB83927C8}" type="datetimeFigureOut">
              <a:rPr lang="en-US" smtClean="0"/>
              <a:t>1/18/16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9C72-0398-184F-997D-910D3513D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01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6CD5-F762-BE43-B963-CD4CB83927C8}" type="datetimeFigureOut">
              <a:rPr lang="en-US" smtClean="0"/>
              <a:t>1/18/16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9C72-0398-184F-997D-910D3513D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34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6CD5-F762-BE43-B963-CD4CB83927C8}" type="datetimeFigureOut">
              <a:rPr lang="en-US" smtClean="0"/>
              <a:t>1/18/16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9C72-0398-184F-997D-910D3513D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9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6CD5-F762-BE43-B963-CD4CB83927C8}" type="datetimeFigureOut">
              <a:rPr lang="en-US" smtClean="0"/>
              <a:t>1/18/16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9C72-0398-184F-997D-910D3513D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53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6CD5-F762-BE43-B963-CD4CB83927C8}" type="datetimeFigureOut">
              <a:rPr lang="en-US" smtClean="0"/>
              <a:t>1/18/16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9C72-0398-184F-997D-910D3513D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5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6CD5-F762-BE43-B963-CD4CB83927C8}" type="datetimeFigureOut">
              <a:rPr lang="en-US" smtClean="0"/>
              <a:t>1/18/16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9C72-0398-184F-997D-910D3513D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5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6CD5-F762-BE43-B963-CD4CB83927C8}" type="datetimeFigureOut">
              <a:rPr lang="en-US" smtClean="0"/>
              <a:t>1/18/16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9C72-0398-184F-997D-910D3513D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6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6CD5-F762-BE43-B963-CD4CB83927C8}" type="datetimeFigureOut">
              <a:rPr lang="en-US" smtClean="0"/>
              <a:t>1/18/16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9C72-0398-184F-997D-910D3513D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23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6CD5-F762-BE43-B963-CD4CB83927C8}" type="datetimeFigureOut">
              <a:rPr lang="en-US" smtClean="0"/>
              <a:t>1/18/16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9C72-0398-184F-997D-910D3513D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00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6CD5-F762-BE43-B963-CD4CB83927C8}" type="datetimeFigureOut">
              <a:rPr lang="en-US" smtClean="0"/>
              <a:t>1/18/16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9C72-0398-184F-997D-910D3513D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9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6CD5-F762-BE43-B963-CD4CB83927C8}" type="datetimeFigureOut">
              <a:rPr lang="en-US" smtClean="0"/>
              <a:t>1/18/16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9C72-0398-184F-997D-910D3513D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4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C6CD5-F762-BE43-B963-CD4CB83927C8}" type="datetimeFigureOut">
              <a:rPr lang="en-US" smtClean="0"/>
              <a:t>1/18/16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B9C72-0398-184F-997D-910D3513D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6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oleObject" Target="../embeddings/oleObject1.bin"/><Relationship Id="rId6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492" y="2790701"/>
            <a:ext cx="1852888" cy="68877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4799" y="129140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BDL CAMT/DOSS </a:t>
            </a:r>
            <a:br>
              <a:rPr lang="en-US" b="1" dirty="0" smtClean="0"/>
            </a:br>
            <a:r>
              <a:rPr lang="en-US" b="1" dirty="0" smtClean="0"/>
              <a:t>&amp; Project Updates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270" y="5859153"/>
            <a:ext cx="1270000" cy="8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1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Sidebar Data Analysis Underway </a:t>
            </a: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Analysis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/>
              <a:t>Key Decision Trees Wire Framed:</a:t>
            </a:r>
          </a:p>
          <a:p>
            <a:pPr marL="0" indent="0">
              <a:buNone/>
            </a:pPr>
            <a:r>
              <a:rPr lang="en-US" sz="2000" dirty="0" smtClean="0"/>
              <a:t>DCC Triggers (RPAs)</a:t>
            </a:r>
          </a:p>
          <a:p>
            <a:pPr marL="0" indent="0">
              <a:buNone/>
            </a:pPr>
            <a:r>
              <a:rPr lang="en-US" sz="2000" dirty="0" smtClean="0"/>
              <a:t>D-1641 WQ Parameters</a:t>
            </a:r>
          </a:p>
          <a:p>
            <a:pPr marL="0" indent="0">
              <a:buNone/>
            </a:pPr>
            <a:r>
              <a:rPr lang="en-US" sz="2000" dirty="0" smtClean="0"/>
              <a:t>Salmon Decision Tree</a:t>
            </a:r>
          </a:p>
          <a:p>
            <a:pPr marL="0" indent="0">
              <a:buNone/>
            </a:pPr>
            <a:r>
              <a:rPr lang="en-US" sz="2000" dirty="0" smtClean="0"/>
              <a:t>Drought Contingency Plan</a:t>
            </a:r>
          </a:p>
          <a:p>
            <a:pPr marL="0" indent="0">
              <a:buNone/>
            </a:pPr>
            <a:r>
              <a:rPr lang="en-US" sz="2000" dirty="0" smtClean="0"/>
              <a:t>JER and PPT Trigger Matrix</a:t>
            </a:r>
          </a:p>
          <a:p>
            <a:pPr marL="0" indent="0">
              <a:buNone/>
            </a:pPr>
            <a:r>
              <a:rPr lang="en-US" sz="2000" dirty="0" smtClean="0"/>
              <a:t>Water year classifications</a:t>
            </a:r>
          </a:p>
          <a:p>
            <a:pPr marL="0" indent="0">
              <a:buNone/>
            </a:pPr>
            <a:r>
              <a:rPr lang="en-US" sz="2000" dirty="0" smtClean="0"/>
              <a:t>Outflow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Wireframes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136720"/>
            <a:ext cx="5183188" cy="2421298"/>
          </a:xfrm>
        </p:spPr>
      </p:pic>
    </p:spTree>
    <p:extLst>
      <p:ext uri="{BB962C8B-B14F-4D97-AF65-F5344CB8AC3E}">
        <p14:creationId xmlns:p14="http://schemas.microsoft.com/office/powerpoint/2010/main" val="139765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Tasks Completed</a:t>
            </a: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Management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Data Analysis:</a:t>
            </a:r>
          </a:p>
          <a:p>
            <a:pPr marL="0" indent="0">
              <a:buNone/>
            </a:pPr>
            <a:r>
              <a:rPr lang="en-US" sz="2200" dirty="0" smtClean="0"/>
              <a:t>CPUE, RPAs/</a:t>
            </a:r>
            <a:r>
              <a:rPr lang="en-US" sz="2200" dirty="0" err="1" smtClean="0"/>
              <a:t>Biop</a:t>
            </a:r>
            <a:r>
              <a:rPr lang="en-US" sz="2200" dirty="0" smtClean="0"/>
              <a:t>/Decision Trees, All Trawl </a:t>
            </a:r>
            <a:r>
              <a:rPr lang="en-US" sz="2200" dirty="0"/>
              <a:t>D</a:t>
            </a:r>
            <a:r>
              <a:rPr lang="en-US" sz="2200" dirty="0" smtClean="0"/>
              <a:t>ata Comparison, Database Analysis, Indices, </a:t>
            </a:r>
          </a:p>
          <a:p>
            <a:pPr marL="0" indent="0">
              <a:buNone/>
            </a:pPr>
            <a:r>
              <a:rPr lang="en-US" u="sng" dirty="0" smtClean="0"/>
              <a:t>Database and Web Services:  </a:t>
            </a:r>
          </a:p>
          <a:p>
            <a:pPr marL="0" indent="0">
              <a:buNone/>
            </a:pPr>
            <a:r>
              <a:rPr lang="en-US" sz="2200" dirty="0" smtClean="0"/>
              <a:t>Database (master table) for Trawls, Traps, Ops, Trigger data, Indices </a:t>
            </a:r>
            <a:r>
              <a:rPr lang="en-US" sz="2200" dirty="0"/>
              <a:t>A</a:t>
            </a:r>
            <a:r>
              <a:rPr lang="en-US" sz="2200" dirty="0" smtClean="0"/>
              <a:t>rchive, Salvage</a:t>
            </a:r>
          </a:p>
          <a:p>
            <a:pPr marL="0" indent="0">
              <a:buNone/>
            </a:pPr>
            <a:r>
              <a:rPr lang="en-US" sz="2200" dirty="0" smtClean="0"/>
              <a:t>NOAA Weather and River Forecasting Services</a:t>
            </a:r>
          </a:p>
          <a:p>
            <a:pPr marL="0" indent="0">
              <a:buNone/>
            </a:pPr>
            <a:r>
              <a:rPr lang="en-US" sz="2200" dirty="0" smtClean="0"/>
              <a:t>Catch Indices</a:t>
            </a:r>
          </a:p>
          <a:p>
            <a:pPr marL="0" indent="0">
              <a:buNone/>
            </a:pPr>
            <a:r>
              <a:rPr lang="en-US" sz="2200" dirty="0" smtClean="0"/>
              <a:t>OMR Flows and Indices</a:t>
            </a:r>
          </a:p>
          <a:p>
            <a:pPr marL="0" indent="0">
              <a:buNone/>
            </a:pPr>
            <a:r>
              <a:rPr lang="en-US" sz="2200" dirty="0" smtClean="0"/>
              <a:t>Fish migration indicator stations:  MLK, DCV, WLK, KN</a:t>
            </a:r>
          </a:p>
          <a:p>
            <a:pPr marL="0" indent="0">
              <a:buNone/>
            </a:pPr>
            <a:r>
              <a:rPr lang="en-US" sz="2200" dirty="0" smtClean="0"/>
              <a:t>Key Temperature and Indicator Stations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Data Presentation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Dashboard HTML:  </a:t>
            </a:r>
            <a:r>
              <a:rPr lang="en-US" dirty="0" smtClean="0"/>
              <a:t>Completed HTML and CSS for :</a:t>
            </a:r>
          </a:p>
          <a:p>
            <a:pPr marL="0" indent="0">
              <a:buNone/>
            </a:pPr>
            <a:r>
              <a:rPr lang="en-US" sz="2300" dirty="0" smtClean="0"/>
              <a:t>DJFMP Ops Dashboard</a:t>
            </a:r>
          </a:p>
          <a:p>
            <a:pPr marL="0" indent="0">
              <a:buNone/>
            </a:pPr>
            <a:r>
              <a:rPr lang="en-US" sz="2300" dirty="0" smtClean="0"/>
              <a:t>Recent Trawl Results</a:t>
            </a:r>
          </a:p>
          <a:p>
            <a:pPr marL="0" indent="0">
              <a:buNone/>
            </a:pPr>
            <a:r>
              <a:rPr lang="en-US" sz="2300" dirty="0" smtClean="0"/>
              <a:t>Weather and River Forecasting</a:t>
            </a: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Dashboard Integration:  </a:t>
            </a:r>
            <a:r>
              <a:rPr lang="en-US" dirty="0" smtClean="0"/>
              <a:t>Link final services to templates.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Page Load Optimization:  </a:t>
            </a:r>
            <a:r>
              <a:rPr lang="en-US" dirty="0" smtClean="0"/>
              <a:t>TBD.  We will have a better idea about timeline these after all web services have been tested at scale.</a:t>
            </a:r>
          </a:p>
          <a:p>
            <a:pPr marL="0" indent="0">
              <a:buNone/>
            </a:pPr>
            <a:r>
              <a:rPr lang="en-US" sz="1800" dirty="0" smtClean="0"/>
              <a:t>TBD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83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DJFMP web Services </a:t>
            </a:r>
            <a:r>
              <a:rPr lang="en-US" sz="2800" b="1" dirty="0" smtClean="0"/>
              <a:t>(Tasks Completed)</a:t>
            </a:r>
            <a:endParaRPr lang="en-US" sz="28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1642568"/>
            <a:ext cx="5157787" cy="823912"/>
          </a:xfrm>
        </p:spPr>
        <p:txBody>
          <a:bodyPr/>
          <a:lstStyle/>
          <a:p>
            <a:r>
              <a:rPr lang="en-US" dirty="0" smtClean="0"/>
              <a:t>Data Management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 </a:t>
            </a:r>
            <a:r>
              <a:rPr lang="en-US" dirty="0" err="1"/>
              <a:t>stationInfo</a:t>
            </a:r>
            <a:r>
              <a:rPr lang="en-US" dirty="0"/>
              <a:t> service selects stations within a geographic bounding box.</a:t>
            </a:r>
          </a:p>
          <a:p>
            <a:r>
              <a:rPr lang="en-US" dirty="0"/>
              <a:t>It returns detailed information about the seine and trawl locations used through out the Delta.</a:t>
            </a:r>
          </a:p>
          <a:p>
            <a:r>
              <a:rPr lang="en-US" dirty="0"/>
              <a:t>Details include location name, identifier, and type of activities : seine, trawl and type of water quality measurements.</a:t>
            </a:r>
          </a:p>
          <a:p>
            <a:r>
              <a:rPr lang="en-US" dirty="0"/>
              <a:t>This service is mostly used to build </a:t>
            </a:r>
            <a:r>
              <a:rPr lang="en-US" dirty="0" err="1"/>
              <a:t>getData</a:t>
            </a:r>
            <a:r>
              <a:rPr lang="en-US" dirty="0"/>
              <a:t> requests which are listed below.</a:t>
            </a:r>
            <a:endParaRPr lang="en-US" u="sng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Data Management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US" sz="2200" dirty="0"/>
              <a:t>The </a:t>
            </a:r>
            <a:r>
              <a:rPr lang="en-US" sz="2200" dirty="0" err="1"/>
              <a:t>getData</a:t>
            </a:r>
            <a:r>
              <a:rPr lang="en-US" sz="2200" dirty="0"/>
              <a:t> service selects actual time series for the DJFMP locations.</a:t>
            </a:r>
          </a:p>
          <a:p>
            <a:r>
              <a:rPr lang="en-US" sz="2200" dirty="0"/>
              <a:t>Time series are available for catch, </a:t>
            </a:r>
            <a:r>
              <a:rPr lang="en-US" sz="2200" dirty="0" err="1"/>
              <a:t>cpue</a:t>
            </a:r>
            <a:r>
              <a:rPr lang="en-US" sz="2200" dirty="0"/>
              <a:t>, number of tows, dissolved oxygen, electrical conductivity, temperature, and </a:t>
            </a:r>
            <a:r>
              <a:rPr lang="en-US" sz="2200" dirty="0" err="1"/>
              <a:t>secchi</a:t>
            </a:r>
            <a:r>
              <a:rPr lang="en-US" sz="2200" dirty="0"/>
              <a:t>.</a:t>
            </a:r>
          </a:p>
          <a:p>
            <a:r>
              <a:rPr lang="en-US" sz="2200" dirty="0"/>
              <a:t>The service accepts time parameters indicating the start and end dates of the time series.</a:t>
            </a:r>
          </a:p>
          <a:p>
            <a:r>
              <a:rPr lang="en-US" sz="2200" dirty="0"/>
              <a:t>The results of this service may be used for reports, graphs, and animations.</a:t>
            </a:r>
          </a:p>
        </p:txBody>
      </p:sp>
    </p:spTree>
    <p:extLst>
      <p:ext uri="{BB962C8B-B14F-4D97-AF65-F5344CB8AC3E}">
        <p14:creationId xmlns:p14="http://schemas.microsoft.com/office/powerpoint/2010/main" val="4578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DJFMP web Services </a:t>
            </a:r>
            <a:r>
              <a:rPr lang="en-US" sz="2800" b="1" dirty="0" smtClean="0"/>
              <a:t>(To Do)</a:t>
            </a:r>
            <a:endParaRPr lang="en-US" sz="28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1642568"/>
            <a:ext cx="5157787" cy="823912"/>
          </a:xfrm>
        </p:spPr>
        <p:txBody>
          <a:bodyPr/>
          <a:lstStyle/>
          <a:p>
            <a:r>
              <a:rPr lang="en-US" dirty="0" smtClean="0"/>
              <a:t>Data Management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Stations</a:t>
            </a:r>
          </a:p>
          <a:p>
            <a:r>
              <a:rPr lang="en-US" dirty="0" smtClean="0"/>
              <a:t>Database standardization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Data Services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US" sz="2400" dirty="0" err="1" smtClean="0"/>
              <a:t>markCode</a:t>
            </a:r>
            <a:r>
              <a:rPr lang="en-US" sz="2400" dirty="0" smtClean="0"/>
              <a:t> </a:t>
            </a:r>
            <a:r>
              <a:rPr lang="en-US" sz="2400" dirty="0"/>
              <a:t>for the </a:t>
            </a:r>
            <a:r>
              <a:rPr lang="en-US" sz="2400" dirty="0" err="1"/>
              <a:t>getData</a:t>
            </a:r>
            <a:r>
              <a:rPr lang="en-US" sz="2400" dirty="0"/>
              <a:t> </a:t>
            </a:r>
            <a:r>
              <a:rPr lang="en-US" sz="2400" dirty="0" smtClean="0"/>
              <a:t>request</a:t>
            </a:r>
          </a:p>
          <a:p>
            <a:r>
              <a:rPr lang="en-US" sz="2400" dirty="0" err="1"/>
              <a:t>R</a:t>
            </a:r>
            <a:r>
              <a:rPr lang="en-US" sz="2400" dirty="0" err="1" smtClean="0"/>
              <a:t>aceByLength</a:t>
            </a:r>
            <a:r>
              <a:rPr lang="en-US" sz="2400" dirty="0" smtClean="0"/>
              <a:t> </a:t>
            </a:r>
            <a:r>
              <a:rPr lang="en-US" sz="2400" dirty="0"/>
              <a:t>for the </a:t>
            </a:r>
            <a:r>
              <a:rPr lang="en-US" sz="2400" dirty="0" err="1"/>
              <a:t>getData</a:t>
            </a:r>
            <a:r>
              <a:rPr lang="en-US" sz="2400" dirty="0"/>
              <a:t> </a:t>
            </a:r>
            <a:r>
              <a:rPr lang="en-US" sz="2400" dirty="0" smtClean="0"/>
              <a:t>request:  </a:t>
            </a:r>
            <a:r>
              <a:rPr lang="en-US" sz="2400" dirty="0"/>
              <a:t>Not Raced, Fall, </a:t>
            </a:r>
            <a:r>
              <a:rPr lang="en-US" sz="2400" dirty="0" err="1"/>
              <a:t>LateFall</a:t>
            </a:r>
            <a:r>
              <a:rPr lang="en-US" sz="2400" dirty="0"/>
              <a:t>, Adult, Spring, Winter, Hybrid, </a:t>
            </a:r>
            <a:r>
              <a:rPr lang="en-US" sz="2400" dirty="0" smtClean="0"/>
              <a:t>Late-Fall, Not required</a:t>
            </a:r>
          </a:p>
          <a:p>
            <a:r>
              <a:rPr lang="en-US" sz="2400" dirty="0" err="1" smtClean="0"/>
              <a:t>regionCode</a:t>
            </a:r>
            <a:r>
              <a:rPr lang="en-US" sz="2400" dirty="0" smtClean="0"/>
              <a:t>:  Catch and CPUE</a:t>
            </a:r>
          </a:p>
          <a:p>
            <a:r>
              <a:rPr lang="en-US" sz="2400" dirty="0"/>
              <a:t>Composite </a:t>
            </a:r>
            <a:r>
              <a:rPr lang="en-US" sz="2400" dirty="0" err="1"/>
              <a:t>organismCode</a:t>
            </a:r>
            <a:endParaRPr lang="en-US" sz="2400" dirty="0" smtClean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5557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2054225"/>
          <a:ext cx="10515601" cy="2751358"/>
        </p:xfrm>
        <a:graphic>
          <a:graphicData uri="http://schemas.openxmlformats.org/drawingml/2006/table">
            <a:tbl>
              <a:tblPr/>
              <a:tblGrid>
                <a:gridCol w="2093745"/>
                <a:gridCol w="789061"/>
                <a:gridCol w="937498"/>
                <a:gridCol w="867185"/>
                <a:gridCol w="843748"/>
                <a:gridCol w="804686"/>
                <a:gridCol w="843748"/>
                <a:gridCol w="937498"/>
                <a:gridCol w="687499"/>
                <a:gridCol w="843748"/>
                <a:gridCol w="867185"/>
              </a:tblGrid>
              <a:tr h="166749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Catch Highlights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6872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GCID RST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Tidsdale RST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Knights Landing RST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Sacramento Trawl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Beach Seines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Sandy Beach Trawl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Chipps Island Midwater Trawl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Jersey Point Trawl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Prisoners Point Trawl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Mossdale Kodiak Trawl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6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Sample Date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10/22-10/28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10/22-10/28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10/22-10/28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10/22-10/28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10/22-10/28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10/22-10/28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10/22-10/28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10/22-10/28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10/22-10/28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10/22-10/28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</a:tr>
              <a:tr h="166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Total Catch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321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166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Chinook (Fall-Run)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6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Chinook (Winter Run)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6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Chinook (Spring Run)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6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Chinook (Late Fall Run)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6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Chinook (Ad-Clipped)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6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Delta Smelt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6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Splittail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6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Longfin Smelt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6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Steelhead (Ad-Clipped)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6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Steelhead (Wild)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674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22" marR="10422" marT="10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itle 3"/>
          <p:cNvSpPr txBox="1">
            <a:spLocks/>
          </p:cNvSpPr>
          <p:nvPr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Data </a:t>
            </a:r>
            <a:r>
              <a:rPr lang="en-US" sz="2800" b="1" dirty="0" smtClean="0"/>
              <a:t>(To Do)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402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Timeline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Web Services:  </a:t>
            </a:r>
            <a:r>
              <a:rPr lang="en-US" dirty="0" smtClean="0"/>
              <a:t>“Almost” complete.  Denver to complete services requests for 4-10.  These services are critical for filtering out races and developing compositions.  Finalize new stations added.  </a:t>
            </a:r>
          </a:p>
          <a:p>
            <a:pPr marL="0" indent="0">
              <a:buNone/>
            </a:pPr>
            <a:r>
              <a:rPr lang="en-US" sz="1500" i="1" dirty="0" smtClean="0"/>
              <a:t>34N estimate 40 hours</a:t>
            </a:r>
            <a:endParaRPr lang="en-US" sz="1500" i="1" dirty="0"/>
          </a:p>
          <a:p>
            <a:pPr marL="0" indent="0">
              <a:buNone/>
            </a:pPr>
            <a:r>
              <a:rPr lang="en-US" u="sng" dirty="0" smtClean="0"/>
              <a:t>Data Processing:  </a:t>
            </a:r>
            <a:r>
              <a:rPr lang="en-US" dirty="0" smtClean="0"/>
              <a:t>Complete composition and catch summaries queries.  Testing with web services.  Finalize time filtering methods. </a:t>
            </a:r>
          </a:p>
          <a:p>
            <a:pPr marL="0" indent="0">
              <a:buNone/>
            </a:pPr>
            <a:r>
              <a:rPr lang="en-US" sz="1600" i="1" dirty="0" smtClean="0"/>
              <a:t>34N estimate 30 hours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 smtClean="0"/>
              <a:t>Dashboard Integration:  </a:t>
            </a:r>
            <a:r>
              <a:rPr lang="en-US" dirty="0" smtClean="0"/>
              <a:t>Link final services to templates.</a:t>
            </a:r>
          </a:p>
          <a:p>
            <a:pPr marL="0" indent="0">
              <a:buNone/>
            </a:pPr>
            <a:r>
              <a:rPr lang="en-US" sz="1500" i="1" dirty="0" smtClean="0"/>
              <a:t>34N estimate 40 hours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Page Load Optimization:  </a:t>
            </a:r>
            <a:r>
              <a:rPr lang="en-US" dirty="0" smtClean="0"/>
              <a:t>TBD.  Will have a better idea about timeline these after all web services have been tested at scale.</a:t>
            </a:r>
          </a:p>
          <a:p>
            <a:pPr marL="0" indent="0">
              <a:buNone/>
            </a:pPr>
            <a:r>
              <a:rPr lang="en-US" sz="1800" dirty="0" smtClean="0"/>
              <a:t>TBD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Additional Data:  Glenn Colusa, Salvage, </a:t>
            </a:r>
            <a:r>
              <a:rPr lang="en-US" sz="1800" dirty="0" err="1" smtClean="0"/>
              <a:t>Tidsdale</a:t>
            </a:r>
            <a:r>
              <a:rPr lang="en-US" sz="1800" dirty="0" smtClean="0"/>
              <a:t>, Knights landing TBD (approximately 2 weeks)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85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84" y="2861952"/>
            <a:ext cx="2236230" cy="83126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4799" y="129140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CAMT/DOSS </a:t>
            </a:r>
            <a:br>
              <a:rPr lang="en-US" b="1" dirty="0" smtClean="0"/>
            </a:br>
            <a:r>
              <a:rPr lang="en-US" b="1" dirty="0" smtClean="0"/>
              <a:t>GIS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270" y="5859153"/>
            <a:ext cx="1270000" cy="8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1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686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0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0"/>
            <a:ext cx="9638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553375"/>
              </p:ext>
            </p:extLst>
          </p:nvPr>
        </p:nvGraphicFramePr>
        <p:xfrm>
          <a:off x="1316568" y="50800"/>
          <a:ext cx="9631400" cy="680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Image" r:id="rId5" imgW="29104560" imgH="20571120" progId="Photoshop.Image.12">
                  <p:embed/>
                </p:oleObj>
              </mc:Choice>
              <mc:Fallback>
                <p:oleObj name="Image" r:id="rId5" imgW="29104560" imgH="2057112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16568" y="50800"/>
                        <a:ext cx="9631400" cy="680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747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Overview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 smtClean="0"/>
              <a:t>Data Inventory:</a:t>
            </a:r>
            <a:r>
              <a:rPr lang="en-US" dirty="0" smtClean="0"/>
              <a:t>  Review datasets required for early warning and RPA/BiOps.   Determine if we are missing anything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Review Tasks Completed:  </a:t>
            </a:r>
            <a:r>
              <a:rPr lang="en-US" dirty="0" smtClean="0"/>
              <a:t>Detailed review of tasks completed and timeline for access.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 smtClean="0"/>
              <a:t>GIS, Dashboards and Data Presentation:  </a:t>
            </a:r>
            <a:r>
              <a:rPr lang="en-US" dirty="0" smtClean="0"/>
              <a:t>Demonstrate current dashboard layouts and design.  Also a sneak peek at “explore data” features.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Questions and Comments?  </a:t>
            </a:r>
            <a:r>
              <a:rPr lang="en-US" dirty="0" smtClean="0"/>
              <a:t>Schedule hands on review for 21st or 22</a:t>
            </a:r>
            <a:r>
              <a:rPr lang="en-US" baseline="30000" dirty="0" smtClean="0"/>
              <a:t>nd</a:t>
            </a:r>
            <a:r>
              <a:rPr lang="en-US" dirty="0" smtClean="0"/>
              <a:t> in Sac? 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8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84" y="2861952"/>
            <a:ext cx="2236230" cy="83126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4799" y="129140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CAMT/DOSS Dashboard </a:t>
            </a:r>
            <a:br>
              <a:rPr lang="en-US" b="1" dirty="0" smtClean="0"/>
            </a:br>
            <a:r>
              <a:rPr lang="en-US" b="1" dirty="0" smtClean="0"/>
              <a:t>Comps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270" y="5859153"/>
            <a:ext cx="1270000" cy="8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6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16" y="0"/>
            <a:ext cx="8462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9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18" y="0"/>
            <a:ext cx="8451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3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497" y="-139402"/>
            <a:ext cx="4262171" cy="832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0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96" y="145604"/>
            <a:ext cx="6792685" cy="1326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6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478" y="-3321989"/>
            <a:ext cx="6098148" cy="1191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6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767" y="0"/>
            <a:ext cx="6238107" cy="1146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3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4" y="450159"/>
            <a:ext cx="6897235" cy="859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86080"/>
            <a:ext cx="10058400" cy="469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4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20470"/>
            <a:ext cx="10058400" cy="469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8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84" y="2861952"/>
            <a:ext cx="2236230" cy="83126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4799" y="129140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CAMT/DOSS </a:t>
            </a:r>
            <a:br>
              <a:rPr lang="en-US" b="1" dirty="0" smtClean="0"/>
            </a:br>
            <a:r>
              <a:rPr lang="en-US" b="1" dirty="0" smtClean="0"/>
              <a:t>Data Inventory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270" y="5859153"/>
            <a:ext cx="1270000" cy="8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5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0"/>
            <a:ext cx="7625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1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6" y="1122713"/>
            <a:ext cx="10058400" cy="45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4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84" y="2861952"/>
            <a:ext cx="2236230" cy="83126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4799" y="129140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BDL Data </a:t>
            </a:r>
            <a:br>
              <a:rPr lang="en-US" b="1" dirty="0" smtClean="0"/>
            </a:br>
            <a:r>
              <a:rPr lang="en-US" b="1" dirty="0" smtClean="0"/>
              <a:t>Survey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270" y="5859153"/>
            <a:ext cx="1270000" cy="8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8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1-12 at 12.52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7226"/>
            <a:ext cx="9144000" cy="656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7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1-12 at 12.37.1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"/>
          <a:stretch/>
        </p:blipFill>
        <p:spPr>
          <a:xfrm>
            <a:off x="2094963" y="4146980"/>
            <a:ext cx="8051800" cy="2437555"/>
          </a:xfrm>
          <a:prstGeom prst="rect">
            <a:avLst/>
          </a:prstGeom>
        </p:spPr>
      </p:pic>
      <p:pic>
        <p:nvPicPr>
          <p:cNvPr id="6" name="Picture 5" descr="Screen Shot 2016-01-12 at 12.53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34" y="471562"/>
            <a:ext cx="81661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1-12 at 12.38.1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5"/>
          <a:stretch/>
        </p:blipFill>
        <p:spPr>
          <a:xfrm>
            <a:off x="1780150" y="372015"/>
            <a:ext cx="8530667" cy="606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6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1-12 at 12.3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94" y="228404"/>
            <a:ext cx="7924800" cy="4089400"/>
          </a:xfrm>
          <a:prstGeom prst="rect">
            <a:avLst/>
          </a:prstGeom>
        </p:spPr>
      </p:pic>
      <p:pic>
        <p:nvPicPr>
          <p:cNvPr id="5" name="Picture 4" descr="Screen Shot 2016-01-12 at 12.40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44" y="3904454"/>
            <a:ext cx="78613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5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1-12 at 12.4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24" y="192093"/>
            <a:ext cx="7975600" cy="1866900"/>
          </a:xfrm>
          <a:prstGeom prst="rect">
            <a:avLst/>
          </a:prstGeom>
        </p:spPr>
      </p:pic>
      <p:pic>
        <p:nvPicPr>
          <p:cNvPr id="7" name="Picture 6" descr="Screen Shot 2016-01-12 at 12.42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24" y="5404906"/>
            <a:ext cx="7924800" cy="673100"/>
          </a:xfrm>
          <a:prstGeom prst="rect">
            <a:avLst/>
          </a:prstGeom>
        </p:spPr>
      </p:pic>
      <p:pic>
        <p:nvPicPr>
          <p:cNvPr id="9" name="Picture 8" descr="Screen Shot 2016-01-12 at 12.54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24" y="2253039"/>
            <a:ext cx="793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4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910623"/>
              </p:ext>
            </p:extLst>
          </p:nvPr>
        </p:nvGraphicFramePr>
        <p:xfrm>
          <a:off x="736600" y="611477"/>
          <a:ext cx="10515600" cy="5133765"/>
        </p:xfrm>
        <a:graphic>
          <a:graphicData uri="http://schemas.openxmlformats.org/drawingml/2006/table">
            <a:tbl>
              <a:tblPr/>
              <a:tblGrid>
                <a:gridCol w="1406965"/>
                <a:gridCol w="1912594"/>
                <a:gridCol w="1875954"/>
                <a:gridCol w="1209111"/>
                <a:gridCol w="4110976"/>
              </a:tblGrid>
              <a:tr h="161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583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Widget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Description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Parameter (units)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Source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Location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51320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Catch Indices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Catch Indices for Sacramento Trawl, Knights Landing RST,  and Sacramento Seine; water quality information (D-1641 compliance met Y/N), DCC gate open/closed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DJFMP Catch Data for Sacramento River Trawl and Sacramento Area Beach Seines (index)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DJFMP USFW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www.fws.gov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/Lodi/DJFMP/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0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Knights Landing RST catch data (index)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CDFW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Excel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DCC gate status (%)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DWR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http://www.water.ca.gov/SWP/operations control/docs/delta/deltaops.pdf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9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D-1641 WQ criteria met (Y/N)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NFMS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Personnal Communication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Reservoir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Select parameters for key reservoirs (Trinity, Shasta, Whiskeytown, Keswick, Oroville, Folsom, New Melones, Don Pedro, McClure (Exchequer), San Luis)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Capacity (AF)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http://cdec.water.ca.gov/reservoir.html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Storage (AF)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http://cdec.water.ca.gov/reservoir.html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6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Outflow (cfs)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cdec.water.ca.gov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reservoir.html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402" y="694604"/>
            <a:ext cx="998022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55480"/>
              </p:ext>
            </p:extLst>
          </p:nvPr>
        </p:nvGraphicFramePr>
        <p:xfrm>
          <a:off x="939305" y="342777"/>
          <a:ext cx="10515600" cy="744645"/>
        </p:xfrm>
        <a:graphic>
          <a:graphicData uri="http://schemas.openxmlformats.org/drawingml/2006/table">
            <a:tbl>
              <a:tblPr/>
              <a:tblGrid>
                <a:gridCol w="1125592"/>
                <a:gridCol w="1971675"/>
                <a:gridCol w="1933904"/>
                <a:gridCol w="1246461"/>
                <a:gridCol w="4237968"/>
              </a:tblGrid>
              <a:tr h="161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583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Widget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Description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Parameter (units)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Source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Location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227" y="425902"/>
            <a:ext cx="1193800" cy="443769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472153"/>
              </p:ext>
            </p:extLst>
          </p:nvPr>
        </p:nvGraphicFramePr>
        <p:xfrm>
          <a:off x="939305" y="1087422"/>
          <a:ext cx="10515599" cy="5708950"/>
        </p:xfrm>
        <a:graphic>
          <a:graphicData uri="http://schemas.openxmlformats.org/drawingml/2006/table">
            <a:tbl>
              <a:tblPr/>
              <a:tblGrid>
                <a:gridCol w="1193965"/>
                <a:gridCol w="1623046"/>
                <a:gridCol w="2062593"/>
                <a:gridCol w="1425039"/>
                <a:gridCol w="4210956"/>
              </a:tblGrid>
              <a:tr h="299871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Delta Operations and Conditions</a:t>
                      </a:r>
                    </a:p>
                  </a:txBody>
                  <a:tcPr marL="10063" marR="10063" marT="10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Key delta operations stations and conditions</a:t>
                      </a:r>
                    </a:p>
                  </a:txBody>
                  <a:tcPr marL="10063" marR="10063" marT="10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Delta Cross Channel gate (%)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DWR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http://www.water.ca.gov/swp/operationscontrol/docs/delta/deltaops.pdf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8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Delta Conditions (status)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DWR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http://www.water.ca.gov/swp/operationscontrol/docs/delta/deltaops.pdf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8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X2 Position (&gt; or &lt; 81 km)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DWR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http://www.water.ca.gov/swp/operationscontrol/docs/delta/deltaops.pdf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8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Delta Outflow (cfs)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DWR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http://www.water.ca.gov/swp/operationscontrol/docs/delta/deltaops.pdf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8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Delta Inflow (cfs)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DWR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http://www.water.ca.gov/swp/operationscontrol/docs/delta/DeltaHydrology.pdf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8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Delta Diversions (%)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DWR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http://www.water.ca.gov/swp/operationscontrol/docs/delta/deltaops.pdf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8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Qwest (cfs)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DWR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http://www.water.ca.gov/swp/operationscontrol/docs/delta/DeltaHydrology.pdf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77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Old and Middle River (OMR) Flow </a:t>
                      </a:r>
                    </a:p>
                  </a:txBody>
                  <a:tcPr marL="10063" marR="10063" marT="10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OMR tidally filtered gage and index data (daily, 5-day, and 14-day averages)</a:t>
                      </a:r>
                    </a:p>
                  </a:txBody>
                  <a:tcPr marL="10063" marR="10063" marT="10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OMR tidally filtered (5 and 14 day), Index (daily, 5, and 14 day average)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DWR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http://www.usbr.gov/mp/cvo/vungvari/OMR_Jan2016.pdf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OMR Gage (Station Code: OMR)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http://cdec.water.ca.gov/cgi-progs/queryDaily?OMR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7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 gages which are used in the OMR Index calculations (OBI and MDM) 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cdec.water.ca.gov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cgi-progs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staMeta?station_id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=OBI, http://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cdec.water.ca.gov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cgi-progs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staMeta?station_id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=MDM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197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399731"/>
              </p:ext>
            </p:extLst>
          </p:nvPr>
        </p:nvGraphicFramePr>
        <p:xfrm>
          <a:off x="939305" y="342777"/>
          <a:ext cx="10515600" cy="744645"/>
        </p:xfrm>
        <a:graphic>
          <a:graphicData uri="http://schemas.openxmlformats.org/drawingml/2006/table">
            <a:tbl>
              <a:tblPr/>
              <a:tblGrid>
                <a:gridCol w="1125592"/>
                <a:gridCol w="1971675"/>
                <a:gridCol w="1933904"/>
                <a:gridCol w="1246461"/>
                <a:gridCol w="4237968"/>
              </a:tblGrid>
              <a:tr h="161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583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Widget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Description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Parameter (units)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Source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Location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046030"/>
              </p:ext>
            </p:extLst>
          </p:nvPr>
        </p:nvGraphicFramePr>
        <p:xfrm>
          <a:off x="939305" y="1087422"/>
          <a:ext cx="10515600" cy="4378184"/>
        </p:xfrm>
        <a:graphic>
          <a:graphicData uri="http://schemas.openxmlformats.org/drawingml/2006/table">
            <a:tbl>
              <a:tblPr/>
              <a:tblGrid>
                <a:gridCol w="1406965"/>
                <a:gridCol w="1912594"/>
                <a:gridCol w="1875954"/>
                <a:gridCol w="1209111"/>
                <a:gridCol w="4110976"/>
              </a:tblGrid>
              <a:tr h="16100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Triggers to close DCC gates per Bi Ops RPA Action IV.1.1 </a:t>
                      </a:r>
                    </a:p>
                  </a:txBody>
                  <a:tcPr marL="10063" marR="10063" marT="10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Environmental indicators of fish migration (RPA)</a:t>
                      </a:r>
                    </a:p>
                  </a:txBody>
                  <a:tcPr marL="10063" marR="10063" marT="10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Flow at Mill Creek (MLM) (cfs)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http://cdec.water.ca.gov/cgi-progs/staMeta?station_id=MLM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Flow at Deer Creek (DCV) (cfs)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http://cdec.water.ca.gov/cgi-progs/staMeta?station_id=DCV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Flow at Wilkins Slough (WLK) (cfs)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http://cdec.water.ca.gov/cgi-progs/staMeta?station_id=WLK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0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Temperature at Knights Landing (F) from Knights landing RST data sheet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CDFW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Manual in excel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00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Key Delta Temperature stations</a:t>
                      </a:r>
                    </a:p>
                  </a:txBody>
                  <a:tcPr marL="10063" marR="10063" marT="10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Water temperature at select locations</a:t>
                      </a:r>
                    </a:p>
                  </a:txBody>
                  <a:tcPr marL="10063" marR="10063" marT="10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San Joaquin River @ Mossdale Bridge (MSD)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cdec.water.ca.gov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cgi-progs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staMeta?station_id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=MSD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1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Sacramento River @ Rio Vista (RIV)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cdec.water.ca.gov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cgi-progs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staMeta?station_id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=RIV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San Joaquin river @ Antioch (ANH)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cdec.water.ca.gov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cgi-progs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staMeta?station_id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=ANH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Clifton Court Forebay ( WCI)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cdec.water.ca.gov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cgi-progs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staMeta?station_id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=WCI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227" y="425902"/>
            <a:ext cx="1193800" cy="44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7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481520"/>
              </p:ext>
            </p:extLst>
          </p:nvPr>
        </p:nvGraphicFramePr>
        <p:xfrm>
          <a:off x="939305" y="342777"/>
          <a:ext cx="10515600" cy="744645"/>
        </p:xfrm>
        <a:graphic>
          <a:graphicData uri="http://schemas.openxmlformats.org/drawingml/2006/table">
            <a:tbl>
              <a:tblPr/>
              <a:tblGrid>
                <a:gridCol w="1125592"/>
                <a:gridCol w="1971675"/>
                <a:gridCol w="1933904"/>
                <a:gridCol w="1246461"/>
                <a:gridCol w="4237968"/>
              </a:tblGrid>
              <a:tr h="161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583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Widget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Description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Parameter (units)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Source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Location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227" y="425902"/>
            <a:ext cx="1193800" cy="44376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330910"/>
              </p:ext>
            </p:extLst>
          </p:nvPr>
        </p:nvGraphicFramePr>
        <p:xfrm>
          <a:off x="939305" y="1170547"/>
          <a:ext cx="10515600" cy="5702081"/>
        </p:xfrm>
        <a:graphic>
          <a:graphicData uri="http://schemas.openxmlformats.org/drawingml/2006/table">
            <a:tbl>
              <a:tblPr/>
              <a:tblGrid>
                <a:gridCol w="1406965"/>
                <a:gridCol w="1912594"/>
                <a:gridCol w="1875954"/>
                <a:gridCol w="1209111"/>
                <a:gridCol w="4110976"/>
              </a:tblGrid>
              <a:tr h="175032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Water Quality Concern Stations (during Drought Ops)</a:t>
                      </a:r>
                    </a:p>
                  </a:txBody>
                  <a:tcPr marL="10063" marR="10063" marT="10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 stations used to monitor water quality (EC) in the delta during Drought Operations for the Catch Indices</a:t>
                      </a:r>
                    </a:p>
                  </a:txBody>
                  <a:tcPr marL="10063" marR="10063" marT="10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Jersey Point EC (SJJ), with threshold @ 1.8 mmhos/cm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cdec.water.ca.gov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cgi-progs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staMeta?station_id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=SJJ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20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Bacon Island EC (BAC), with threshold @ 1.0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mmhos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/cm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http://cdec.water.ca.gov/cgi-progs/staMeta?station_id=BAC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20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Bethel Island EC (BET), with threshold @ 0.8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mmhos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/cm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cdec.water.ca.gov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cgi-progs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staMeta?station_id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=BET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20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Holland Tract EC (HLL), with threshold @ 0.7 mmhos/cm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cdec.water.ca.gov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cgi-progs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staMeta?station_id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=HLL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0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Triggers for Turbidity Events</a:t>
                      </a:r>
                    </a:p>
                  </a:txBody>
                  <a:tcPr marL="10063" marR="10063" marT="10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 stations that trigger a change in delta turbidity and or fish movement</a:t>
                      </a:r>
                    </a:p>
                  </a:txBody>
                  <a:tcPr marL="10063" marR="10063" marT="10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Freeport (cfs) (FPT) with threshold line at 20,000 cfs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cdec.water.ca.gov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cgi-progs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staMeta?station_id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=FPT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Jersey Point (SJJ) turbidity with threshold line at 10 NTU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cdec.water.ca.gov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cgi-progs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staMeta?station_id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=SJJ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724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40731"/>
              </p:ext>
            </p:extLst>
          </p:nvPr>
        </p:nvGraphicFramePr>
        <p:xfrm>
          <a:off x="939305" y="342777"/>
          <a:ext cx="10515600" cy="744645"/>
        </p:xfrm>
        <a:graphic>
          <a:graphicData uri="http://schemas.openxmlformats.org/drawingml/2006/table">
            <a:tbl>
              <a:tblPr/>
              <a:tblGrid>
                <a:gridCol w="1125592"/>
                <a:gridCol w="1971675"/>
                <a:gridCol w="1933904"/>
                <a:gridCol w="1246461"/>
                <a:gridCol w="4237968"/>
              </a:tblGrid>
              <a:tr h="161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583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Widget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Description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Parameter (units)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Source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Location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227" y="425902"/>
            <a:ext cx="1193800" cy="44376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742012"/>
              </p:ext>
            </p:extLst>
          </p:nvPr>
        </p:nvGraphicFramePr>
        <p:xfrm>
          <a:off x="939305" y="1170547"/>
          <a:ext cx="10515600" cy="4205658"/>
        </p:xfrm>
        <a:graphic>
          <a:graphicData uri="http://schemas.openxmlformats.org/drawingml/2006/table">
            <a:tbl>
              <a:tblPr/>
              <a:tblGrid>
                <a:gridCol w="1406965"/>
                <a:gridCol w="1912594"/>
                <a:gridCol w="1875954"/>
                <a:gridCol w="1209111"/>
                <a:gridCol w="4110976"/>
              </a:tblGrid>
              <a:tr h="161004"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 Day Weather Forecast for Delta Conditions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Weather forecast from NOAA</a:t>
                      </a:r>
                    </a:p>
                  </a:txBody>
                  <a:tcPr marL="10063" marR="10063" marT="10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&gt; 1/4 " precipitation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NOAA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Web Services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20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Weather (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cloud,sun,partly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cloudy,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etc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)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NOAA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Web Services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Wind speed and direction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NOAA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Web Services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Air pressure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NOAA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Web Services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0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Tide Forecasting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Tide forecast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NOAA tide forecast for Sacramento River @ Rio Vista (RIV)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NOAA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Web Services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0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Salvage Estimates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Salvage for the John E. Skinner Delta Fish Protective Facility (SWP) and Tracy Fish Collection Facility (CVP).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Salvage estimates for chinook salmon (marked and unmarked), Delta Smelt, Steelhead (marked and unmarked)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CDFW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ftp://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ftp.dfg.ca.gov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/salvage/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DOSS_Salvage_Tables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38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50000"/>
            <a:ext cx="1054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168354"/>
            <a:ext cx="876465" cy="58284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268295"/>
              </p:ext>
            </p:extLst>
          </p:nvPr>
        </p:nvGraphicFramePr>
        <p:xfrm>
          <a:off x="939305" y="342777"/>
          <a:ext cx="10515600" cy="744645"/>
        </p:xfrm>
        <a:graphic>
          <a:graphicData uri="http://schemas.openxmlformats.org/drawingml/2006/table">
            <a:tbl>
              <a:tblPr/>
              <a:tblGrid>
                <a:gridCol w="1125592"/>
                <a:gridCol w="1971675"/>
                <a:gridCol w="1933904"/>
                <a:gridCol w="1246461"/>
                <a:gridCol w="4237968"/>
              </a:tblGrid>
              <a:tr h="161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583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Widget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Description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Parameter (units)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Source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Location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227" y="425902"/>
            <a:ext cx="1193800" cy="44376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549192"/>
              </p:ext>
            </p:extLst>
          </p:nvPr>
        </p:nvGraphicFramePr>
        <p:xfrm>
          <a:off x="939305" y="1087422"/>
          <a:ext cx="10515600" cy="4165406"/>
        </p:xfrm>
        <a:graphic>
          <a:graphicData uri="http://schemas.openxmlformats.org/drawingml/2006/table">
            <a:tbl>
              <a:tblPr/>
              <a:tblGrid>
                <a:gridCol w="1125592"/>
                <a:gridCol w="1971675"/>
                <a:gridCol w="1933904"/>
                <a:gridCol w="1246461"/>
                <a:gridCol w="4237968"/>
              </a:tblGrid>
              <a:tr h="9660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USFW DJFMP Trawl and Seine Catch Results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Recent and retrospective catch results  for all DJFMP Trawl and Seines: Seine Region 1-7, Jersey Point, Prisoners Point, Liberty Island, Mossdale, Chipps Island, Sherwood Harbor, Sandy Beach, Site #707, Site #711, Site #714 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Catch is expressed as both raw catch and CPUE, catch can be viewed by species or by region/trawl 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USFW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http://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www.fws.gov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/Lodi/DJFMP/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0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CADFW Trawl Catch Results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Recent and retrospective trawl Catch results for CDFW Trawls: SKT, FMWT, 20 MM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Trawl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Catch is expressed as both raw catch and CPUE, catch can be viewed by species or by trawl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CDFW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https://www.wildlife.ca.gov/Conservation/Delta</a:t>
                      </a:r>
                    </a:p>
                  </a:txBody>
                  <a:tcPr marL="10063" marR="10063" marT="10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83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1613</Words>
  <Application>Microsoft Macintosh PowerPoint</Application>
  <PresentationFormat>Widescreen</PresentationFormat>
  <Paragraphs>438</Paragraphs>
  <Slides>37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Calibri</vt:lpstr>
      <vt:lpstr>Calibri Light</vt:lpstr>
      <vt:lpstr>Arial</vt:lpstr>
      <vt:lpstr>Office Theme</vt:lpstr>
      <vt:lpstr>Image</vt:lpstr>
      <vt:lpstr>BDL CAMT/DOSS  &amp; Project Updates</vt:lpstr>
      <vt:lpstr>Overview</vt:lpstr>
      <vt:lpstr>CAMT/DOSS  Data Inventory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Sidebar Data Analysis Underway </vt:lpstr>
      <vt:lpstr>Tasks Completed</vt:lpstr>
      <vt:lpstr>DJFMP web Services (Tasks Completed)</vt:lpstr>
      <vt:lpstr>DJFMP web Services (To Do)</vt:lpstr>
      <vt:lpstr>PowerPoint Presentation</vt:lpstr>
      <vt:lpstr>Timeline</vt:lpstr>
      <vt:lpstr>CAMT/DOSS  GIS</vt:lpstr>
      <vt:lpstr>PowerPoint Presentation</vt:lpstr>
      <vt:lpstr>PowerPoint Presentation</vt:lpstr>
      <vt:lpstr>PowerPoint Presentation</vt:lpstr>
      <vt:lpstr>CAMT/DOSS Dashboard  Comps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BDL Data  Survey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Amye Osti</dc:creator>
  <cp:lastModifiedBy>Amye Osti</cp:lastModifiedBy>
  <cp:revision>33</cp:revision>
  <dcterms:created xsi:type="dcterms:W3CDTF">2016-01-12T19:57:56Z</dcterms:created>
  <dcterms:modified xsi:type="dcterms:W3CDTF">2016-01-18T22:17:12Z</dcterms:modified>
</cp:coreProperties>
</file>