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tmp" ContentType="image/png"/>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62" r:id="rId2"/>
    <p:sldId id="291" r:id="rId3"/>
    <p:sldId id="270" r:id="rId4"/>
    <p:sldId id="269" r:id="rId5"/>
    <p:sldId id="268" r:id="rId6"/>
    <p:sldId id="293" r:id="rId7"/>
    <p:sldId id="292" r:id="rId8"/>
    <p:sldId id="294" r:id="rId9"/>
    <p:sldId id="295" r:id="rId10"/>
    <p:sldId id="296" r:id="rId11"/>
    <p:sldId id="283" r:id="rId12"/>
    <p:sldId id="285" r:id="rId13"/>
    <p:sldId id="290" r:id="rId14"/>
    <p:sldId id="264" r:id="rId15"/>
    <p:sldId id="261" r:id="rId16"/>
    <p:sldId id="274" r:id="rId17"/>
    <p:sldId id="267" r:id="rId18"/>
    <p:sldId id="266" r:id="rId19"/>
    <p:sldId id="273" r:id="rId20"/>
    <p:sldId id="272" r:id="rId21"/>
    <p:sldId id="289" r:id="rId22"/>
    <p:sldId id="288" r:id="rId23"/>
    <p:sldId id="282" r:id="rId24"/>
    <p:sldId id="299" r:id="rId25"/>
    <p:sldId id="300" r:id="rId26"/>
    <p:sldId id="281" r:id="rId27"/>
    <p:sldId id="309" r:id="rId28"/>
    <p:sldId id="280" r:id="rId29"/>
    <p:sldId id="265" r:id="rId30"/>
    <p:sldId id="287" r:id="rId31"/>
    <p:sldId id="298" r:id="rId32"/>
    <p:sldId id="304" r:id="rId33"/>
    <p:sldId id="305" r:id="rId34"/>
    <p:sldId id="306" r:id="rId35"/>
    <p:sldId id="307" r:id="rId36"/>
    <p:sldId id="30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10" r:id="rId51"/>
    <p:sldId id="311" r:id="rId52"/>
    <p:sldId id="312" r:id="rId53"/>
    <p:sldId id="313" r:id="rId54"/>
    <p:sldId id="314" r:id="rId55"/>
    <p:sldId id="315" r:id="rId56"/>
    <p:sldId id="316" r:id="rId57"/>
    <p:sldId id="317" r:id="rId58"/>
    <p:sldId id="318" r:id="rId59"/>
    <p:sldId id="301" r:id="rId60"/>
    <p:sldId id="302" r:id="rId61"/>
    <p:sldId id="30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97"/>
  </p:normalViewPr>
  <p:slideViewPr>
    <p:cSldViewPr snapToGrid="0" snapToObjects="1">
      <p:cViewPr varScale="1">
        <p:scale>
          <a:sx n="107" d="100"/>
          <a:sy n="107" d="100"/>
        </p:scale>
        <p:origin x="192" y="1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A2883-3DC6-274B-AEAD-DBD78F16FC8D}" type="datetimeFigureOut">
              <a:rPr lang="en-US" smtClean="0"/>
              <a:t>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7729E-CCA2-684F-BED8-15B28E826E0E}" type="slidenum">
              <a:rPr lang="en-US" smtClean="0"/>
              <a:t>‹#›</a:t>
            </a:fld>
            <a:endParaRPr lang="en-US"/>
          </a:p>
        </p:txBody>
      </p:sp>
    </p:spTree>
    <p:extLst>
      <p:ext uri="{BB962C8B-B14F-4D97-AF65-F5344CB8AC3E}">
        <p14:creationId xmlns:p14="http://schemas.microsoft.com/office/powerpoint/2010/main" val="191042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41</a:t>
            </a:fld>
            <a:endParaRPr lang="en-US"/>
          </a:p>
        </p:txBody>
      </p:sp>
    </p:spTree>
    <p:extLst>
      <p:ext uri="{BB962C8B-B14F-4D97-AF65-F5344CB8AC3E}">
        <p14:creationId xmlns:p14="http://schemas.microsoft.com/office/powerpoint/2010/main" val="2443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46</a:t>
            </a:fld>
            <a:endParaRPr lang="en-US"/>
          </a:p>
        </p:txBody>
      </p:sp>
    </p:spTree>
    <p:extLst>
      <p:ext uri="{BB962C8B-B14F-4D97-AF65-F5344CB8AC3E}">
        <p14:creationId xmlns:p14="http://schemas.microsoft.com/office/powerpoint/2010/main" val="112578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BF91E-016F-4E81-98AD-36835D621D5D}" type="slidenum">
              <a:rPr lang="en-US" smtClean="0"/>
              <a:t>49</a:t>
            </a:fld>
            <a:endParaRPr lang="en-US"/>
          </a:p>
        </p:txBody>
      </p:sp>
    </p:spTree>
    <p:extLst>
      <p:ext uri="{BB962C8B-B14F-4D97-AF65-F5344CB8AC3E}">
        <p14:creationId xmlns:p14="http://schemas.microsoft.com/office/powerpoint/2010/main" val="129339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C6CD5-F762-BE43-B963-CD4CB83927C8}" type="datetimeFigureOut">
              <a:rPr lang="en-US" smtClean="0"/>
              <a:t>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138860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C6CD5-F762-BE43-B963-CD4CB83927C8}" type="datetimeFigureOut">
              <a:rPr lang="en-US" smtClean="0"/>
              <a:t>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96763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C6CD5-F762-BE43-B963-CD4CB83927C8}" type="datetimeFigureOut">
              <a:rPr lang="en-US" smtClean="0"/>
              <a:t>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13376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C6CD5-F762-BE43-B963-CD4CB83927C8}" type="datetimeFigureOut">
              <a:rPr lang="en-US" smtClean="0"/>
              <a:t>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119105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BC6CD5-F762-BE43-B963-CD4CB83927C8}" type="datetimeFigureOut">
              <a:rPr lang="en-US" smtClean="0"/>
              <a:t>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133935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BC6CD5-F762-BE43-B963-CD4CB83927C8}" type="datetimeFigureOut">
              <a:rPr lang="en-US" smtClean="0"/>
              <a:t>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58035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BC6CD5-F762-BE43-B963-CD4CB83927C8}" type="datetimeFigureOut">
              <a:rPr lang="en-US" smtClean="0"/>
              <a:t>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7745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BC6CD5-F762-BE43-B963-CD4CB83927C8}" type="datetimeFigureOut">
              <a:rPr lang="en-US" smtClean="0"/>
              <a:t>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43652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C6CD5-F762-BE43-B963-CD4CB83927C8}" type="datetimeFigureOut">
              <a:rPr lang="en-US" smtClean="0"/>
              <a:t>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853200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C6CD5-F762-BE43-B963-CD4CB83927C8}" type="datetimeFigureOut">
              <a:rPr lang="en-US" smtClean="0"/>
              <a:t>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99099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C6CD5-F762-BE43-B963-CD4CB83927C8}" type="datetimeFigureOut">
              <a:rPr lang="en-US" smtClean="0"/>
              <a:t>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B9C72-0398-184F-997D-910D3513D8C0}" type="slidenum">
              <a:rPr lang="en-US" smtClean="0"/>
              <a:t>‹#›</a:t>
            </a:fld>
            <a:endParaRPr lang="en-US"/>
          </a:p>
        </p:txBody>
      </p:sp>
    </p:spTree>
    <p:extLst>
      <p:ext uri="{BB962C8B-B14F-4D97-AF65-F5344CB8AC3E}">
        <p14:creationId xmlns:p14="http://schemas.microsoft.com/office/powerpoint/2010/main" val="19451485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C6CD5-F762-BE43-B963-CD4CB83927C8}" type="datetimeFigureOut">
              <a:rPr lang="en-US" smtClean="0"/>
              <a:t>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B9C72-0398-184F-997D-910D3513D8C0}" type="slidenum">
              <a:rPr lang="en-US" smtClean="0"/>
              <a:t>‹#›</a:t>
            </a:fld>
            <a:endParaRPr lang="en-US"/>
          </a:p>
        </p:txBody>
      </p:sp>
    </p:spTree>
    <p:extLst>
      <p:ext uri="{BB962C8B-B14F-4D97-AF65-F5344CB8AC3E}">
        <p14:creationId xmlns:p14="http://schemas.microsoft.com/office/powerpoint/2010/main" val="866768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 Id="rId3"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oleObject" Target="../embeddings/oleObject1.bin"/><Relationship Id="rId6"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jpg"/><Relationship Id="rId10" Type="http://schemas.openxmlformats.org/officeDocument/2006/relationships/image" Target="../media/image31.png"/><Relationship Id="rId11"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3.png"/><Relationship Id="rId6"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32.jpg"/><Relationship Id="rId7" Type="http://schemas.openxmlformats.org/officeDocument/2006/relationships/image" Target="../media/image37.png"/><Relationship Id="rId8" Type="http://schemas.openxmlformats.org/officeDocument/2006/relationships/image" Target="../media/image38.jpeg"/><Relationship Id="rId9" Type="http://schemas.openxmlformats.org/officeDocument/2006/relationships/image" Target="../media/image39.png"/><Relationship Id="rId10"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32.jp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43.tmp"/><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32.jp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32.jp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jp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4.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6.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gif"/><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24.png"/><Relationship Id="rId5" Type="http://schemas.openxmlformats.org/officeDocument/2006/relationships/image" Target="../media/image58.png"/><Relationship Id="rId6" Type="http://schemas.openxmlformats.org/officeDocument/2006/relationships/image" Target="../media/image59.jpeg"/><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jpg"/><Relationship Id="rId9" Type="http://schemas.openxmlformats.org/officeDocument/2006/relationships/image" Target="../media/image31.png"/><Relationship Id="rId10" Type="http://schemas.openxmlformats.org/officeDocument/2006/relationships/image" Target="../media/image32.jpg"/><Relationship Id="rId11"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32.jp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32.jpg"/><Relationship Id="rId6"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492" y="2790701"/>
            <a:ext cx="1852888" cy="688770"/>
          </a:xfrm>
          <a:prstGeom prst="rect">
            <a:avLst/>
          </a:prstGeom>
        </p:spPr>
      </p:pic>
      <p:sp>
        <p:nvSpPr>
          <p:cNvPr id="4" name="Title 3"/>
          <p:cNvSpPr>
            <a:spLocks noGrp="1"/>
          </p:cNvSpPr>
          <p:nvPr>
            <p:ph type="title"/>
          </p:nvPr>
        </p:nvSpPr>
        <p:spPr>
          <a:xfrm>
            <a:off x="374799" y="1291400"/>
            <a:ext cx="10515600" cy="1325563"/>
          </a:xfrm>
        </p:spPr>
        <p:txBody>
          <a:bodyPr/>
          <a:lstStyle/>
          <a:p>
            <a:pPr algn="ctr"/>
            <a:r>
              <a:rPr lang="en-US" b="1" dirty="0" smtClean="0"/>
              <a:t>BDL CAMT/DOSS </a:t>
            </a:r>
            <a:br>
              <a:rPr lang="en-US" b="1" dirty="0" smtClean="0"/>
            </a:br>
            <a:r>
              <a:rPr lang="en-US" b="1" dirty="0" smtClean="0"/>
              <a:t>&amp; Project Updates</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270" y="5859153"/>
            <a:ext cx="1270000" cy="844550"/>
          </a:xfrm>
          <a:prstGeom prst="rect">
            <a:avLst/>
          </a:prstGeom>
        </p:spPr>
      </p:pic>
    </p:spTree>
    <p:extLst>
      <p:ext uri="{BB962C8B-B14F-4D97-AF65-F5344CB8AC3E}">
        <p14:creationId xmlns:p14="http://schemas.microsoft.com/office/powerpoint/2010/main" val="723916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sp>
        <p:nvSpPr>
          <p:cNvPr id="4" name="Title 3"/>
          <p:cNvSpPr>
            <a:spLocks noGrp="1"/>
          </p:cNvSpPr>
          <p:nvPr>
            <p:ph type="title"/>
          </p:nvPr>
        </p:nvSpPr>
        <p:spPr/>
        <p:txBody>
          <a:bodyPr/>
          <a:lstStyle/>
          <a:p>
            <a:r>
              <a:rPr lang="en-US" b="1" dirty="0" smtClean="0"/>
              <a:t>Sidebar Data Analysis Underway </a:t>
            </a:r>
            <a:endParaRPr lang="en-US" b="1" dirty="0"/>
          </a:p>
        </p:txBody>
      </p:sp>
      <p:sp>
        <p:nvSpPr>
          <p:cNvPr id="6" name="Text Placeholder 5"/>
          <p:cNvSpPr>
            <a:spLocks noGrp="1"/>
          </p:cNvSpPr>
          <p:nvPr>
            <p:ph type="body" idx="1"/>
          </p:nvPr>
        </p:nvSpPr>
        <p:spPr/>
        <p:txBody>
          <a:bodyPr/>
          <a:lstStyle/>
          <a:p>
            <a:r>
              <a:rPr lang="en-US" dirty="0" smtClean="0"/>
              <a:t>Data Analysis</a:t>
            </a:r>
            <a:endParaRPr lang="en-US" dirty="0"/>
          </a:p>
        </p:txBody>
      </p:sp>
      <p:sp>
        <p:nvSpPr>
          <p:cNvPr id="5" name="Content Placeholder 4"/>
          <p:cNvSpPr>
            <a:spLocks noGrp="1"/>
          </p:cNvSpPr>
          <p:nvPr>
            <p:ph sz="half" idx="2"/>
          </p:nvPr>
        </p:nvSpPr>
        <p:spPr/>
        <p:txBody>
          <a:bodyPr>
            <a:normAutofit/>
          </a:bodyPr>
          <a:lstStyle/>
          <a:p>
            <a:pPr marL="0" indent="0">
              <a:buNone/>
            </a:pPr>
            <a:r>
              <a:rPr lang="en-US" u="sng" dirty="0" smtClean="0"/>
              <a:t>Key Decision Trees Wire Framed:</a:t>
            </a:r>
          </a:p>
          <a:p>
            <a:pPr marL="0" indent="0">
              <a:buNone/>
            </a:pPr>
            <a:r>
              <a:rPr lang="en-US" sz="2000" dirty="0" smtClean="0"/>
              <a:t>DCC Triggers (RPAs)</a:t>
            </a:r>
          </a:p>
          <a:p>
            <a:pPr marL="0" indent="0">
              <a:buNone/>
            </a:pPr>
            <a:r>
              <a:rPr lang="en-US" sz="2000" dirty="0" smtClean="0"/>
              <a:t>D-1641 WQ Parameters</a:t>
            </a:r>
          </a:p>
          <a:p>
            <a:pPr marL="0" indent="0">
              <a:buNone/>
            </a:pPr>
            <a:r>
              <a:rPr lang="en-US" sz="2000" dirty="0" smtClean="0"/>
              <a:t>Salmon Decision Tree</a:t>
            </a:r>
          </a:p>
          <a:p>
            <a:pPr marL="0" indent="0">
              <a:buNone/>
            </a:pPr>
            <a:r>
              <a:rPr lang="en-US" sz="2000" dirty="0" smtClean="0"/>
              <a:t>Drought Contingency Plan</a:t>
            </a:r>
          </a:p>
          <a:p>
            <a:pPr marL="0" indent="0">
              <a:buNone/>
            </a:pPr>
            <a:r>
              <a:rPr lang="en-US" sz="2000" dirty="0" smtClean="0"/>
              <a:t>JER and PPT Trigger Matrix</a:t>
            </a:r>
          </a:p>
          <a:p>
            <a:pPr marL="0" indent="0">
              <a:buNone/>
            </a:pPr>
            <a:r>
              <a:rPr lang="en-US" sz="2000" dirty="0" smtClean="0"/>
              <a:t>Water year classifications</a:t>
            </a:r>
          </a:p>
          <a:p>
            <a:pPr marL="0" indent="0">
              <a:buNone/>
            </a:pPr>
            <a:r>
              <a:rPr lang="en-US" sz="2000" dirty="0" smtClean="0"/>
              <a:t>Outflow</a:t>
            </a:r>
          </a:p>
          <a:p>
            <a:pPr marL="0" indent="0">
              <a:buNone/>
            </a:pPr>
            <a:endParaRPr lang="en-US" sz="2000" dirty="0" smtClean="0"/>
          </a:p>
          <a:p>
            <a:pPr marL="0" indent="0">
              <a:buNone/>
            </a:pPr>
            <a:endParaRPr lang="en-US" u="sng" dirty="0" smtClean="0"/>
          </a:p>
          <a:p>
            <a:pPr marL="0" indent="0">
              <a:buNone/>
            </a:pPr>
            <a:endParaRPr lang="en-US" u="sng" dirty="0" smtClean="0"/>
          </a:p>
          <a:p>
            <a:pPr marL="0" indent="0">
              <a:buNone/>
            </a:pPr>
            <a:endParaRPr lang="en-US" u="sng" dirty="0" smtClean="0"/>
          </a:p>
          <a:p>
            <a:pPr marL="0" indent="0">
              <a:buNone/>
            </a:pPr>
            <a:endParaRPr lang="en-US" u="sng" dirty="0"/>
          </a:p>
          <a:p>
            <a:pPr marL="0" indent="0">
              <a:buNone/>
            </a:pPr>
            <a:endParaRPr lang="en-US" dirty="0"/>
          </a:p>
          <a:p>
            <a:pPr marL="0" indent="0">
              <a:buNone/>
            </a:pPr>
            <a:endParaRPr lang="en-US" dirty="0" smtClean="0"/>
          </a:p>
          <a:p>
            <a:pPr marL="0" indent="0">
              <a:buNone/>
            </a:pPr>
            <a:endParaRPr lang="en-US" dirty="0"/>
          </a:p>
        </p:txBody>
      </p:sp>
      <p:sp>
        <p:nvSpPr>
          <p:cNvPr id="7" name="Text Placeholder 6"/>
          <p:cNvSpPr>
            <a:spLocks noGrp="1"/>
          </p:cNvSpPr>
          <p:nvPr>
            <p:ph type="body" sz="quarter" idx="3"/>
          </p:nvPr>
        </p:nvSpPr>
        <p:spPr/>
        <p:txBody>
          <a:bodyPr/>
          <a:lstStyle/>
          <a:p>
            <a:r>
              <a:rPr lang="en-US" dirty="0" smtClean="0"/>
              <a:t>Wireframes</a:t>
            </a:r>
            <a:endParaRPr lang="en-US" dirty="0"/>
          </a:p>
        </p:txBody>
      </p:sp>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72200" y="3136720"/>
            <a:ext cx="5183188" cy="2421298"/>
          </a:xfrm>
        </p:spPr>
      </p:pic>
    </p:spTree>
    <p:extLst>
      <p:ext uri="{BB962C8B-B14F-4D97-AF65-F5344CB8AC3E}">
        <p14:creationId xmlns:p14="http://schemas.microsoft.com/office/powerpoint/2010/main" val="1397651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sp>
        <p:nvSpPr>
          <p:cNvPr id="4" name="Title 3"/>
          <p:cNvSpPr>
            <a:spLocks noGrp="1"/>
          </p:cNvSpPr>
          <p:nvPr>
            <p:ph type="title"/>
          </p:nvPr>
        </p:nvSpPr>
        <p:spPr/>
        <p:txBody>
          <a:bodyPr/>
          <a:lstStyle/>
          <a:p>
            <a:r>
              <a:rPr lang="en-US" b="1" dirty="0" smtClean="0"/>
              <a:t>Tasks Completed</a:t>
            </a:r>
            <a:endParaRPr lang="en-US" b="1" dirty="0"/>
          </a:p>
        </p:txBody>
      </p:sp>
      <p:sp>
        <p:nvSpPr>
          <p:cNvPr id="6" name="Text Placeholder 5"/>
          <p:cNvSpPr>
            <a:spLocks noGrp="1"/>
          </p:cNvSpPr>
          <p:nvPr>
            <p:ph type="body" idx="1"/>
          </p:nvPr>
        </p:nvSpPr>
        <p:spPr/>
        <p:txBody>
          <a:bodyPr/>
          <a:lstStyle/>
          <a:p>
            <a:r>
              <a:rPr lang="en-US" dirty="0" smtClean="0"/>
              <a:t>Data Management</a:t>
            </a:r>
            <a:endParaRPr lang="en-US" dirty="0"/>
          </a:p>
        </p:txBody>
      </p:sp>
      <p:sp>
        <p:nvSpPr>
          <p:cNvPr id="5" name="Content Placeholder 4"/>
          <p:cNvSpPr>
            <a:spLocks noGrp="1"/>
          </p:cNvSpPr>
          <p:nvPr>
            <p:ph sz="half" idx="2"/>
          </p:nvPr>
        </p:nvSpPr>
        <p:spPr/>
        <p:txBody>
          <a:bodyPr>
            <a:normAutofit fontScale="85000" lnSpcReduction="20000"/>
          </a:bodyPr>
          <a:lstStyle/>
          <a:p>
            <a:pPr marL="0" indent="0">
              <a:buNone/>
            </a:pPr>
            <a:r>
              <a:rPr lang="en-US" u="sng" dirty="0" smtClean="0"/>
              <a:t>Data Analysis:</a:t>
            </a:r>
          </a:p>
          <a:p>
            <a:pPr marL="0" indent="0">
              <a:buNone/>
            </a:pPr>
            <a:r>
              <a:rPr lang="en-US" sz="2200" dirty="0" smtClean="0"/>
              <a:t>CPUE, RPAs/</a:t>
            </a:r>
            <a:r>
              <a:rPr lang="en-US" sz="2200" dirty="0" err="1" smtClean="0"/>
              <a:t>Biop</a:t>
            </a:r>
            <a:r>
              <a:rPr lang="en-US" sz="2200" dirty="0" smtClean="0"/>
              <a:t>/Decision Trees, All Trawl </a:t>
            </a:r>
            <a:r>
              <a:rPr lang="en-US" sz="2200" dirty="0"/>
              <a:t>D</a:t>
            </a:r>
            <a:r>
              <a:rPr lang="en-US" sz="2200" dirty="0" smtClean="0"/>
              <a:t>ata Comparison, Database Analysis, Indices, </a:t>
            </a:r>
          </a:p>
          <a:p>
            <a:pPr marL="0" indent="0">
              <a:buNone/>
            </a:pPr>
            <a:r>
              <a:rPr lang="en-US" u="sng" dirty="0" smtClean="0"/>
              <a:t>Database and Web Services:  </a:t>
            </a:r>
          </a:p>
          <a:p>
            <a:pPr marL="0" indent="0">
              <a:buNone/>
            </a:pPr>
            <a:r>
              <a:rPr lang="en-US" sz="2200" dirty="0" smtClean="0"/>
              <a:t>Database (master table) for Trawls, Traps, Ops, Trigger data, Indices </a:t>
            </a:r>
            <a:r>
              <a:rPr lang="en-US" sz="2200" dirty="0"/>
              <a:t>A</a:t>
            </a:r>
            <a:r>
              <a:rPr lang="en-US" sz="2200" dirty="0" smtClean="0"/>
              <a:t>rchive, Salvage</a:t>
            </a:r>
          </a:p>
          <a:p>
            <a:pPr marL="0" indent="0">
              <a:buNone/>
            </a:pPr>
            <a:r>
              <a:rPr lang="en-US" sz="2200" dirty="0" smtClean="0"/>
              <a:t>NOAA Weather and River Forecasting Services</a:t>
            </a:r>
          </a:p>
          <a:p>
            <a:pPr marL="0" indent="0">
              <a:buNone/>
            </a:pPr>
            <a:r>
              <a:rPr lang="en-US" sz="2200" dirty="0" smtClean="0"/>
              <a:t>Catch Indices</a:t>
            </a:r>
          </a:p>
          <a:p>
            <a:pPr marL="0" indent="0">
              <a:buNone/>
            </a:pPr>
            <a:r>
              <a:rPr lang="en-US" sz="2200" dirty="0" smtClean="0"/>
              <a:t>OMR Flows and Indices</a:t>
            </a:r>
          </a:p>
          <a:p>
            <a:pPr marL="0" indent="0">
              <a:buNone/>
            </a:pPr>
            <a:r>
              <a:rPr lang="en-US" sz="2200" dirty="0" smtClean="0"/>
              <a:t>Fish migration indicator stations:  MLK, DCV, WLK, KN</a:t>
            </a:r>
          </a:p>
          <a:p>
            <a:pPr marL="0" indent="0">
              <a:buNone/>
            </a:pPr>
            <a:r>
              <a:rPr lang="en-US" sz="2200" dirty="0" smtClean="0"/>
              <a:t>Key Temperature and Indicator Stations</a:t>
            </a:r>
          </a:p>
          <a:p>
            <a:pPr marL="0" indent="0">
              <a:buNone/>
            </a:pPr>
            <a:endParaRPr lang="en-US" u="sng" dirty="0"/>
          </a:p>
          <a:p>
            <a:pPr marL="0" indent="0">
              <a:buNone/>
            </a:pPr>
            <a:endParaRPr lang="en-US" dirty="0"/>
          </a:p>
          <a:p>
            <a:pPr marL="0" indent="0">
              <a:buNone/>
            </a:pPr>
            <a:endParaRPr lang="en-US" dirty="0" smtClean="0"/>
          </a:p>
          <a:p>
            <a:pPr marL="0" indent="0">
              <a:buNone/>
            </a:pPr>
            <a:endParaRPr lang="en-US" dirty="0"/>
          </a:p>
        </p:txBody>
      </p:sp>
      <p:sp>
        <p:nvSpPr>
          <p:cNvPr id="7" name="Text Placeholder 6"/>
          <p:cNvSpPr>
            <a:spLocks noGrp="1"/>
          </p:cNvSpPr>
          <p:nvPr>
            <p:ph type="body" sz="quarter" idx="3"/>
          </p:nvPr>
        </p:nvSpPr>
        <p:spPr/>
        <p:txBody>
          <a:bodyPr/>
          <a:lstStyle/>
          <a:p>
            <a:r>
              <a:rPr lang="en-US" dirty="0" smtClean="0"/>
              <a:t>Data Presentation</a:t>
            </a:r>
            <a:endParaRPr lang="en-US" dirty="0"/>
          </a:p>
        </p:txBody>
      </p:sp>
      <p:sp>
        <p:nvSpPr>
          <p:cNvPr id="8" name="Content Placeholder 7"/>
          <p:cNvSpPr>
            <a:spLocks noGrp="1"/>
          </p:cNvSpPr>
          <p:nvPr>
            <p:ph sz="quarter" idx="4"/>
          </p:nvPr>
        </p:nvSpPr>
        <p:spPr/>
        <p:txBody>
          <a:bodyPr>
            <a:normAutofit fontScale="77500" lnSpcReduction="20000"/>
          </a:bodyPr>
          <a:lstStyle/>
          <a:p>
            <a:pPr marL="0" indent="0">
              <a:buNone/>
            </a:pPr>
            <a:r>
              <a:rPr lang="en-US" u="sng" dirty="0" smtClean="0"/>
              <a:t>Dashboard HTML:  </a:t>
            </a:r>
            <a:r>
              <a:rPr lang="en-US" dirty="0" smtClean="0"/>
              <a:t>Completed HTML and CSS for :</a:t>
            </a:r>
          </a:p>
          <a:p>
            <a:pPr marL="0" indent="0">
              <a:buNone/>
            </a:pPr>
            <a:r>
              <a:rPr lang="en-US" sz="2300" dirty="0" smtClean="0"/>
              <a:t>DJFMP Ops Dashboard</a:t>
            </a:r>
          </a:p>
          <a:p>
            <a:pPr marL="0" indent="0">
              <a:buNone/>
            </a:pPr>
            <a:r>
              <a:rPr lang="en-US" sz="2300" dirty="0" smtClean="0"/>
              <a:t>Recent Trawl Results</a:t>
            </a:r>
          </a:p>
          <a:p>
            <a:pPr marL="0" indent="0">
              <a:buNone/>
            </a:pPr>
            <a:r>
              <a:rPr lang="en-US" sz="2300" dirty="0" smtClean="0"/>
              <a:t>Weather and River Forecasting</a:t>
            </a:r>
            <a:endParaRPr lang="en-US" dirty="0" smtClean="0"/>
          </a:p>
          <a:p>
            <a:pPr marL="0" indent="0">
              <a:buNone/>
            </a:pPr>
            <a:r>
              <a:rPr lang="en-US" u="sng" dirty="0" smtClean="0"/>
              <a:t>Dashboard Integration:  </a:t>
            </a:r>
            <a:r>
              <a:rPr lang="en-US" dirty="0" smtClean="0"/>
              <a:t>Link final services to templates.</a:t>
            </a:r>
          </a:p>
          <a:p>
            <a:pPr marL="0" indent="0">
              <a:buNone/>
            </a:pPr>
            <a:endParaRPr lang="en-US" dirty="0" smtClean="0"/>
          </a:p>
          <a:p>
            <a:pPr marL="0" indent="0">
              <a:buNone/>
            </a:pPr>
            <a:r>
              <a:rPr lang="en-US" u="sng" dirty="0" smtClean="0"/>
              <a:t>Page Load Optimization:  </a:t>
            </a:r>
            <a:r>
              <a:rPr lang="en-US" dirty="0" smtClean="0"/>
              <a:t>TBD.  We will have a better idea about timeline these after all web services have been tested at scale.</a:t>
            </a:r>
          </a:p>
          <a:p>
            <a:pPr marL="0" indent="0">
              <a:buNone/>
            </a:pPr>
            <a:r>
              <a:rPr lang="en-US" sz="1800" dirty="0" smtClean="0"/>
              <a:t>TBD</a:t>
            </a:r>
          </a:p>
          <a:p>
            <a:endParaRPr lang="en-US" dirty="0"/>
          </a:p>
        </p:txBody>
      </p:sp>
    </p:spTree>
    <p:extLst>
      <p:ext uri="{BB962C8B-B14F-4D97-AF65-F5344CB8AC3E}">
        <p14:creationId xmlns:p14="http://schemas.microsoft.com/office/powerpoint/2010/main" val="1398837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sp>
        <p:nvSpPr>
          <p:cNvPr id="4" name="Title 3"/>
          <p:cNvSpPr>
            <a:spLocks noGrp="1"/>
          </p:cNvSpPr>
          <p:nvPr>
            <p:ph type="title"/>
          </p:nvPr>
        </p:nvSpPr>
        <p:spPr/>
        <p:txBody>
          <a:bodyPr/>
          <a:lstStyle/>
          <a:p>
            <a:r>
              <a:rPr lang="en-US" b="1" dirty="0" smtClean="0"/>
              <a:t>DJFMP web Services </a:t>
            </a:r>
            <a:r>
              <a:rPr lang="en-US" sz="2800" b="1" dirty="0" smtClean="0"/>
              <a:t>(Tasks Completed)</a:t>
            </a:r>
            <a:endParaRPr lang="en-US" sz="2800" b="1" dirty="0"/>
          </a:p>
        </p:txBody>
      </p:sp>
      <p:sp>
        <p:nvSpPr>
          <p:cNvPr id="6" name="Text Placeholder 5"/>
          <p:cNvSpPr>
            <a:spLocks noGrp="1"/>
          </p:cNvSpPr>
          <p:nvPr>
            <p:ph type="body" idx="1"/>
          </p:nvPr>
        </p:nvSpPr>
        <p:spPr>
          <a:xfrm>
            <a:off x="839788" y="1642568"/>
            <a:ext cx="5157787" cy="823912"/>
          </a:xfrm>
        </p:spPr>
        <p:txBody>
          <a:bodyPr/>
          <a:lstStyle/>
          <a:p>
            <a:r>
              <a:rPr lang="en-US" dirty="0" smtClean="0"/>
              <a:t>Data Management</a:t>
            </a:r>
            <a:endParaRPr lang="en-US" dirty="0"/>
          </a:p>
        </p:txBody>
      </p:sp>
      <p:sp>
        <p:nvSpPr>
          <p:cNvPr id="5" name="Content Placeholder 4"/>
          <p:cNvSpPr>
            <a:spLocks noGrp="1"/>
          </p:cNvSpPr>
          <p:nvPr>
            <p:ph sz="half" idx="2"/>
          </p:nvPr>
        </p:nvSpPr>
        <p:spPr/>
        <p:txBody>
          <a:bodyPr>
            <a:normAutofit fontScale="77500" lnSpcReduction="20000"/>
          </a:bodyPr>
          <a:lstStyle/>
          <a:p>
            <a:r>
              <a:rPr lang="en-US" dirty="0"/>
              <a:t>The </a:t>
            </a:r>
            <a:r>
              <a:rPr lang="en-US" dirty="0" err="1"/>
              <a:t>stationInfo</a:t>
            </a:r>
            <a:r>
              <a:rPr lang="en-US" dirty="0"/>
              <a:t> service selects stations within a geographic bounding box.</a:t>
            </a:r>
          </a:p>
          <a:p>
            <a:r>
              <a:rPr lang="en-US" dirty="0"/>
              <a:t>It returns detailed information about the seine and trawl locations used through out the Delta.</a:t>
            </a:r>
          </a:p>
          <a:p>
            <a:r>
              <a:rPr lang="en-US" dirty="0"/>
              <a:t>Details include location name, identifier, and type of activities : seine, trawl and type of water quality measurements.</a:t>
            </a:r>
          </a:p>
          <a:p>
            <a:r>
              <a:rPr lang="en-US" dirty="0"/>
              <a:t>This service is mostly used to build </a:t>
            </a:r>
            <a:r>
              <a:rPr lang="en-US" dirty="0" err="1"/>
              <a:t>getData</a:t>
            </a:r>
            <a:r>
              <a:rPr lang="en-US" dirty="0"/>
              <a:t> requests which are listed below.</a:t>
            </a:r>
            <a:endParaRPr lang="en-US" u="sng" dirty="0"/>
          </a:p>
          <a:p>
            <a:pPr marL="0" indent="0">
              <a:buNone/>
            </a:pPr>
            <a:endParaRPr lang="en-US" dirty="0"/>
          </a:p>
          <a:p>
            <a:pPr marL="0" indent="0">
              <a:buNone/>
            </a:pPr>
            <a:endParaRPr lang="en-US" dirty="0" smtClean="0"/>
          </a:p>
          <a:p>
            <a:pPr marL="0" indent="0">
              <a:buNone/>
            </a:pPr>
            <a:endParaRPr lang="en-US" dirty="0"/>
          </a:p>
        </p:txBody>
      </p:sp>
      <p:sp>
        <p:nvSpPr>
          <p:cNvPr id="7" name="Text Placeholder 6"/>
          <p:cNvSpPr>
            <a:spLocks noGrp="1"/>
          </p:cNvSpPr>
          <p:nvPr>
            <p:ph type="body" sz="quarter" idx="3"/>
          </p:nvPr>
        </p:nvSpPr>
        <p:spPr/>
        <p:txBody>
          <a:bodyPr/>
          <a:lstStyle/>
          <a:p>
            <a:r>
              <a:rPr lang="en-US" dirty="0" smtClean="0"/>
              <a:t>Data Management</a:t>
            </a:r>
            <a:endParaRPr lang="en-US" dirty="0"/>
          </a:p>
        </p:txBody>
      </p:sp>
      <p:sp>
        <p:nvSpPr>
          <p:cNvPr id="8" name="Content Placeholder 7"/>
          <p:cNvSpPr>
            <a:spLocks noGrp="1"/>
          </p:cNvSpPr>
          <p:nvPr>
            <p:ph sz="quarter" idx="4"/>
          </p:nvPr>
        </p:nvSpPr>
        <p:spPr/>
        <p:txBody>
          <a:bodyPr>
            <a:noAutofit/>
          </a:bodyPr>
          <a:lstStyle/>
          <a:p>
            <a:r>
              <a:rPr lang="en-US" sz="2200" dirty="0"/>
              <a:t>The </a:t>
            </a:r>
            <a:r>
              <a:rPr lang="en-US" sz="2200" dirty="0" err="1"/>
              <a:t>getData</a:t>
            </a:r>
            <a:r>
              <a:rPr lang="en-US" sz="2200" dirty="0"/>
              <a:t> service selects actual time series for the DJFMP locations.</a:t>
            </a:r>
          </a:p>
          <a:p>
            <a:r>
              <a:rPr lang="en-US" sz="2200" dirty="0"/>
              <a:t>Time series are available for catch, </a:t>
            </a:r>
            <a:r>
              <a:rPr lang="en-US" sz="2200" dirty="0" err="1"/>
              <a:t>cpue</a:t>
            </a:r>
            <a:r>
              <a:rPr lang="en-US" sz="2200" dirty="0"/>
              <a:t>, number of tows, dissolved oxygen, electrical conductivity, temperature, and </a:t>
            </a:r>
            <a:r>
              <a:rPr lang="en-US" sz="2200" dirty="0" err="1"/>
              <a:t>secchi</a:t>
            </a:r>
            <a:r>
              <a:rPr lang="en-US" sz="2200" dirty="0"/>
              <a:t>.</a:t>
            </a:r>
          </a:p>
          <a:p>
            <a:r>
              <a:rPr lang="en-US" sz="2200" dirty="0"/>
              <a:t>The service accepts time parameters indicating the start and end dates of the time series.</a:t>
            </a:r>
          </a:p>
          <a:p>
            <a:r>
              <a:rPr lang="en-US" sz="2200" dirty="0"/>
              <a:t>The results of this service may be used for reports, graphs, and animations.</a:t>
            </a:r>
          </a:p>
        </p:txBody>
      </p:sp>
    </p:spTree>
    <p:extLst>
      <p:ext uri="{BB962C8B-B14F-4D97-AF65-F5344CB8AC3E}">
        <p14:creationId xmlns:p14="http://schemas.microsoft.com/office/powerpoint/2010/main" val="45781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sp>
        <p:nvSpPr>
          <p:cNvPr id="4" name="Title 3"/>
          <p:cNvSpPr>
            <a:spLocks noGrp="1"/>
          </p:cNvSpPr>
          <p:nvPr>
            <p:ph type="title"/>
          </p:nvPr>
        </p:nvSpPr>
        <p:spPr/>
        <p:txBody>
          <a:bodyPr/>
          <a:lstStyle/>
          <a:p>
            <a:r>
              <a:rPr lang="en-US" b="1" dirty="0" smtClean="0"/>
              <a:t>DJFMP web Services </a:t>
            </a:r>
            <a:r>
              <a:rPr lang="en-US" sz="2800" b="1" dirty="0" smtClean="0"/>
              <a:t>(To Do)</a:t>
            </a:r>
            <a:endParaRPr lang="en-US" sz="2800" b="1" dirty="0"/>
          </a:p>
        </p:txBody>
      </p:sp>
      <p:sp>
        <p:nvSpPr>
          <p:cNvPr id="6" name="Text Placeholder 5"/>
          <p:cNvSpPr>
            <a:spLocks noGrp="1"/>
          </p:cNvSpPr>
          <p:nvPr>
            <p:ph type="body" idx="1"/>
          </p:nvPr>
        </p:nvSpPr>
        <p:spPr>
          <a:xfrm>
            <a:off x="839788" y="1642568"/>
            <a:ext cx="5157787" cy="823912"/>
          </a:xfrm>
        </p:spPr>
        <p:txBody>
          <a:bodyPr/>
          <a:lstStyle/>
          <a:p>
            <a:r>
              <a:rPr lang="en-US" dirty="0" smtClean="0"/>
              <a:t>Data Management</a:t>
            </a:r>
            <a:endParaRPr lang="en-US" dirty="0"/>
          </a:p>
        </p:txBody>
      </p:sp>
      <p:sp>
        <p:nvSpPr>
          <p:cNvPr id="5" name="Content Placeholder 4"/>
          <p:cNvSpPr>
            <a:spLocks noGrp="1"/>
          </p:cNvSpPr>
          <p:nvPr>
            <p:ph sz="half" idx="2"/>
          </p:nvPr>
        </p:nvSpPr>
        <p:spPr/>
        <p:txBody>
          <a:bodyPr>
            <a:normAutofit/>
          </a:bodyPr>
          <a:lstStyle/>
          <a:p>
            <a:r>
              <a:rPr lang="en-US" dirty="0" smtClean="0"/>
              <a:t>New Stations</a:t>
            </a:r>
          </a:p>
          <a:p>
            <a:r>
              <a:rPr lang="en-US" dirty="0" smtClean="0"/>
              <a:t>Database standardization</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7" name="Text Placeholder 6"/>
          <p:cNvSpPr>
            <a:spLocks noGrp="1"/>
          </p:cNvSpPr>
          <p:nvPr>
            <p:ph type="body" sz="quarter" idx="3"/>
          </p:nvPr>
        </p:nvSpPr>
        <p:spPr/>
        <p:txBody>
          <a:bodyPr/>
          <a:lstStyle/>
          <a:p>
            <a:r>
              <a:rPr lang="en-US" dirty="0" smtClean="0"/>
              <a:t>Data Services</a:t>
            </a:r>
            <a:endParaRPr lang="en-US" dirty="0"/>
          </a:p>
        </p:txBody>
      </p:sp>
      <p:sp>
        <p:nvSpPr>
          <p:cNvPr id="8" name="Content Placeholder 7"/>
          <p:cNvSpPr>
            <a:spLocks noGrp="1"/>
          </p:cNvSpPr>
          <p:nvPr>
            <p:ph sz="quarter" idx="4"/>
          </p:nvPr>
        </p:nvSpPr>
        <p:spPr/>
        <p:txBody>
          <a:bodyPr>
            <a:noAutofit/>
          </a:bodyPr>
          <a:lstStyle/>
          <a:p>
            <a:r>
              <a:rPr lang="en-US" sz="2400" dirty="0" err="1" smtClean="0"/>
              <a:t>markCode</a:t>
            </a:r>
            <a:r>
              <a:rPr lang="en-US" sz="2400" dirty="0" smtClean="0"/>
              <a:t> </a:t>
            </a:r>
            <a:r>
              <a:rPr lang="en-US" sz="2400" dirty="0"/>
              <a:t>for the </a:t>
            </a:r>
            <a:r>
              <a:rPr lang="en-US" sz="2400" dirty="0" err="1"/>
              <a:t>getData</a:t>
            </a:r>
            <a:r>
              <a:rPr lang="en-US" sz="2400" dirty="0"/>
              <a:t> </a:t>
            </a:r>
            <a:r>
              <a:rPr lang="en-US" sz="2400" dirty="0" smtClean="0"/>
              <a:t>request</a:t>
            </a:r>
          </a:p>
          <a:p>
            <a:r>
              <a:rPr lang="en-US" sz="2400" dirty="0" err="1"/>
              <a:t>R</a:t>
            </a:r>
            <a:r>
              <a:rPr lang="en-US" sz="2400" dirty="0" err="1" smtClean="0"/>
              <a:t>aceByLength</a:t>
            </a:r>
            <a:r>
              <a:rPr lang="en-US" sz="2400" dirty="0" smtClean="0"/>
              <a:t> </a:t>
            </a:r>
            <a:r>
              <a:rPr lang="en-US" sz="2400" dirty="0"/>
              <a:t>for the </a:t>
            </a:r>
            <a:r>
              <a:rPr lang="en-US" sz="2400" dirty="0" err="1"/>
              <a:t>getData</a:t>
            </a:r>
            <a:r>
              <a:rPr lang="en-US" sz="2400" dirty="0"/>
              <a:t> </a:t>
            </a:r>
            <a:r>
              <a:rPr lang="en-US" sz="2400" dirty="0" smtClean="0"/>
              <a:t>request:  </a:t>
            </a:r>
            <a:r>
              <a:rPr lang="en-US" sz="2400" dirty="0"/>
              <a:t>Not Raced, Fall, </a:t>
            </a:r>
            <a:r>
              <a:rPr lang="en-US" sz="2400" dirty="0" err="1"/>
              <a:t>LateFall</a:t>
            </a:r>
            <a:r>
              <a:rPr lang="en-US" sz="2400" dirty="0"/>
              <a:t>, Adult, Spring, Winter, Hybrid, </a:t>
            </a:r>
            <a:r>
              <a:rPr lang="en-US" sz="2400" dirty="0" smtClean="0"/>
              <a:t>Late-Fall, Not required</a:t>
            </a:r>
          </a:p>
          <a:p>
            <a:r>
              <a:rPr lang="en-US" sz="2400" dirty="0" err="1" smtClean="0"/>
              <a:t>regionCode</a:t>
            </a:r>
            <a:r>
              <a:rPr lang="en-US" sz="2400" dirty="0" smtClean="0"/>
              <a:t>:  Catch and CPUE</a:t>
            </a:r>
          </a:p>
          <a:p>
            <a:r>
              <a:rPr lang="en-US" sz="2400" dirty="0"/>
              <a:t>Composite </a:t>
            </a:r>
            <a:r>
              <a:rPr lang="en-US" sz="2400" dirty="0" err="1"/>
              <a:t>organismCode</a:t>
            </a:r>
            <a:endParaRPr lang="en-US" sz="2400" dirty="0" smtClean="0"/>
          </a:p>
          <a:p>
            <a:endParaRPr lang="en-US" sz="2200" dirty="0"/>
          </a:p>
        </p:txBody>
      </p:sp>
    </p:spTree>
    <p:extLst>
      <p:ext uri="{BB962C8B-B14F-4D97-AF65-F5344CB8AC3E}">
        <p14:creationId xmlns:p14="http://schemas.microsoft.com/office/powerpoint/2010/main" val="1755578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4" name="Table 3"/>
          <p:cNvGraphicFramePr>
            <a:graphicFrameLocks noGrp="1"/>
          </p:cNvGraphicFramePr>
          <p:nvPr/>
        </p:nvGraphicFramePr>
        <p:xfrm>
          <a:off x="838200" y="2054225"/>
          <a:ext cx="10515601" cy="2751358"/>
        </p:xfrm>
        <a:graphic>
          <a:graphicData uri="http://schemas.openxmlformats.org/drawingml/2006/table">
            <a:tbl>
              <a:tblPr/>
              <a:tblGrid>
                <a:gridCol w="2093745"/>
                <a:gridCol w="789061"/>
                <a:gridCol w="937498"/>
                <a:gridCol w="867185"/>
                <a:gridCol w="843748"/>
                <a:gridCol w="804686"/>
                <a:gridCol w="843748"/>
                <a:gridCol w="937498"/>
                <a:gridCol w="687499"/>
                <a:gridCol w="843748"/>
                <a:gridCol w="867185"/>
              </a:tblGrid>
              <a:tr h="166749">
                <a:tc gridSpan="11">
                  <a:txBody>
                    <a:bodyPr/>
                    <a:lstStyle/>
                    <a:p>
                      <a:pPr algn="ctr" fontAlgn="b"/>
                      <a:r>
                        <a:rPr lang="en-US" sz="1000" b="1" i="0" u="none" strike="noStrike">
                          <a:solidFill>
                            <a:srgbClr val="000000"/>
                          </a:solidFill>
                          <a:effectLst/>
                          <a:latin typeface="Calibri" charset="0"/>
                        </a:rPr>
                        <a:t>Catch Highlights</a:t>
                      </a:r>
                    </a:p>
                  </a:txBody>
                  <a:tcPr marL="10422" marR="10422" marT="10422"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6872">
                <a:tc>
                  <a:txBody>
                    <a:bodyPr/>
                    <a:lstStyle/>
                    <a:p>
                      <a:pPr algn="ctr"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ctr" fontAlgn="b"/>
                      <a:r>
                        <a:rPr lang="en-US" sz="1000" b="0" i="0" u="none" strike="noStrike">
                          <a:solidFill>
                            <a:srgbClr val="000000"/>
                          </a:solidFill>
                          <a:effectLst/>
                          <a:latin typeface="Calibri" charset="0"/>
                        </a:rPr>
                        <a:t>GCID RST</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Tidsdale RST</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Knights Landing RST</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Sacramento Trawl</a:t>
                      </a:r>
                    </a:p>
                  </a:txBody>
                  <a:tcPr marL="10422" marR="10422" marT="10422" marB="0" anchor="b">
                    <a:lnL>
                      <a:noFill/>
                    </a:lnL>
                    <a:lnR>
                      <a:noFill/>
                    </a:lnR>
                    <a:lnT>
                      <a:noFill/>
                    </a:lnT>
                    <a:lnB>
                      <a:noFill/>
                    </a:lnB>
                  </a:tcPr>
                </a:tc>
                <a:tc>
                  <a:txBody>
                    <a:bodyPr/>
                    <a:lstStyle/>
                    <a:p>
                      <a:pPr algn="ctr" fontAlgn="b"/>
                      <a:r>
                        <a:rPr lang="en-US" sz="1000" b="0" i="0" u="none" strike="noStrike">
                          <a:solidFill>
                            <a:srgbClr val="000000"/>
                          </a:solidFill>
                          <a:effectLst/>
                          <a:latin typeface="Calibri" charset="0"/>
                        </a:rPr>
                        <a:t>Beach Seines</a:t>
                      </a:r>
                    </a:p>
                  </a:txBody>
                  <a:tcPr marL="10422" marR="10422" marT="10422" marB="0" anchor="b">
                    <a:lnL>
                      <a:noFill/>
                    </a:lnL>
                    <a:lnR>
                      <a:noFill/>
                    </a:lnR>
                    <a:lnT>
                      <a:noFill/>
                    </a:lnT>
                    <a:lnB>
                      <a:noFill/>
                    </a:lnB>
                  </a:tcPr>
                </a:tc>
                <a:tc>
                  <a:txBody>
                    <a:bodyPr/>
                    <a:lstStyle/>
                    <a:p>
                      <a:pPr algn="ctr" fontAlgn="b"/>
                      <a:r>
                        <a:rPr lang="en-US" sz="1000" b="0" i="0" u="none" strike="noStrike">
                          <a:solidFill>
                            <a:srgbClr val="000000"/>
                          </a:solidFill>
                          <a:effectLst/>
                          <a:latin typeface="Calibri" charset="0"/>
                        </a:rPr>
                        <a:t>Sandy Beach Trawl</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Chipps Island Midwater Trawl</a:t>
                      </a:r>
                    </a:p>
                  </a:txBody>
                  <a:tcPr marL="10422" marR="10422" marT="10422" marB="0" anchor="b">
                    <a:lnL>
                      <a:noFill/>
                    </a:lnL>
                    <a:lnR>
                      <a:noFill/>
                    </a:lnR>
                    <a:lnT>
                      <a:noFill/>
                    </a:lnT>
                    <a:lnB>
                      <a:noFill/>
                    </a:lnB>
                  </a:tcPr>
                </a:tc>
                <a:tc>
                  <a:txBody>
                    <a:bodyPr/>
                    <a:lstStyle/>
                    <a:p>
                      <a:pPr algn="ctr" fontAlgn="b"/>
                      <a:r>
                        <a:rPr lang="en-US" sz="1000" b="0" i="0" u="none" strike="noStrike">
                          <a:solidFill>
                            <a:srgbClr val="000000"/>
                          </a:solidFill>
                          <a:effectLst/>
                          <a:latin typeface="Calibri" charset="0"/>
                        </a:rPr>
                        <a:t>Jersey Point Trawl</a:t>
                      </a:r>
                    </a:p>
                  </a:txBody>
                  <a:tcPr marL="10422" marR="10422" marT="10422" marB="0" anchor="b">
                    <a:lnL>
                      <a:noFill/>
                    </a:lnL>
                    <a:lnR>
                      <a:noFill/>
                    </a:lnR>
                    <a:lnT>
                      <a:noFill/>
                    </a:lnT>
                    <a:lnB>
                      <a:noFill/>
                    </a:lnB>
                  </a:tcPr>
                </a:tc>
                <a:tc>
                  <a:txBody>
                    <a:bodyPr/>
                    <a:lstStyle/>
                    <a:p>
                      <a:pPr algn="ctr" fontAlgn="b"/>
                      <a:r>
                        <a:rPr lang="en-US" sz="1000" b="0" i="0" u="none" strike="noStrike">
                          <a:solidFill>
                            <a:srgbClr val="000000"/>
                          </a:solidFill>
                          <a:effectLst/>
                          <a:latin typeface="Calibri" charset="0"/>
                        </a:rPr>
                        <a:t>Prisoners Point Trawl</a:t>
                      </a:r>
                    </a:p>
                  </a:txBody>
                  <a:tcPr marL="10422" marR="10422" marT="10422" marB="0" anchor="b">
                    <a:lnL>
                      <a:noFill/>
                    </a:lnL>
                    <a:lnR>
                      <a:noFill/>
                    </a:lnR>
                    <a:lnT>
                      <a:noFill/>
                    </a:lnT>
                    <a:lnB>
                      <a:noFill/>
                    </a:lnB>
                  </a:tcPr>
                </a:tc>
                <a:tc>
                  <a:txBody>
                    <a:bodyPr/>
                    <a:lstStyle/>
                    <a:p>
                      <a:pPr algn="ctr" fontAlgn="b"/>
                      <a:r>
                        <a:rPr lang="en-US" sz="1000" b="0" i="0" u="none" strike="noStrike">
                          <a:solidFill>
                            <a:srgbClr val="000000"/>
                          </a:solidFill>
                          <a:effectLst/>
                          <a:latin typeface="Calibri" charset="0"/>
                        </a:rPr>
                        <a:t>Mossdale Kodiak Trawl</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Sample Date</a:t>
                      </a:r>
                    </a:p>
                  </a:txBody>
                  <a:tcPr marL="10422" marR="10422" marT="10422" marB="0" anchor="b">
                    <a:lnL>
                      <a:noFill/>
                    </a:lnL>
                    <a:lnR>
                      <a:noFill/>
                    </a:lnR>
                    <a:lnT>
                      <a:noFill/>
                    </a:lnT>
                    <a:lnB>
                      <a:noFill/>
                    </a:lnB>
                    <a:solidFill>
                      <a:srgbClr val="BDD7EE"/>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BDD7EE"/>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BDD7EE"/>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BDD7EE"/>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BDD7EE"/>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BDD7EE"/>
                    </a:solidFill>
                  </a:tcPr>
                </a:tc>
                <a:tc>
                  <a:txBody>
                    <a:bodyPr/>
                    <a:lstStyle/>
                    <a:p>
                      <a:pPr algn="ctr" fontAlgn="b"/>
                      <a:r>
                        <a:rPr lang="en-US" sz="1000" b="0" i="0" u="none" strike="noStrike">
                          <a:solidFill>
                            <a:srgbClr val="000000"/>
                          </a:solidFill>
                          <a:effectLst/>
                          <a:latin typeface="Calibri" charset="0"/>
                        </a:rPr>
                        <a:t>10/22-10/28</a:t>
                      </a:r>
                    </a:p>
                  </a:txBody>
                  <a:tcPr marL="10422" marR="10422" marT="10422" marB="0" anchor="b">
                    <a:lnL>
                      <a:noFill/>
                    </a:lnL>
                    <a:lnR>
                      <a:noFill/>
                    </a:lnR>
                    <a:lnT>
                      <a:noFill/>
                    </a:lnT>
                    <a:lnB>
                      <a:noFill/>
                    </a:lnB>
                    <a:solidFill>
                      <a:srgbClr val="BDD7EE"/>
                    </a:solidFill>
                  </a:tcPr>
                </a:tc>
              </a:tr>
              <a:tr h="166749">
                <a:tc>
                  <a:txBody>
                    <a:bodyPr/>
                    <a:lstStyle/>
                    <a:p>
                      <a:pPr algn="l" fontAlgn="b"/>
                      <a:r>
                        <a:rPr lang="en-US" sz="1000" b="0" i="0" u="none" strike="noStrike">
                          <a:solidFill>
                            <a:srgbClr val="000000"/>
                          </a:solidFill>
                          <a:effectLst/>
                          <a:latin typeface="Calibri" charset="0"/>
                        </a:rPr>
                        <a:t>Total Catch</a:t>
                      </a:r>
                    </a:p>
                  </a:txBody>
                  <a:tcPr marL="10422" marR="10422" marT="10422" marB="0" anchor="b">
                    <a:lnL>
                      <a:noFill/>
                    </a:lnL>
                    <a:lnR>
                      <a:noFill/>
                    </a:lnR>
                    <a:lnT>
                      <a:noFill/>
                    </a:lnT>
                    <a:lnB>
                      <a:noFill/>
                    </a:lnB>
                    <a:solidFill>
                      <a:srgbClr val="FFC000"/>
                    </a:solidFill>
                  </a:tcPr>
                </a:tc>
                <a:tc>
                  <a:txBody>
                    <a:bodyPr/>
                    <a:lstStyle/>
                    <a:p>
                      <a:pPr algn="r" fontAlgn="b"/>
                      <a:r>
                        <a:rPr lang="en-US" sz="1000" b="0" i="0" u="none" strike="noStrike">
                          <a:solidFill>
                            <a:srgbClr val="000000"/>
                          </a:solidFill>
                          <a:effectLst/>
                          <a:latin typeface="Calibri" charset="0"/>
                        </a:rPr>
                        <a:t>321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3</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5</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3</a:t>
                      </a:r>
                    </a:p>
                  </a:txBody>
                  <a:tcPr marL="10422" marR="10422" marT="10422" marB="0" anchor="b">
                    <a:lnL>
                      <a:noFill/>
                    </a:lnL>
                    <a:lnR>
                      <a:noFill/>
                    </a:lnR>
                    <a:lnT>
                      <a:noFill/>
                    </a:lnT>
                    <a:lnB>
                      <a:noFill/>
                    </a:lnB>
                    <a:solidFill>
                      <a:srgbClr val="FFC000"/>
                    </a:solidFill>
                  </a:tcPr>
                </a:tc>
                <a:tc>
                  <a:txBody>
                    <a:bodyPr/>
                    <a:lstStyle/>
                    <a:p>
                      <a:pPr algn="r" fontAlgn="b"/>
                      <a:r>
                        <a:rPr lang="en-US" sz="1000" b="0" i="0" u="none" strike="noStrike">
                          <a:solidFill>
                            <a:srgbClr val="000000"/>
                          </a:solidFill>
                          <a:effectLst/>
                          <a:latin typeface="Calibri" charset="0"/>
                        </a:rPr>
                        <a:t>3</a:t>
                      </a:r>
                    </a:p>
                  </a:txBody>
                  <a:tcPr marL="10422" marR="10422" marT="10422" marB="0" anchor="b">
                    <a:lnL>
                      <a:noFill/>
                    </a:lnL>
                    <a:lnR>
                      <a:noFill/>
                    </a:lnR>
                    <a:lnT>
                      <a:noFill/>
                    </a:lnT>
                    <a:lnB>
                      <a:noFill/>
                    </a:lnB>
                    <a:solidFill>
                      <a:srgbClr val="FFC000"/>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FFC000"/>
                    </a:solidFill>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solidFill>
                      <a:srgbClr val="FFC000"/>
                    </a:solidFill>
                  </a:tcPr>
                </a:tc>
                <a:tc>
                  <a:txBody>
                    <a:bodyPr/>
                    <a:lstStyle/>
                    <a:p>
                      <a:pPr algn="r" fontAlgn="b"/>
                      <a:r>
                        <a:rPr lang="en-US" sz="1000" b="0" i="0" u="none" strike="noStrike">
                          <a:solidFill>
                            <a:srgbClr val="000000"/>
                          </a:solidFill>
                          <a:effectLst/>
                          <a:latin typeface="Calibri" charset="0"/>
                        </a:rPr>
                        <a:t>4</a:t>
                      </a:r>
                    </a:p>
                  </a:txBody>
                  <a:tcPr marL="10422" marR="10422" marT="10422" marB="0" anchor="b">
                    <a:lnL>
                      <a:noFill/>
                    </a:lnL>
                    <a:lnR>
                      <a:noFill/>
                    </a:lnR>
                    <a:lnT>
                      <a:noFill/>
                    </a:lnT>
                    <a:lnB>
                      <a:noFill/>
                    </a:lnB>
                    <a:solidFill>
                      <a:srgbClr val="FFC000"/>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FFC000"/>
                    </a:solidFill>
                  </a:tcPr>
                </a:tc>
              </a:tr>
              <a:tr h="166749">
                <a:tc>
                  <a:txBody>
                    <a:bodyPr/>
                    <a:lstStyle/>
                    <a:p>
                      <a:pPr algn="l" fontAlgn="b"/>
                      <a:r>
                        <a:rPr lang="en-US" sz="1000" b="0" i="0" u="none" strike="noStrike">
                          <a:solidFill>
                            <a:srgbClr val="000000"/>
                          </a:solidFill>
                          <a:effectLst/>
                          <a:latin typeface="Calibri" charset="0"/>
                        </a:rPr>
                        <a:t>Chinook (Fall-Run)</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Chinook (Winter Run)</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Chinook (Spring Run)</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Chinook (Late Fall Run)</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3</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Chinook (Ad-Clipped)</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Delta Smelt</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Splittail</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Longfin Smelt</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4</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Steelhead (Ad-Clipped)</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r>
              <a:tr h="166749">
                <a:tc>
                  <a:txBody>
                    <a:bodyPr/>
                    <a:lstStyle/>
                    <a:p>
                      <a:pPr algn="l" fontAlgn="b"/>
                      <a:r>
                        <a:rPr lang="en-US" sz="1000" b="0" i="0" u="none" strike="noStrike">
                          <a:solidFill>
                            <a:srgbClr val="000000"/>
                          </a:solidFill>
                          <a:effectLst/>
                          <a:latin typeface="Calibri" charset="0"/>
                        </a:rPr>
                        <a:t>Steelhead (Wild)</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2</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solidFill>
                      <a:srgbClr val="D9D9D9"/>
                    </a:solidFill>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0</a:t>
                      </a:r>
                    </a:p>
                  </a:txBody>
                  <a:tcPr marL="10422" marR="10422" marT="10422" marB="0" anchor="b">
                    <a:lnL>
                      <a:noFill/>
                    </a:lnL>
                    <a:lnR>
                      <a:noFill/>
                    </a:lnR>
                    <a:lnT>
                      <a:noFill/>
                    </a:lnT>
                    <a:lnB>
                      <a:noFill/>
                    </a:lnB>
                  </a:tcPr>
                </a:tc>
                <a:tc>
                  <a:txBody>
                    <a:bodyPr/>
                    <a:lstStyle/>
                    <a:p>
                      <a:pPr algn="r" fontAlgn="b"/>
                      <a:r>
                        <a:rPr lang="en-US" sz="1000" b="0" i="0" u="none" strike="noStrike">
                          <a:solidFill>
                            <a:srgbClr val="000000"/>
                          </a:solidFill>
                          <a:effectLst/>
                          <a:latin typeface="Calibri" charset="0"/>
                        </a:rPr>
                        <a:t>1</a:t>
                      </a:r>
                    </a:p>
                  </a:txBody>
                  <a:tcPr marL="10422" marR="10422" marT="10422" marB="0" anchor="b">
                    <a:lnL>
                      <a:noFill/>
                    </a:lnL>
                    <a:lnR>
                      <a:noFill/>
                    </a:lnR>
                    <a:lnT>
                      <a:noFill/>
                    </a:lnT>
                    <a:lnB>
                      <a:noFill/>
                    </a:lnB>
                  </a:tcPr>
                </a:tc>
              </a:tr>
              <a:tr h="166749">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a:solidFill>
                          <a:srgbClr val="000000"/>
                        </a:solidFill>
                        <a:effectLst/>
                        <a:latin typeface="Calibri" charset="0"/>
                      </a:endParaRPr>
                    </a:p>
                  </a:txBody>
                  <a:tcPr marL="10422" marR="10422" marT="10422"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charset="0"/>
                      </a:endParaRPr>
                    </a:p>
                  </a:txBody>
                  <a:tcPr marL="10422" marR="10422" marT="10422" marB="0" anchor="b">
                    <a:lnL>
                      <a:noFill/>
                    </a:lnL>
                    <a:lnR>
                      <a:noFill/>
                    </a:lnR>
                    <a:lnT>
                      <a:noFill/>
                    </a:lnT>
                    <a:lnB>
                      <a:noFill/>
                    </a:lnB>
                  </a:tcPr>
                </a:tc>
              </a:tr>
            </a:tbl>
          </a:graphicData>
        </a:graphic>
      </p:graphicFrame>
      <p:sp>
        <p:nvSpPr>
          <p:cNvPr id="5" name="Title 3"/>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Data </a:t>
            </a:r>
            <a:r>
              <a:rPr lang="en-US" sz="2800" b="1" dirty="0" smtClean="0"/>
              <a:t>(To Do)</a:t>
            </a:r>
            <a:endParaRPr lang="en-US" sz="2800" b="1" dirty="0"/>
          </a:p>
        </p:txBody>
      </p:sp>
    </p:spTree>
    <p:extLst>
      <p:ext uri="{BB962C8B-B14F-4D97-AF65-F5344CB8AC3E}">
        <p14:creationId xmlns:p14="http://schemas.microsoft.com/office/powerpoint/2010/main" val="114026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sp>
        <p:nvSpPr>
          <p:cNvPr id="4" name="Title 3"/>
          <p:cNvSpPr>
            <a:spLocks noGrp="1"/>
          </p:cNvSpPr>
          <p:nvPr>
            <p:ph type="title"/>
          </p:nvPr>
        </p:nvSpPr>
        <p:spPr/>
        <p:txBody>
          <a:bodyPr/>
          <a:lstStyle/>
          <a:p>
            <a:r>
              <a:rPr lang="en-US" b="1" dirty="0" smtClean="0"/>
              <a:t>Timeline</a:t>
            </a:r>
            <a:endParaRPr lang="en-US" b="1" dirty="0"/>
          </a:p>
        </p:txBody>
      </p:sp>
      <p:sp>
        <p:nvSpPr>
          <p:cNvPr id="5" name="Content Placeholder 4"/>
          <p:cNvSpPr>
            <a:spLocks noGrp="1"/>
          </p:cNvSpPr>
          <p:nvPr>
            <p:ph idx="1"/>
          </p:nvPr>
        </p:nvSpPr>
        <p:spPr/>
        <p:txBody>
          <a:bodyPr>
            <a:normAutofit fontScale="70000" lnSpcReduction="20000"/>
          </a:bodyPr>
          <a:lstStyle/>
          <a:p>
            <a:pPr marL="0" indent="0">
              <a:buNone/>
            </a:pPr>
            <a:r>
              <a:rPr lang="en-US" u="sng" dirty="0" smtClean="0"/>
              <a:t>Web Services:  </a:t>
            </a:r>
            <a:r>
              <a:rPr lang="en-US" dirty="0" smtClean="0"/>
              <a:t>“Almost” complete.  Denver to complete services requests for 4-10.  These services are critical for filtering out races and developing compositions.  Finalize new stations added.  </a:t>
            </a:r>
          </a:p>
          <a:p>
            <a:pPr marL="0" indent="0">
              <a:buNone/>
            </a:pPr>
            <a:r>
              <a:rPr lang="en-US" sz="1500" i="1" dirty="0" smtClean="0"/>
              <a:t>34N estimate 40 hours</a:t>
            </a:r>
            <a:endParaRPr lang="en-US" sz="1500" i="1" dirty="0"/>
          </a:p>
          <a:p>
            <a:pPr marL="0" indent="0">
              <a:buNone/>
            </a:pPr>
            <a:r>
              <a:rPr lang="en-US" u="sng" dirty="0" smtClean="0"/>
              <a:t>Data Processing:  </a:t>
            </a:r>
            <a:r>
              <a:rPr lang="en-US" dirty="0" smtClean="0"/>
              <a:t>Complete composition and catch summaries queries.  Testing with web services.  Finalize time filtering methods. </a:t>
            </a:r>
          </a:p>
          <a:p>
            <a:pPr marL="0" indent="0">
              <a:buNone/>
            </a:pPr>
            <a:r>
              <a:rPr lang="en-US" sz="1600" i="1" dirty="0" smtClean="0"/>
              <a:t>34N estimate 30 hours</a:t>
            </a:r>
          </a:p>
          <a:p>
            <a:pPr marL="0" indent="0">
              <a:buNone/>
            </a:pPr>
            <a:endParaRPr lang="en-US" dirty="0"/>
          </a:p>
          <a:p>
            <a:pPr marL="0" indent="0">
              <a:buNone/>
            </a:pPr>
            <a:r>
              <a:rPr lang="en-US" u="sng" dirty="0" smtClean="0"/>
              <a:t>Dashboard Integration:  </a:t>
            </a:r>
            <a:r>
              <a:rPr lang="en-US" dirty="0" smtClean="0"/>
              <a:t>Link final services to templates.</a:t>
            </a:r>
          </a:p>
          <a:p>
            <a:pPr marL="0" indent="0">
              <a:buNone/>
            </a:pPr>
            <a:r>
              <a:rPr lang="en-US" sz="1500" i="1" dirty="0" smtClean="0"/>
              <a:t>34N estimate 40 hours</a:t>
            </a:r>
          </a:p>
          <a:p>
            <a:pPr marL="0" indent="0">
              <a:buNone/>
            </a:pPr>
            <a:endParaRPr lang="en-US" dirty="0" smtClean="0"/>
          </a:p>
          <a:p>
            <a:pPr marL="0" indent="0">
              <a:buNone/>
            </a:pPr>
            <a:r>
              <a:rPr lang="en-US" u="sng" dirty="0" smtClean="0"/>
              <a:t>Page Load Optimization:  </a:t>
            </a:r>
            <a:r>
              <a:rPr lang="en-US" dirty="0" smtClean="0"/>
              <a:t>TBD.  Will have a better idea about timeline these after all web services have been tested at scale.</a:t>
            </a:r>
          </a:p>
          <a:p>
            <a:pPr marL="0" indent="0">
              <a:buNone/>
            </a:pPr>
            <a:r>
              <a:rPr lang="en-US" sz="1800" dirty="0" smtClean="0"/>
              <a:t>TBD</a:t>
            </a:r>
          </a:p>
          <a:p>
            <a:pPr marL="0" indent="0">
              <a:buNone/>
            </a:pPr>
            <a:endParaRPr lang="en-US" sz="1800" dirty="0"/>
          </a:p>
          <a:p>
            <a:pPr marL="0" indent="0">
              <a:buNone/>
            </a:pPr>
            <a:r>
              <a:rPr lang="en-US" sz="1800" dirty="0" smtClean="0"/>
              <a:t>Additional Data:  Glenn Colusa, Salvage, </a:t>
            </a:r>
            <a:r>
              <a:rPr lang="en-US" sz="1800" dirty="0" err="1" smtClean="0"/>
              <a:t>Tidsdale</a:t>
            </a:r>
            <a:r>
              <a:rPr lang="en-US" sz="1800" dirty="0" smtClean="0"/>
              <a:t>, Knights landing TBD (approximately 2 weeks)</a:t>
            </a:r>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131851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484" y="2861952"/>
            <a:ext cx="2236230" cy="831269"/>
          </a:xfrm>
          <a:prstGeom prst="rect">
            <a:avLst/>
          </a:prstGeom>
        </p:spPr>
      </p:pic>
      <p:sp>
        <p:nvSpPr>
          <p:cNvPr id="4" name="Title 3"/>
          <p:cNvSpPr>
            <a:spLocks noGrp="1"/>
          </p:cNvSpPr>
          <p:nvPr>
            <p:ph type="title"/>
          </p:nvPr>
        </p:nvSpPr>
        <p:spPr>
          <a:xfrm>
            <a:off x="374799" y="1291400"/>
            <a:ext cx="10515600" cy="1325563"/>
          </a:xfrm>
        </p:spPr>
        <p:txBody>
          <a:bodyPr/>
          <a:lstStyle/>
          <a:p>
            <a:pPr algn="ctr"/>
            <a:r>
              <a:rPr lang="en-US" b="1" dirty="0" smtClean="0"/>
              <a:t>CAMT/DOSS </a:t>
            </a:r>
            <a:br>
              <a:rPr lang="en-US" b="1" dirty="0" smtClean="0"/>
            </a:br>
            <a:r>
              <a:rPr lang="en-US" b="1" dirty="0" smtClean="0"/>
              <a:t>GIS</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270" y="5859153"/>
            <a:ext cx="1270000" cy="844550"/>
          </a:xfrm>
          <a:prstGeom prst="rect">
            <a:avLst/>
          </a:prstGeom>
        </p:spPr>
      </p:pic>
    </p:spTree>
    <p:extLst>
      <p:ext uri="{BB962C8B-B14F-4D97-AF65-F5344CB8AC3E}">
        <p14:creationId xmlns:p14="http://schemas.microsoft.com/office/powerpoint/2010/main" val="945612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600" y="0"/>
            <a:ext cx="9686441" cy="6858000"/>
          </a:xfrm>
          <a:prstGeom prst="rect">
            <a:avLst/>
          </a:prstGeom>
        </p:spPr>
      </p:pic>
    </p:spTree>
    <p:extLst>
      <p:ext uri="{BB962C8B-B14F-4D97-AF65-F5344CB8AC3E}">
        <p14:creationId xmlns:p14="http://schemas.microsoft.com/office/powerpoint/2010/main" val="1976702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0" y="0"/>
            <a:ext cx="9638791" cy="6858000"/>
          </a:xfrm>
          <a:prstGeom prst="rect">
            <a:avLst/>
          </a:prstGeom>
        </p:spPr>
      </p:pic>
    </p:spTree>
    <p:extLst>
      <p:ext uri="{BB962C8B-B14F-4D97-AF65-F5344CB8AC3E}">
        <p14:creationId xmlns:p14="http://schemas.microsoft.com/office/powerpoint/2010/main" val="288160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808553375"/>
              </p:ext>
            </p:extLst>
          </p:nvPr>
        </p:nvGraphicFramePr>
        <p:xfrm>
          <a:off x="1316568" y="50800"/>
          <a:ext cx="9631400" cy="6807200"/>
        </p:xfrm>
        <a:graphic>
          <a:graphicData uri="http://schemas.openxmlformats.org/presentationml/2006/ole">
            <mc:AlternateContent xmlns:mc="http://schemas.openxmlformats.org/markup-compatibility/2006">
              <mc:Choice xmlns:v="urn:schemas-microsoft-com:vml" Requires="v">
                <p:oleObj spid="_x0000_s1038" name="Image" r:id="rId5" imgW="29104560" imgH="20571120" progId="Photoshop.Image.12">
                  <p:embed/>
                </p:oleObj>
              </mc:Choice>
              <mc:Fallback>
                <p:oleObj name="Image" r:id="rId5" imgW="29104560" imgH="20571120" progId="Photoshop.Image.12">
                  <p:embed/>
                  <p:pic>
                    <p:nvPicPr>
                      <p:cNvPr id="0" name=""/>
                      <p:cNvPicPr/>
                      <p:nvPr/>
                    </p:nvPicPr>
                    <p:blipFill>
                      <a:blip r:embed="rId6"/>
                      <a:stretch>
                        <a:fillRect/>
                      </a:stretch>
                    </p:blipFill>
                    <p:spPr>
                      <a:xfrm>
                        <a:off x="1316568" y="50800"/>
                        <a:ext cx="9631400" cy="6807200"/>
                      </a:xfrm>
                      <a:prstGeom prst="rect">
                        <a:avLst/>
                      </a:prstGeom>
                    </p:spPr>
                  </p:pic>
                </p:oleObj>
              </mc:Fallback>
            </mc:AlternateContent>
          </a:graphicData>
        </a:graphic>
      </p:graphicFrame>
    </p:spTree>
    <p:extLst>
      <p:ext uri="{BB962C8B-B14F-4D97-AF65-F5344CB8AC3E}">
        <p14:creationId xmlns:p14="http://schemas.microsoft.com/office/powerpoint/2010/main" val="1277472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sp>
        <p:nvSpPr>
          <p:cNvPr id="4" name="Title 3"/>
          <p:cNvSpPr>
            <a:spLocks noGrp="1"/>
          </p:cNvSpPr>
          <p:nvPr>
            <p:ph type="title"/>
          </p:nvPr>
        </p:nvSpPr>
        <p:spPr/>
        <p:txBody>
          <a:bodyPr/>
          <a:lstStyle/>
          <a:p>
            <a:r>
              <a:rPr lang="en-US" b="1" dirty="0" smtClean="0"/>
              <a:t>Overview</a:t>
            </a:r>
            <a:endParaRPr lang="en-US" b="1" dirty="0"/>
          </a:p>
        </p:txBody>
      </p:sp>
      <p:sp>
        <p:nvSpPr>
          <p:cNvPr id="5" name="Content Placeholder 4"/>
          <p:cNvSpPr>
            <a:spLocks noGrp="1"/>
          </p:cNvSpPr>
          <p:nvPr>
            <p:ph idx="1"/>
          </p:nvPr>
        </p:nvSpPr>
        <p:spPr/>
        <p:txBody>
          <a:bodyPr>
            <a:normAutofit fontScale="92500" lnSpcReduction="10000"/>
          </a:bodyPr>
          <a:lstStyle/>
          <a:p>
            <a:pPr marL="0" indent="0">
              <a:buNone/>
            </a:pPr>
            <a:r>
              <a:rPr lang="en-US" u="sng" dirty="0" smtClean="0"/>
              <a:t>Data Inventory:</a:t>
            </a:r>
            <a:r>
              <a:rPr lang="en-US" dirty="0" smtClean="0"/>
              <a:t>  Review datasets required for early warning and RPA/BiOps.   Determine if we are missing anything</a:t>
            </a:r>
          </a:p>
          <a:p>
            <a:pPr marL="0" indent="0">
              <a:buNone/>
            </a:pPr>
            <a:endParaRPr lang="en-US" dirty="0" smtClean="0"/>
          </a:p>
          <a:p>
            <a:pPr marL="0" indent="0">
              <a:buNone/>
            </a:pPr>
            <a:r>
              <a:rPr lang="en-US" u="sng" dirty="0" smtClean="0"/>
              <a:t>Review Tasks Completed:  </a:t>
            </a:r>
            <a:r>
              <a:rPr lang="en-US" dirty="0" smtClean="0"/>
              <a:t>Detailed review of tasks completed and timeline for access. </a:t>
            </a:r>
          </a:p>
          <a:p>
            <a:pPr marL="0" indent="0">
              <a:buNone/>
            </a:pPr>
            <a:endParaRPr lang="en-US" dirty="0"/>
          </a:p>
          <a:p>
            <a:pPr marL="0" indent="0">
              <a:buNone/>
            </a:pPr>
            <a:r>
              <a:rPr lang="en-US" u="sng" dirty="0" smtClean="0"/>
              <a:t>GIS, Dashboards and Data Presentation:  </a:t>
            </a:r>
            <a:r>
              <a:rPr lang="en-US" dirty="0" smtClean="0"/>
              <a:t>Demonstrate current dashboard layouts and design.  Also a sneak peek at “explore data” features.</a:t>
            </a:r>
          </a:p>
          <a:p>
            <a:pPr marL="0" indent="0">
              <a:buNone/>
            </a:pPr>
            <a:endParaRPr lang="en-US" dirty="0" smtClean="0"/>
          </a:p>
          <a:p>
            <a:pPr marL="0" indent="0">
              <a:buNone/>
            </a:pPr>
            <a:r>
              <a:rPr lang="en-US" u="sng" dirty="0" smtClean="0"/>
              <a:t>Questions and Comments?  </a:t>
            </a:r>
            <a:r>
              <a:rPr lang="en-US" dirty="0" smtClean="0"/>
              <a:t>Schedule hands on review for 21st or 22</a:t>
            </a:r>
            <a:r>
              <a:rPr lang="en-US" baseline="30000" dirty="0" smtClean="0"/>
              <a:t>nd</a:t>
            </a:r>
            <a:r>
              <a:rPr lang="en-US" dirty="0" smtClean="0"/>
              <a:t> in Sac?  </a:t>
            </a:r>
          </a:p>
          <a:p>
            <a:pPr marL="0" indent="0">
              <a:buNone/>
            </a:pPr>
            <a:endParaRPr lang="en-US" sz="1800" dirty="0"/>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899185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484" y="2861952"/>
            <a:ext cx="2236230" cy="831269"/>
          </a:xfrm>
          <a:prstGeom prst="rect">
            <a:avLst/>
          </a:prstGeom>
        </p:spPr>
      </p:pic>
      <p:sp>
        <p:nvSpPr>
          <p:cNvPr id="4" name="Title 3"/>
          <p:cNvSpPr>
            <a:spLocks noGrp="1"/>
          </p:cNvSpPr>
          <p:nvPr>
            <p:ph type="title"/>
          </p:nvPr>
        </p:nvSpPr>
        <p:spPr>
          <a:xfrm>
            <a:off x="374799" y="1291400"/>
            <a:ext cx="10515600" cy="1325563"/>
          </a:xfrm>
        </p:spPr>
        <p:txBody>
          <a:bodyPr/>
          <a:lstStyle/>
          <a:p>
            <a:pPr algn="ctr"/>
            <a:r>
              <a:rPr lang="en-US" b="1" dirty="0" smtClean="0"/>
              <a:t>CAMT/DOSS Dashboard </a:t>
            </a:r>
            <a:br>
              <a:rPr lang="en-US" b="1" dirty="0" smtClean="0"/>
            </a:br>
            <a:r>
              <a:rPr lang="en-US" b="1" dirty="0" smtClean="0"/>
              <a:t>Comps</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270" y="5859153"/>
            <a:ext cx="1270000" cy="844550"/>
          </a:xfrm>
          <a:prstGeom prst="rect">
            <a:avLst/>
          </a:prstGeom>
        </p:spPr>
      </p:pic>
    </p:spTree>
    <p:extLst>
      <p:ext uri="{BB962C8B-B14F-4D97-AF65-F5344CB8AC3E}">
        <p14:creationId xmlns:p14="http://schemas.microsoft.com/office/powerpoint/2010/main" val="545765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816" y="0"/>
            <a:ext cx="8462367" cy="6858000"/>
          </a:xfrm>
          <a:prstGeom prst="rect">
            <a:avLst/>
          </a:prstGeom>
        </p:spPr>
      </p:pic>
    </p:spTree>
    <p:extLst>
      <p:ext uri="{BB962C8B-B14F-4D97-AF65-F5344CB8AC3E}">
        <p14:creationId xmlns:p14="http://schemas.microsoft.com/office/powerpoint/2010/main" val="1951699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18" y="0"/>
            <a:ext cx="8451363" cy="6858000"/>
          </a:xfrm>
          <a:prstGeom prst="rect">
            <a:avLst/>
          </a:prstGeom>
        </p:spPr>
      </p:pic>
    </p:spTree>
    <p:extLst>
      <p:ext uri="{BB962C8B-B14F-4D97-AF65-F5344CB8AC3E}">
        <p14:creationId xmlns:p14="http://schemas.microsoft.com/office/powerpoint/2010/main" val="453730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497" y="-139402"/>
            <a:ext cx="4262171" cy="8324552"/>
          </a:xfrm>
          <a:prstGeom prst="rect">
            <a:avLst/>
          </a:prstGeom>
        </p:spPr>
      </p:pic>
    </p:spTree>
    <p:extLst>
      <p:ext uri="{BB962C8B-B14F-4D97-AF65-F5344CB8AC3E}">
        <p14:creationId xmlns:p14="http://schemas.microsoft.com/office/powerpoint/2010/main" val="1338603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696" y="145604"/>
            <a:ext cx="6792685" cy="13266961"/>
          </a:xfrm>
          <a:prstGeom prst="rect">
            <a:avLst/>
          </a:prstGeom>
        </p:spPr>
      </p:pic>
    </p:spTree>
    <p:extLst>
      <p:ext uri="{BB962C8B-B14F-4D97-AF65-F5344CB8AC3E}">
        <p14:creationId xmlns:p14="http://schemas.microsoft.com/office/powerpoint/2010/main" val="583567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78" y="-3321989"/>
            <a:ext cx="6098148" cy="11910444"/>
          </a:xfrm>
          <a:prstGeom prst="rect">
            <a:avLst/>
          </a:prstGeom>
        </p:spPr>
      </p:pic>
    </p:spTree>
    <p:extLst>
      <p:ext uri="{BB962C8B-B14F-4D97-AF65-F5344CB8AC3E}">
        <p14:creationId xmlns:p14="http://schemas.microsoft.com/office/powerpoint/2010/main" val="938768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767" y="0"/>
            <a:ext cx="6238107" cy="11468556"/>
          </a:xfrm>
          <a:prstGeom prst="rect">
            <a:avLst/>
          </a:prstGeom>
        </p:spPr>
      </p:pic>
    </p:spTree>
    <p:extLst>
      <p:ext uri="{BB962C8B-B14F-4D97-AF65-F5344CB8AC3E}">
        <p14:creationId xmlns:p14="http://schemas.microsoft.com/office/powerpoint/2010/main" val="1969132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314" y="450159"/>
            <a:ext cx="6897235" cy="8592901"/>
          </a:xfrm>
          <a:prstGeom prst="rect">
            <a:avLst/>
          </a:prstGeom>
        </p:spPr>
      </p:pic>
    </p:spTree>
    <p:extLst>
      <p:ext uri="{BB962C8B-B14F-4D97-AF65-F5344CB8AC3E}">
        <p14:creationId xmlns:p14="http://schemas.microsoft.com/office/powerpoint/2010/main" val="1735491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786080"/>
            <a:ext cx="10058400" cy="4693373"/>
          </a:xfrm>
          <a:prstGeom prst="rect">
            <a:avLst/>
          </a:prstGeom>
        </p:spPr>
      </p:pic>
    </p:spTree>
    <p:extLst>
      <p:ext uri="{BB962C8B-B14F-4D97-AF65-F5344CB8AC3E}">
        <p14:creationId xmlns:p14="http://schemas.microsoft.com/office/powerpoint/2010/main" val="1911848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320470"/>
            <a:ext cx="10058400" cy="4693373"/>
          </a:xfrm>
          <a:prstGeom prst="rect">
            <a:avLst/>
          </a:prstGeom>
        </p:spPr>
      </p:pic>
    </p:spTree>
    <p:extLst>
      <p:ext uri="{BB962C8B-B14F-4D97-AF65-F5344CB8AC3E}">
        <p14:creationId xmlns:p14="http://schemas.microsoft.com/office/powerpoint/2010/main" val="509088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484" y="2861952"/>
            <a:ext cx="2236230" cy="831269"/>
          </a:xfrm>
          <a:prstGeom prst="rect">
            <a:avLst/>
          </a:prstGeom>
        </p:spPr>
      </p:pic>
      <p:sp>
        <p:nvSpPr>
          <p:cNvPr id="4" name="Title 3"/>
          <p:cNvSpPr>
            <a:spLocks noGrp="1"/>
          </p:cNvSpPr>
          <p:nvPr>
            <p:ph type="title"/>
          </p:nvPr>
        </p:nvSpPr>
        <p:spPr>
          <a:xfrm>
            <a:off x="374799" y="1291400"/>
            <a:ext cx="10515600" cy="1325563"/>
          </a:xfrm>
        </p:spPr>
        <p:txBody>
          <a:bodyPr/>
          <a:lstStyle/>
          <a:p>
            <a:pPr algn="ctr"/>
            <a:r>
              <a:rPr lang="en-US" b="1" dirty="0" smtClean="0"/>
              <a:t>CAMT/DOSS </a:t>
            </a:r>
            <a:br>
              <a:rPr lang="en-US" b="1" dirty="0" smtClean="0"/>
            </a:br>
            <a:r>
              <a:rPr lang="en-US" b="1" dirty="0" smtClean="0"/>
              <a:t>Data Inventory</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9270" y="5859153"/>
            <a:ext cx="1270000" cy="844550"/>
          </a:xfrm>
          <a:prstGeom prst="rect">
            <a:avLst/>
          </a:prstGeom>
        </p:spPr>
      </p:pic>
    </p:spTree>
    <p:extLst>
      <p:ext uri="{BB962C8B-B14F-4D97-AF65-F5344CB8AC3E}">
        <p14:creationId xmlns:p14="http://schemas.microsoft.com/office/powerpoint/2010/main" val="1663651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300" y="0"/>
            <a:ext cx="7625884" cy="6858000"/>
          </a:xfrm>
          <a:prstGeom prst="rect">
            <a:avLst/>
          </a:prstGeom>
        </p:spPr>
      </p:pic>
    </p:spTree>
    <p:extLst>
      <p:ext uri="{BB962C8B-B14F-4D97-AF65-F5344CB8AC3E}">
        <p14:creationId xmlns:p14="http://schemas.microsoft.com/office/powerpoint/2010/main" val="887113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036" y="1122713"/>
            <a:ext cx="10058400" cy="4570958"/>
          </a:xfrm>
          <a:prstGeom prst="rect">
            <a:avLst/>
          </a:prstGeom>
        </p:spPr>
      </p:pic>
    </p:spTree>
    <p:extLst>
      <p:ext uri="{BB962C8B-B14F-4D97-AF65-F5344CB8AC3E}">
        <p14:creationId xmlns:p14="http://schemas.microsoft.com/office/powerpoint/2010/main" val="1064347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2590800" cy="2514600"/>
          </a:xfrm>
        </p:spPr>
        <p:txBody>
          <a:bodyPr>
            <a:normAutofit/>
          </a:bodyPr>
          <a:lstStyle/>
          <a:p>
            <a:r>
              <a:rPr lang="en-US" sz="3200" dirty="0"/>
              <a:t>Turbidity History 2016</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1" y="228600"/>
            <a:ext cx="4976517" cy="63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983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1442" y="239916"/>
            <a:ext cx="4440159" cy="305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442" y="3301706"/>
            <a:ext cx="4440159" cy="305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81200" y="838201"/>
            <a:ext cx="1981200" cy="646331"/>
          </a:xfrm>
          <a:prstGeom prst="rect">
            <a:avLst/>
          </a:prstGeom>
          <a:noFill/>
        </p:spPr>
        <p:txBody>
          <a:bodyPr wrap="square" rtlCol="0">
            <a:spAutoFit/>
          </a:bodyPr>
          <a:lstStyle/>
          <a:p>
            <a:r>
              <a:rPr lang="en-US" dirty="0"/>
              <a:t>Turbidity Event 2015</a:t>
            </a:r>
          </a:p>
        </p:txBody>
      </p:sp>
      <p:sp>
        <p:nvSpPr>
          <p:cNvPr id="3" name="TextBox 2"/>
          <p:cNvSpPr txBox="1"/>
          <p:nvPr/>
        </p:nvSpPr>
        <p:spPr>
          <a:xfrm>
            <a:off x="2133600" y="3733801"/>
            <a:ext cx="1981200" cy="646331"/>
          </a:xfrm>
          <a:prstGeom prst="rect">
            <a:avLst/>
          </a:prstGeom>
          <a:noFill/>
        </p:spPr>
        <p:txBody>
          <a:bodyPr wrap="square" rtlCol="0">
            <a:spAutoFit/>
          </a:bodyPr>
          <a:lstStyle/>
          <a:p>
            <a:r>
              <a:rPr lang="en-US" dirty="0"/>
              <a:t>Turbidity Non Event 2016</a:t>
            </a:r>
          </a:p>
        </p:txBody>
      </p:sp>
    </p:spTree>
    <p:extLst>
      <p:ext uri="{BB962C8B-B14F-4D97-AF65-F5344CB8AC3E}">
        <p14:creationId xmlns:p14="http://schemas.microsoft.com/office/powerpoint/2010/main" val="327003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Salvage V Jersey Catch and Turbidity 2014</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286000"/>
            <a:ext cx="6240952" cy="373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05000" y="2743200"/>
            <a:ext cx="1676400" cy="1569660"/>
          </a:xfrm>
          <a:prstGeom prst="rect">
            <a:avLst/>
          </a:prstGeom>
          <a:noFill/>
        </p:spPr>
        <p:txBody>
          <a:bodyPr wrap="square" rtlCol="0">
            <a:spAutoFit/>
          </a:bodyPr>
          <a:lstStyle/>
          <a:p>
            <a:r>
              <a:rPr lang="en-US" sz="2400" dirty="0"/>
              <a:t>No salvage despite high Jersey Point Catch</a:t>
            </a:r>
          </a:p>
        </p:txBody>
      </p:sp>
    </p:spTree>
    <p:extLst>
      <p:ext uri="{BB962C8B-B14F-4D97-AF65-F5344CB8AC3E}">
        <p14:creationId xmlns:p14="http://schemas.microsoft.com/office/powerpoint/2010/main" val="545390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Salvage V Jersey Catch and Turbidity 2015</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1" y="1828801"/>
            <a:ext cx="6001723" cy="35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7400" y="2590800"/>
            <a:ext cx="1752600" cy="1754326"/>
          </a:xfrm>
          <a:prstGeom prst="rect">
            <a:avLst/>
          </a:prstGeom>
          <a:noFill/>
        </p:spPr>
        <p:txBody>
          <a:bodyPr wrap="square" rtlCol="0">
            <a:spAutoFit/>
          </a:bodyPr>
          <a:lstStyle/>
          <a:p>
            <a:r>
              <a:rPr lang="en-US" dirty="0"/>
              <a:t>Continuous Jersey Point catch, but Salvage only during Turbidity Event</a:t>
            </a:r>
          </a:p>
        </p:txBody>
      </p:sp>
    </p:spTree>
    <p:extLst>
      <p:ext uri="{BB962C8B-B14F-4D97-AF65-F5344CB8AC3E}">
        <p14:creationId xmlns:p14="http://schemas.microsoft.com/office/powerpoint/2010/main" val="917087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Salvage V Jersey Catch and Turbidity 2016</a:t>
            </a:r>
            <a:endParaRPr lang="en-US" dirty="0"/>
          </a:p>
        </p:txBody>
      </p:sp>
      <p:sp>
        <p:nvSpPr>
          <p:cNvPr id="2" name="TextBox 1"/>
          <p:cNvSpPr txBox="1"/>
          <p:nvPr/>
        </p:nvSpPr>
        <p:spPr>
          <a:xfrm>
            <a:off x="2057400" y="2590800"/>
            <a:ext cx="1752600" cy="1477328"/>
          </a:xfrm>
          <a:prstGeom prst="rect">
            <a:avLst/>
          </a:prstGeom>
          <a:noFill/>
        </p:spPr>
        <p:txBody>
          <a:bodyPr wrap="square" rtlCol="0">
            <a:spAutoFit/>
          </a:bodyPr>
          <a:lstStyle/>
          <a:p>
            <a:r>
              <a:rPr lang="en-US" dirty="0"/>
              <a:t>Continuous Jersey Point catch, but no turbidity event and no salvage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1" y="1981200"/>
            <a:ext cx="6224587"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746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81200" y="1032029"/>
            <a:ext cx="8153400" cy="2881598"/>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7620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San Francisco Estuary</a:t>
                </a:r>
              </a:p>
              <a:p>
                <a:pPr marL="628650" lvl="1" indent="-171450">
                  <a:buFont typeface="Wingdings" panose="05000000000000000000" pitchFamily="2" charset="2"/>
                  <a:buChar char="Ø"/>
                </a:pPr>
                <a:r>
                  <a:rPr lang="en-US" sz="1100" i="1" u="sng" dirty="0">
                    <a:solidFill>
                      <a:schemeClr val="tx2">
                        <a:lumMod val="60000"/>
                        <a:lumOff val="40000"/>
                      </a:schemeClr>
                    </a:solidFill>
                    <a:latin typeface="Calibri" panose="020F0502020204030204" pitchFamily="34" charset="0"/>
                  </a:rPr>
                  <a:t>Benthic Invertebrates</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Santa Monica Bay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Elkhorn Slough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Morro Bay Estuary</a:t>
                </a:r>
              </a:p>
              <a:p>
                <a:pPr marL="171450" indent="-171450">
                  <a:buFont typeface="Arial" panose="020B0604020202020204" pitchFamily="34" charset="0"/>
                  <a:buChar char="•"/>
                </a:pPr>
                <a:endParaRPr lang="en-US" sz="1100" dirty="0">
                  <a:solidFill>
                    <a:schemeClr val="tx2"/>
                  </a:solidFill>
                  <a:latin typeface="Calibri" panose="020F0502020204030204" pitchFamily="34" charset="0"/>
                </a:endParaRPr>
              </a:p>
            </p:txBody>
          </p:sp>
          <p:sp>
            <p:nvSpPr>
              <p:cNvPr id="93" name="TextBox 92"/>
              <p:cNvSpPr txBox="1"/>
              <p:nvPr/>
            </p:nvSpPr>
            <p:spPr>
              <a:xfrm>
                <a:off x="44577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Smith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Klamath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Mad River Estuary</a:t>
                </a:r>
              </a:p>
              <a:p>
                <a:pPr marL="171450" indent="-171450">
                  <a:buFont typeface="Wingdings" panose="05000000000000000000" pitchFamily="2" charset="2"/>
                  <a:buChar char="Ø"/>
                </a:pPr>
                <a:r>
                  <a:rPr lang="en-US" sz="1100" b="1" dirty="0" err="1">
                    <a:solidFill>
                      <a:schemeClr val="tx2"/>
                    </a:solidFill>
                    <a:latin typeface="Calibri" panose="020F0502020204030204" pitchFamily="34" charset="0"/>
                  </a:rPr>
                  <a:t>Noyo</a:t>
                </a:r>
                <a:r>
                  <a:rPr lang="en-US" sz="1100" b="1" dirty="0">
                    <a:solidFill>
                      <a:schemeClr val="tx2"/>
                    </a:solidFill>
                    <a:latin typeface="Calibri" panose="020F0502020204030204" pitchFamily="34" charset="0"/>
                  </a:rPr>
                  <a:t>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Eel River Estuary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Russian River Estuary </a:t>
                </a:r>
              </a:p>
            </p:txBody>
          </p:sp>
        </p:grpSp>
      </p:grpSp>
      <p:sp>
        <p:nvSpPr>
          <p:cNvPr id="2" name="Rectangle 1"/>
          <p:cNvSpPr/>
          <p:nvPr/>
        </p:nvSpPr>
        <p:spPr>
          <a:xfrm>
            <a:off x="1981200" y="3913628"/>
            <a:ext cx="8132394" cy="2129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1" y="5791200"/>
            <a:ext cx="8133135" cy="2971800"/>
          </a:xfrm>
          <a:prstGeom prst="rect">
            <a:avLst/>
          </a:prstGeom>
          <a:gradFill flip="none" rotWithShape="1">
            <a:gsLst>
              <a:gs pos="0">
                <a:schemeClr val="accent3">
                  <a:lumMod val="20000"/>
                  <a:lumOff val="80000"/>
                </a:schemeClr>
              </a:gs>
              <a:gs pos="23000">
                <a:schemeClr val="bg1"/>
              </a:gs>
              <a:gs pos="62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81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9" name="Rectangle 48"/>
          <p:cNvSpPr/>
          <p:nvPr/>
        </p:nvSpPr>
        <p:spPr>
          <a:xfrm>
            <a:off x="2133600" y="40493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sp>
        <p:nvSpPr>
          <p:cNvPr id="50" name="TextBox 49"/>
          <p:cNvSpPr txBox="1"/>
          <p:nvPr/>
        </p:nvSpPr>
        <p:spPr>
          <a:xfrm>
            <a:off x="2209800" y="4114800"/>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ABOUT US</a:t>
            </a:r>
            <a:endParaRPr lang="en-US" sz="1100" dirty="0">
              <a:effectLst>
                <a:outerShdw blurRad="38100" dist="38100" dir="2700000" algn="tl">
                  <a:srgbClr val="000000">
                    <a:alpha val="43137"/>
                  </a:srgbClr>
                </a:outerShdw>
              </a:effectLst>
            </a:endParaRPr>
          </a:p>
        </p:txBody>
      </p:sp>
      <p:sp>
        <p:nvSpPr>
          <p:cNvPr id="52" name="Rectangle 51"/>
          <p:cNvSpPr/>
          <p:nvPr/>
        </p:nvSpPr>
        <p:spPr>
          <a:xfrm>
            <a:off x="4800600" y="40386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467600" y="40431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971800" y="4549914"/>
            <a:ext cx="1676400" cy="707886"/>
          </a:xfrm>
          <a:prstGeom prst="rect">
            <a:avLst/>
          </a:prstGeom>
          <a:noFill/>
        </p:spPr>
        <p:txBody>
          <a:bodyPr wrap="square" rtlCol="0">
            <a:spAutoFit/>
          </a:bodyPr>
          <a:lstStyle/>
          <a:p>
            <a:r>
              <a:rPr lang="en-US" sz="1000" dirty="0"/>
              <a:t>The California Estuary Monitoring Workgroup, is tasked with identifying key questions to assess the</a:t>
            </a:r>
            <a:endParaRPr lang="en-US" sz="1000" dirty="0"/>
          </a:p>
        </p:txBody>
      </p:sp>
      <p:sp>
        <p:nvSpPr>
          <p:cNvPr id="55" name="TextBox 54"/>
          <p:cNvSpPr txBox="1"/>
          <p:nvPr/>
        </p:nvSpPr>
        <p:spPr>
          <a:xfrm>
            <a:off x="2209800" y="5181600"/>
            <a:ext cx="2438400" cy="707886"/>
          </a:xfrm>
          <a:prstGeom prst="rect">
            <a:avLst/>
          </a:prstGeom>
          <a:noFill/>
        </p:spPr>
        <p:txBody>
          <a:bodyPr wrap="square" rtlCol="0">
            <a:spAutoFit/>
          </a:bodyPr>
          <a:lstStyle/>
          <a:p>
            <a:r>
              <a:rPr lang="en-US" sz="1000" dirty="0"/>
              <a:t>Ecological health of California’s Estuaries, the data and methods available and needed to address the questions, and the methods to access these data. </a:t>
            </a:r>
            <a:r>
              <a:rPr lang="en-US" sz="1000" i="1" u="sng" dirty="0">
                <a:solidFill>
                  <a:schemeClr val="accent1"/>
                </a:solidFill>
              </a:rPr>
              <a:t>Learn more</a:t>
            </a:r>
            <a:endParaRPr lang="en-US" sz="1000" dirty="0"/>
          </a:p>
        </p:txBody>
      </p:sp>
      <p:sp>
        <p:nvSpPr>
          <p:cNvPr id="56" name="TextBox 55"/>
          <p:cNvSpPr txBox="1"/>
          <p:nvPr/>
        </p:nvSpPr>
        <p:spPr>
          <a:xfrm>
            <a:off x="8441268" y="4544582"/>
            <a:ext cx="1540932" cy="707886"/>
          </a:xfrm>
          <a:prstGeom prst="rect">
            <a:avLst/>
          </a:prstGeom>
          <a:noFill/>
        </p:spPr>
        <p:txBody>
          <a:bodyPr wrap="square" rtlCol="0">
            <a:spAutoFit/>
          </a:bodyPr>
          <a:lstStyle/>
          <a:p>
            <a:r>
              <a:rPr lang="en-US" sz="1000" dirty="0"/>
              <a:t>A new weather satellite was launched  (February 27) from Japan aimed at providing high-tech, three</a:t>
            </a:r>
            <a:endParaRPr lang="en-US" sz="1000" dirty="0"/>
          </a:p>
        </p:txBody>
      </p:sp>
      <p:sp>
        <p:nvSpPr>
          <p:cNvPr id="57" name="TextBox 56"/>
          <p:cNvSpPr txBox="1"/>
          <p:nvPr/>
        </p:nvSpPr>
        <p:spPr>
          <a:xfrm>
            <a:off x="7620000" y="5176268"/>
            <a:ext cx="2438400" cy="553998"/>
          </a:xfrm>
          <a:prstGeom prst="rect">
            <a:avLst/>
          </a:prstGeom>
          <a:noFill/>
        </p:spPr>
        <p:txBody>
          <a:bodyPr wrap="square" rtlCol="0">
            <a:spAutoFit/>
          </a:bodyPr>
          <a:lstStyle/>
          <a:p>
            <a:r>
              <a:rPr lang="en-US" sz="1000" dirty="0"/>
              <a:t>Dimensional snowfall around the earth. The Global Precipitation Measurements….  </a:t>
            </a:r>
            <a:r>
              <a:rPr lang="en-US" sz="1000" i="1" u="sng" dirty="0">
                <a:solidFill>
                  <a:schemeClr val="accent1"/>
                </a:solidFill>
              </a:rPr>
              <a:t>Learn more</a:t>
            </a:r>
          </a:p>
        </p:txBody>
      </p:sp>
      <p:sp>
        <p:nvSpPr>
          <p:cNvPr id="58" name="TextBox 57"/>
          <p:cNvSpPr txBox="1"/>
          <p:nvPr/>
        </p:nvSpPr>
        <p:spPr>
          <a:xfrm>
            <a:off x="2209800" y="4310390"/>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the Estuary Monitoring Workgroup?</a:t>
            </a:r>
            <a:endParaRPr lang="en-US" sz="900" dirty="0">
              <a:solidFill>
                <a:schemeClr val="accent5">
                  <a:lumMod val="75000"/>
                </a:schemeClr>
              </a:solidFill>
            </a:endParaRPr>
          </a:p>
        </p:txBody>
      </p: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572000"/>
            <a:ext cx="609600" cy="609600"/>
          </a:xfrm>
          <a:prstGeom prst="rect">
            <a:avLst/>
          </a:prstGeom>
        </p:spPr>
      </p:pic>
      <p:sp>
        <p:nvSpPr>
          <p:cNvPr id="60" name="TextBox 59"/>
          <p:cNvSpPr txBox="1"/>
          <p:nvPr/>
        </p:nvSpPr>
        <p:spPr>
          <a:xfrm>
            <a:off x="7620000" y="4114800"/>
            <a:ext cx="1905000" cy="261610"/>
          </a:xfrm>
          <a:prstGeom prst="rect">
            <a:avLst/>
          </a:prstGeom>
          <a:no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WATER NEWS</a:t>
            </a:r>
            <a:endParaRPr lang="en-US" sz="1100" dirty="0">
              <a:effectLst>
                <a:outerShdw blurRad="38100" dist="38100" dir="2700000" algn="tl">
                  <a:srgbClr val="000000">
                    <a:alpha val="43137"/>
                  </a:srgbClr>
                </a:outerShdw>
              </a:effectLst>
            </a:endParaRPr>
          </a:p>
        </p:txBody>
      </p:sp>
      <p:sp>
        <p:nvSpPr>
          <p:cNvPr id="61" name="TextBox 60"/>
          <p:cNvSpPr txBox="1"/>
          <p:nvPr/>
        </p:nvSpPr>
        <p:spPr>
          <a:xfrm>
            <a:off x="7620000" y="4310390"/>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are headlines in California’s water news?</a:t>
            </a:r>
            <a:endParaRPr lang="en-US" sz="900" dirty="0">
              <a:solidFill>
                <a:schemeClr val="accent5">
                  <a:lumMod val="75000"/>
                </a:schemeClr>
              </a:solidFill>
            </a:endParaRP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2" y="4572001"/>
            <a:ext cx="745067" cy="558123"/>
          </a:xfrm>
          <a:prstGeom prst="rect">
            <a:avLst/>
          </a:prstGeom>
        </p:spPr>
      </p:pic>
      <p:sp>
        <p:nvSpPr>
          <p:cNvPr id="63" name="Rectangle 62"/>
          <p:cNvSpPr/>
          <p:nvPr/>
        </p:nvSpPr>
        <p:spPr>
          <a:xfrm>
            <a:off x="2133600" y="6313241"/>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sp>
        <p:nvSpPr>
          <p:cNvPr id="64" name="TextBox 63"/>
          <p:cNvSpPr txBox="1"/>
          <p:nvPr/>
        </p:nvSpPr>
        <p:spPr>
          <a:xfrm>
            <a:off x="2209800" y="6378714"/>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REPORTING</a:t>
            </a:r>
            <a:endParaRPr lang="en-US" sz="1100" dirty="0">
              <a:effectLst>
                <a:outerShdw blurRad="38100" dist="38100" dir="2700000" algn="tl">
                  <a:srgbClr val="000000">
                    <a:alpha val="43137"/>
                  </a:srgbClr>
                </a:outerShdw>
              </a:effectLst>
            </a:endParaRPr>
          </a:p>
        </p:txBody>
      </p:sp>
      <p:sp>
        <p:nvSpPr>
          <p:cNvPr id="65" name="Rectangle 64"/>
          <p:cNvSpPr/>
          <p:nvPr/>
        </p:nvSpPr>
        <p:spPr>
          <a:xfrm>
            <a:off x="4800600" y="6302515"/>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467600" y="6307035"/>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971800" y="6813828"/>
            <a:ext cx="1676400" cy="707886"/>
          </a:xfrm>
          <a:prstGeom prst="rect">
            <a:avLst/>
          </a:prstGeom>
          <a:noFill/>
        </p:spPr>
        <p:txBody>
          <a:bodyPr wrap="square" rtlCol="0">
            <a:spAutoFit/>
          </a:bodyPr>
          <a:lstStyle/>
          <a:p>
            <a:r>
              <a:rPr lang="en-US" sz="1000" dirty="0"/>
              <a:t>This report summarizes the results of water quality monitoring and special studies conducted by the </a:t>
            </a:r>
            <a:endParaRPr lang="en-US" sz="1000" dirty="0"/>
          </a:p>
        </p:txBody>
      </p:sp>
      <p:sp>
        <p:nvSpPr>
          <p:cNvPr id="68" name="TextBox 67"/>
          <p:cNvSpPr txBox="1"/>
          <p:nvPr/>
        </p:nvSpPr>
        <p:spPr>
          <a:xfrm>
            <a:off x="2209800" y="7445514"/>
            <a:ext cx="2438400" cy="707886"/>
          </a:xfrm>
          <a:prstGeom prst="rect">
            <a:avLst/>
          </a:prstGeom>
          <a:noFill/>
        </p:spPr>
        <p:txBody>
          <a:bodyPr wrap="square" rtlCol="0">
            <a:spAutoFit/>
          </a:bodyPr>
          <a:lstStyle/>
          <a:p>
            <a:r>
              <a:rPr lang="en-US" sz="1000" dirty="0"/>
              <a:t>Environmental Monitoring Program within the Sacramento-San Joaquin Delta and Suisun Marsh, as mandated by Water Rights Decision 1641 (D-1641). </a:t>
            </a:r>
            <a:r>
              <a:rPr lang="en-US" sz="1000" i="1" u="sng" dirty="0">
                <a:solidFill>
                  <a:schemeClr val="accent1"/>
                </a:solidFill>
              </a:rPr>
              <a:t>Learn more</a:t>
            </a:r>
            <a:endParaRPr lang="en-US" sz="1000" dirty="0"/>
          </a:p>
        </p:txBody>
      </p:sp>
      <p:sp>
        <p:nvSpPr>
          <p:cNvPr id="69" name="TextBox 68"/>
          <p:cNvSpPr txBox="1"/>
          <p:nvPr/>
        </p:nvSpPr>
        <p:spPr>
          <a:xfrm>
            <a:off x="8441268" y="6808496"/>
            <a:ext cx="1540932" cy="707886"/>
          </a:xfrm>
          <a:prstGeom prst="rect">
            <a:avLst/>
          </a:prstGeom>
          <a:noFill/>
        </p:spPr>
        <p:txBody>
          <a:bodyPr wrap="square" rtlCol="0">
            <a:spAutoFit/>
          </a:bodyPr>
          <a:lstStyle/>
          <a:p>
            <a:r>
              <a:rPr lang="en-US" sz="1000" dirty="0"/>
              <a:t>In support of various fish tracking studies by the Army Corp, USGS, MWD, DWR and participating </a:t>
            </a:r>
            <a:endParaRPr lang="en-US" sz="1000" dirty="0"/>
          </a:p>
        </p:txBody>
      </p:sp>
      <p:sp>
        <p:nvSpPr>
          <p:cNvPr id="70" name="TextBox 69"/>
          <p:cNvSpPr txBox="1"/>
          <p:nvPr/>
        </p:nvSpPr>
        <p:spPr>
          <a:xfrm>
            <a:off x="2209800" y="6574304"/>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the Water Quality Conditions Report?</a:t>
            </a:r>
            <a:endParaRPr lang="en-US" sz="900" dirty="0">
              <a:solidFill>
                <a:schemeClr val="accent5">
                  <a:lumMod val="75000"/>
                </a:schemeClr>
              </a:solidFill>
            </a:endParaRPr>
          </a:p>
        </p:txBody>
      </p:sp>
      <p:sp>
        <p:nvSpPr>
          <p:cNvPr id="71" name="TextBox 70"/>
          <p:cNvSpPr txBox="1"/>
          <p:nvPr/>
        </p:nvSpPr>
        <p:spPr>
          <a:xfrm>
            <a:off x="7620000" y="6378714"/>
            <a:ext cx="1905000" cy="261610"/>
          </a:xfrm>
          <a:prstGeom prst="rect">
            <a:avLst/>
          </a:prstGeom>
          <a:no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RESEARCH</a:t>
            </a:r>
            <a:endParaRPr lang="en-US" sz="1100" dirty="0">
              <a:effectLst>
                <a:outerShdw blurRad="38100" dist="38100" dir="2700000" algn="tl">
                  <a:srgbClr val="000000">
                    <a:alpha val="43137"/>
                  </a:srgbClr>
                </a:outerShdw>
              </a:effectLst>
            </a:endParaRPr>
          </a:p>
        </p:txBody>
      </p:sp>
      <p:sp>
        <p:nvSpPr>
          <p:cNvPr id="72" name="TextBox 71"/>
          <p:cNvSpPr txBox="1"/>
          <p:nvPr/>
        </p:nvSpPr>
        <p:spPr>
          <a:xfrm>
            <a:off x="7620000" y="6574304"/>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How are tagged fish being used in the Delta?</a:t>
            </a:r>
            <a:endParaRPr lang="en-US" sz="900" dirty="0">
              <a:solidFill>
                <a:schemeClr val="accent5">
                  <a:lumMod val="75000"/>
                </a:schemeClr>
              </a:solidFill>
            </a:endParaRPr>
          </a:p>
        </p:txBody>
      </p:sp>
      <p:sp>
        <p:nvSpPr>
          <p:cNvPr id="73" name="TextBox 72"/>
          <p:cNvSpPr txBox="1"/>
          <p:nvPr/>
        </p:nvSpPr>
        <p:spPr>
          <a:xfrm>
            <a:off x="2133600" y="6000690"/>
            <a:ext cx="1905000" cy="400110"/>
          </a:xfrm>
          <a:prstGeom prst="rect">
            <a:avLst/>
          </a:prstGeom>
          <a:solidFill>
            <a:schemeClr val="bg1"/>
          </a:solidFill>
          <a:ln>
            <a:solidFill>
              <a:schemeClr val="bg1"/>
            </a:solidFill>
          </a:ln>
        </p:spPr>
        <p:txBody>
          <a:bodyPr wrap="square" rtlCol="0">
            <a:spAutoFit/>
          </a:bodyPr>
          <a:lstStyle/>
          <a:p>
            <a:r>
              <a:rPr lang="en-US" sz="2000" dirty="0">
                <a:solidFill>
                  <a:schemeClr val="bg1">
                    <a:lumMod val="50000"/>
                  </a:schemeClr>
                </a:solidFill>
              </a:rPr>
              <a:t>HIGHLIGHTS</a:t>
            </a:r>
            <a:endParaRPr lang="en-US" sz="2000" dirty="0">
              <a:solidFill>
                <a:schemeClr val="bg1">
                  <a:lumMod val="50000"/>
                </a:schemeClr>
              </a:solidFill>
            </a:endParaRPr>
          </a:p>
        </p:txBody>
      </p:sp>
      <p:pic>
        <p:nvPicPr>
          <p:cNvPr id="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4263" y="6858000"/>
            <a:ext cx="666003" cy="6583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5" name="TextBox 74"/>
          <p:cNvSpPr txBox="1"/>
          <p:nvPr/>
        </p:nvSpPr>
        <p:spPr>
          <a:xfrm>
            <a:off x="4876800" y="6378714"/>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MANAGEMENT TOOLS</a:t>
            </a:r>
            <a:endParaRPr lang="en-US" sz="1100" dirty="0">
              <a:effectLst>
                <a:outerShdw blurRad="38100" dist="38100" dir="2700000" algn="tl">
                  <a:srgbClr val="000000">
                    <a:alpha val="43137"/>
                  </a:srgbClr>
                </a:outerShdw>
              </a:effectLst>
            </a:endParaRPr>
          </a:p>
        </p:txBody>
      </p:sp>
      <p:sp>
        <p:nvSpPr>
          <p:cNvPr id="76" name="TextBox 75"/>
          <p:cNvSpPr txBox="1"/>
          <p:nvPr/>
        </p:nvSpPr>
        <p:spPr>
          <a:xfrm>
            <a:off x="5638800" y="6813828"/>
            <a:ext cx="1676400" cy="707886"/>
          </a:xfrm>
          <a:prstGeom prst="rect">
            <a:avLst/>
          </a:prstGeom>
          <a:noFill/>
        </p:spPr>
        <p:txBody>
          <a:bodyPr wrap="square" rtlCol="0">
            <a:spAutoFit/>
          </a:bodyPr>
          <a:lstStyle/>
          <a:p>
            <a:r>
              <a:rPr lang="en-US" sz="1000" dirty="0"/>
              <a:t>Building data stories to communicate complicated topics.  Learn about Salinity, why it is important and the</a:t>
            </a:r>
            <a:endParaRPr lang="en-US" sz="1000" dirty="0"/>
          </a:p>
        </p:txBody>
      </p:sp>
      <p:sp>
        <p:nvSpPr>
          <p:cNvPr id="77" name="TextBox 76"/>
          <p:cNvSpPr txBox="1"/>
          <p:nvPr/>
        </p:nvSpPr>
        <p:spPr>
          <a:xfrm>
            <a:off x="4876800" y="7445514"/>
            <a:ext cx="2438400" cy="707886"/>
          </a:xfrm>
          <a:prstGeom prst="rect">
            <a:avLst/>
          </a:prstGeom>
          <a:noFill/>
        </p:spPr>
        <p:txBody>
          <a:bodyPr wrap="square" rtlCol="0">
            <a:spAutoFit/>
          </a:bodyPr>
          <a:lstStyle/>
          <a:p>
            <a:r>
              <a:rPr lang="en-US" sz="1000" dirty="0"/>
              <a:t>Management options available to the resource agencies.  See real time conductivity conditions, visualize the salt field and spatially view….. </a:t>
            </a:r>
            <a:r>
              <a:rPr lang="en-US" sz="1000" i="1" u="sng" dirty="0">
                <a:solidFill>
                  <a:schemeClr val="accent1"/>
                </a:solidFill>
              </a:rPr>
              <a:t>Learn more</a:t>
            </a:r>
            <a:endParaRPr lang="en-US" sz="1000" dirty="0"/>
          </a:p>
        </p:txBody>
      </p:sp>
      <p:sp>
        <p:nvSpPr>
          <p:cNvPr id="78" name="TextBox 77"/>
          <p:cNvSpPr txBox="1"/>
          <p:nvPr/>
        </p:nvSpPr>
        <p:spPr>
          <a:xfrm>
            <a:off x="4876800" y="6574304"/>
            <a:ext cx="25908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How is salinity being managed during the drought?</a:t>
            </a:r>
            <a:endParaRPr lang="en-US" sz="900" dirty="0">
              <a:solidFill>
                <a:schemeClr val="accent5">
                  <a:lumMod val="75000"/>
                </a:schemeClr>
              </a:solidFill>
            </a:endParaRPr>
          </a:p>
        </p:txBody>
      </p:sp>
      <p:sp>
        <p:nvSpPr>
          <p:cNvPr id="79" name="TextBox 78"/>
          <p:cNvSpPr txBox="1"/>
          <p:nvPr/>
        </p:nvSpPr>
        <p:spPr>
          <a:xfrm>
            <a:off x="4876800" y="4114800"/>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STEWARDSHIP</a:t>
            </a:r>
            <a:endParaRPr lang="en-US" sz="1100" dirty="0">
              <a:effectLst>
                <a:outerShdw blurRad="38100" dist="38100" dir="2700000" algn="tl">
                  <a:srgbClr val="000000">
                    <a:alpha val="43137"/>
                  </a:srgbClr>
                </a:outerShdw>
              </a:effectLst>
            </a:endParaRPr>
          </a:p>
        </p:txBody>
      </p:sp>
      <p:sp>
        <p:nvSpPr>
          <p:cNvPr id="80" name="TextBox 79"/>
          <p:cNvSpPr txBox="1"/>
          <p:nvPr/>
        </p:nvSpPr>
        <p:spPr>
          <a:xfrm>
            <a:off x="5638800" y="4549914"/>
            <a:ext cx="1752600" cy="707886"/>
          </a:xfrm>
          <a:prstGeom prst="rect">
            <a:avLst/>
          </a:prstGeom>
          <a:noFill/>
        </p:spPr>
        <p:txBody>
          <a:bodyPr wrap="square" rtlCol="0">
            <a:spAutoFit/>
          </a:bodyPr>
          <a:lstStyle/>
          <a:p>
            <a:r>
              <a:rPr lang="en-US" sz="1000" dirty="0"/>
              <a:t>It is every citizen’s responsibility acting as a steward in protecting the environment. The Sacramento</a:t>
            </a:r>
            <a:endParaRPr lang="en-US" sz="1000" dirty="0"/>
          </a:p>
        </p:txBody>
      </p:sp>
      <p:sp>
        <p:nvSpPr>
          <p:cNvPr id="81" name="TextBox 80"/>
          <p:cNvSpPr txBox="1"/>
          <p:nvPr/>
        </p:nvSpPr>
        <p:spPr>
          <a:xfrm>
            <a:off x="4876800" y="5181600"/>
            <a:ext cx="2438400" cy="861774"/>
          </a:xfrm>
          <a:prstGeom prst="rect">
            <a:avLst/>
          </a:prstGeom>
          <a:noFill/>
        </p:spPr>
        <p:txBody>
          <a:bodyPr wrap="square" rtlCol="0">
            <a:spAutoFit/>
          </a:bodyPr>
          <a:lstStyle/>
          <a:p>
            <a:r>
              <a:rPr lang="en-US" sz="1000" dirty="0"/>
              <a:t>Regional County Sanitation District is in the process of purchasing and restoring habitat surrounding the their treatment plant…. </a:t>
            </a:r>
            <a:r>
              <a:rPr lang="en-US" sz="1000" i="1" u="sng" dirty="0">
                <a:solidFill>
                  <a:schemeClr val="accent1"/>
                </a:solidFill>
              </a:rPr>
              <a:t>Learn more</a:t>
            </a:r>
          </a:p>
          <a:p>
            <a:endParaRPr lang="en-US" sz="1000" dirty="0"/>
          </a:p>
        </p:txBody>
      </p:sp>
      <p:sp>
        <p:nvSpPr>
          <p:cNvPr id="82" name="TextBox 81"/>
          <p:cNvSpPr txBox="1"/>
          <p:nvPr/>
        </p:nvSpPr>
        <p:spPr>
          <a:xfrm>
            <a:off x="4876800" y="4310390"/>
            <a:ext cx="27051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being done to protect California’s Estuaries? </a:t>
            </a:r>
            <a:endParaRPr lang="en-US" sz="900" dirty="0">
              <a:solidFill>
                <a:schemeClr val="accent5">
                  <a:lumMod val="75000"/>
                </a:schemeClr>
              </a:solidFill>
            </a:endParaRPr>
          </a:p>
        </p:txBody>
      </p:sp>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564" y="6855364"/>
            <a:ext cx="612237" cy="612237"/>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9216" y="6797642"/>
            <a:ext cx="738984" cy="746159"/>
          </a:xfrm>
          <a:prstGeom prst="rect">
            <a:avLst/>
          </a:prstGeom>
        </p:spPr>
      </p:pic>
      <p:sp>
        <p:nvSpPr>
          <p:cNvPr id="85" name="TextBox 84"/>
          <p:cNvSpPr txBox="1"/>
          <p:nvPr/>
        </p:nvSpPr>
        <p:spPr>
          <a:xfrm>
            <a:off x="7620000" y="7440182"/>
            <a:ext cx="2438400" cy="553998"/>
          </a:xfrm>
          <a:prstGeom prst="rect">
            <a:avLst/>
          </a:prstGeom>
          <a:noFill/>
        </p:spPr>
        <p:txBody>
          <a:bodyPr wrap="square" rtlCol="0">
            <a:spAutoFit/>
          </a:bodyPr>
          <a:lstStyle/>
          <a:p>
            <a:r>
              <a:rPr lang="en-US" sz="1000" dirty="0"/>
              <a:t>Agencies for management of receiver network ops and visualization of raw processed….  </a:t>
            </a:r>
            <a:r>
              <a:rPr lang="en-US" sz="1000" i="1" u="sng" dirty="0">
                <a:solidFill>
                  <a:schemeClr val="accent1"/>
                </a:solidFill>
              </a:rPr>
              <a:t>Learn more</a:t>
            </a:r>
          </a:p>
        </p:txBody>
      </p:sp>
      <p:pic>
        <p:nvPicPr>
          <p:cNvPr id="86" name="Picture 85"/>
          <p:cNvPicPr>
            <a:picLocks noChangeAspect="1"/>
          </p:cNvPicPr>
          <p:nvPr/>
        </p:nvPicPr>
        <p:blipFill rotWithShape="1">
          <a:blip r:embed="rId9" cstate="print">
            <a:extLst>
              <a:ext uri="{28A0092B-C50C-407E-A947-70E740481C1C}">
                <a14:useLocalDpi xmlns:a14="http://schemas.microsoft.com/office/drawing/2010/main" val="0"/>
              </a:ext>
            </a:extLst>
          </a:blip>
          <a:srcRect l="26512" r="29274"/>
          <a:stretch/>
        </p:blipFill>
        <p:spPr>
          <a:xfrm>
            <a:off x="4988195" y="4588660"/>
            <a:ext cx="688972" cy="524803"/>
          </a:xfrm>
          <a:prstGeom prst="rect">
            <a:avLst/>
          </a:prstGeom>
        </p:spPr>
      </p:pic>
      <p:grpSp>
        <p:nvGrpSpPr>
          <p:cNvPr id="100" name="Group 99"/>
          <p:cNvGrpSpPr/>
          <p:nvPr/>
        </p:nvGrpSpPr>
        <p:grpSpPr>
          <a:xfrm>
            <a:off x="1981200" y="1020932"/>
            <a:ext cx="8136834" cy="2993260"/>
            <a:chOff x="457200" y="1020932"/>
            <a:chExt cx="8136834" cy="2993260"/>
          </a:xfrm>
        </p:grpSpPr>
        <p:pic>
          <p:nvPicPr>
            <p:cNvPr id="101"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581400"/>
            <a:ext cx="0" cy="32004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5" name="TextBox 94"/>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6" name="TextBox 95"/>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97" name="Straight Connector 96"/>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6" name="TextBox 105"/>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704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7"/>
            <a:ext cx="8133135"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Benthic Invertebrates</a:t>
            </a:r>
            <a:endParaRPr lang="en-US" sz="2400" dirty="0">
              <a:solidFill>
                <a:schemeClr val="tx2"/>
              </a:solidFill>
              <a:latin typeface="Calibri" panose="020F0502020204030204" pitchFamily="34" charset="0"/>
            </a:endParaRP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solidFill>
              </a:rPr>
              <a:t>What Are they?</a:t>
            </a:r>
            <a:endParaRPr lang="en-US" sz="900" b="1" dirty="0">
              <a:solidFill>
                <a:schemeClr val="bg1"/>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841" y="4419600"/>
            <a:ext cx="4400550" cy="586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TextBox 16"/>
          <p:cNvSpPr txBox="1"/>
          <p:nvPr/>
        </p:nvSpPr>
        <p:spPr>
          <a:xfrm>
            <a:off x="2286000" y="5715001"/>
            <a:ext cx="3124200" cy="7786747"/>
          </a:xfrm>
          <a:prstGeom prst="rect">
            <a:avLst/>
          </a:prstGeom>
          <a:noFill/>
        </p:spPr>
        <p:txBody>
          <a:bodyPr wrap="square" rtlCol="0">
            <a:spAutoFit/>
          </a:bodyPr>
          <a:lstStyle/>
          <a:p>
            <a:pPr algn="just"/>
            <a:r>
              <a:rPr lang="en-US" sz="1000" b="1" dirty="0">
                <a:solidFill>
                  <a:schemeClr val="bg1">
                    <a:lumMod val="50000"/>
                  </a:schemeClr>
                </a:solidFill>
              </a:rPr>
              <a:t>Benthic organisms </a:t>
            </a:r>
            <a:r>
              <a:rPr lang="en-US" sz="1000" dirty="0">
                <a:solidFill>
                  <a:schemeClr val="bg1">
                    <a:lumMod val="50000"/>
                  </a:schemeClr>
                </a:solidFill>
              </a:rPr>
              <a:t>are creatures that live at the bottom of water bodies. They include common invertebrates (animals without backbones) like clams, shrimp, and crabs and other less recognized creatures including worms, little crustaceans called amphipods, and aquatic insects. These organisms live in or on the soft mud of the Estuary, while others attach themselves to rocks and other hard surfaces. There are also benthic vertebrates (animals with backbones) that include various fish species among other creatures.</a:t>
            </a:r>
          </a:p>
          <a:p>
            <a:pPr algn="just"/>
            <a:endParaRPr lang="en-US" sz="1000" dirty="0">
              <a:solidFill>
                <a:schemeClr val="bg1">
                  <a:lumMod val="50000"/>
                </a:schemeClr>
              </a:solidFill>
            </a:endParaRPr>
          </a:p>
          <a:p>
            <a:pPr algn="just"/>
            <a:r>
              <a:rPr lang="en-US" sz="1000" dirty="0">
                <a:solidFill>
                  <a:schemeClr val="bg1">
                    <a:lumMod val="50000"/>
                  </a:schemeClr>
                </a:solidFill>
              </a:rPr>
              <a:t>Many </a:t>
            </a:r>
            <a:r>
              <a:rPr lang="en-US" sz="1000" dirty="0">
                <a:solidFill>
                  <a:schemeClr val="bg1">
                    <a:lumMod val="50000"/>
                  </a:schemeClr>
                </a:solidFill>
              </a:rPr>
              <a:t>benthic organisms are filter feeders. They pump water through their bodies or through holes they have burrowed in the mud to catch food suspended in the water. Others graze on food they find in and on the surface of the bottom. Filter feeders and grazers </a:t>
            </a:r>
            <a:r>
              <a:rPr lang="en-US" sz="1000" dirty="0">
                <a:solidFill>
                  <a:schemeClr val="bg1">
                    <a:lumMod val="50000"/>
                  </a:schemeClr>
                </a:solidFill>
              </a:rPr>
              <a:t>eat </a:t>
            </a:r>
            <a:r>
              <a:rPr lang="en-US" sz="1000" b="1" dirty="0">
                <a:solidFill>
                  <a:schemeClr val="tx2">
                    <a:lumMod val="40000"/>
                    <a:lumOff val="60000"/>
                  </a:schemeClr>
                </a:solidFill>
              </a:rPr>
              <a:t>phytoplankton, zooplankton</a:t>
            </a:r>
            <a:r>
              <a:rPr lang="en-US" sz="1000" dirty="0">
                <a:solidFill>
                  <a:schemeClr val="bg1">
                    <a:lumMod val="50000"/>
                  </a:schemeClr>
                </a:solidFill>
              </a:rPr>
              <a:t>, other </a:t>
            </a:r>
            <a:r>
              <a:rPr lang="en-US" sz="1000" dirty="0">
                <a:solidFill>
                  <a:schemeClr val="bg1">
                    <a:lumMod val="50000"/>
                  </a:schemeClr>
                </a:solidFill>
              </a:rPr>
              <a:t>benthic organisms, and/or decaying organic debris washed in from the surrounding watershed</a:t>
            </a:r>
            <a:r>
              <a:rPr lang="en-US" sz="1000" dirty="0">
                <a:solidFill>
                  <a:schemeClr val="bg1">
                    <a:lumMod val="50000"/>
                  </a:schemeClr>
                </a:solidFill>
              </a:rPr>
              <a:t>.</a:t>
            </a:r>
          </a:p>
          <a:p>
            <a:pPr algn="just"/>
            <a:endParaRPr lang="en-US" sz="1000" dirty="0">
              <a:solidFill>
                <a:schemeClr val="bg1">
                  <a:lumMod val="50000"/>
                </a:schemeClr>
              </a:solidFill>
            </a:endParaRPr>
          </a:p>
          <a:p>
            <a:pPr algn="just"/>
            <a:r>
              <a:rPr lang="en-US" sz="1000" b="1" dirty="0">
                <a:solidFill>
                  <a:schemeClr val="bg1">
                    <a:lumMod val="50000"/>
                  </a:schemeClr>
                </a:solidFill>
              </a:rPr>
              <a:t>Why Are Benthic Organisms Important?</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Benthic </a:t>
            </a:r>
            <a:r>
              <a:rPr lang="en-US" sz="1000" dirty="0">
                <a:solidFill>
                  <a:schemeClr val="bg1">
                    <a:lumMod val="50000"/>
                  </a:schemeClr>
                </a:solidFill>
              </a:rPr>
              <a:t>organisms are important part of the estuarine food web. They consume and are consumed by other creatures. Every winter during low-tides, thousands of migrating shorebirds feast themselves upon uncovered clams, crabs, and worms found in the mudflats. Humans, as well, take advantage of the low-tides to harvest their own feast. Certain fish species, including juvenile salmon, striped bass, and sturgeon, also consume many types of benthic </a:t>
            </a:r>
            <a:r>
              <a:rPr lang="en-US" sz="1000" dirty="0">
                <a:solidFill>
                  <a:schemeClr val="bg1">
                    <a:lumMod val="50000"/>
                  </a:schemeClr>
                </a:solidFill>
              </a:rPr>
              <a:t>organisms.</a:t>
            </a:r>
          </a:p>
          <a:p>
            <a:pPr marL="171450" indent="-171450" algn="just">
              <a:buFont typeface="Wingdings" panose="05000000000000000000" pitchFamily="2" charset="2"/>
              <a:buChar char="Ø"/>
            </a:pPr>
            <a:r>
              <a:rPr lang="en-US" sz="1000" dirty="0">
                <a:solidFill>
                  <a:schemeClr val="bg1">
                    <a:lumMod val="50000"/>
                  </a:schemeClr>
                </a:solidFill>
              </a:rPr>
              <a:t>A </a:t>
            </a:r>
            <a:r>
              <a:rPr lang="en-US" sz="1000" dirty="0">
                <a:solidFill>
                  <a:schemeClr val="bg1">
                    <a:lumMod val="50000"/>
                  </a:schemeClr>
                </a:solidFill>
              </a:rPr>
              <a:t>large percentage of the benthic organisms found in the SF Estuary are invasive and thus can have negative effects on the health of the </a:t>
            </a:r>
            <a:r>
              <a:rPr lang="en-US" sz="1000" dirty="0">
                <a:solidFill>
                  <a:schemeClr val="bg1">
                    <a:lumMod val="50000"/>
                  </a:schemeClr>
                </a:solidFill>
              </a:rPr>
              <a:t>estuary.</a:t>
            </a:r>
          </a:p>
          <a:p>
            <a:pPr marL="171450" indent="-171450" algn="just">
              <a:buFont typeface="Wingdings" panose="05000000000000000000" pitchFamily="2" charset="2"/>
              <a:buChar char="Ø"/>
            </a:pPr>
            <a:r>
              <a:rPr lang="en-US" sz="1000" dirty="0">
                <a:solidFill>
                  <a:schemeClr val="bg1">
                    <a:lumMod val="50000"/>
                  </a:schemeClr>
                </a:solidFill>
              </a:rPr>
              <a:t>Filter </a:t>
            </a:r>
            <a:r>
              <a:rPr lang="en-US" sz="1000" dirty="0">
                <a:solidFill>
                  <a:schemeClr val="bg1">
                    <a:lumMod val="50000"/>
                  </a:schemeClr>
                </a:solidFill>
              </a:rPr>
              <a:t>feeding benthic organisms pump immense amounts of water through their bodies, consuming large amounts of the available phytoplankton biomass in the </a:t>
            </a:r>
            <a:r>
              <a:rPr lang="en-US" sz="1000" dirty="0">
                <a:solidFill>
                  <a:schemeClr val="bg1">
                    <a:lumMod val="50000"/>
                  </a:schemeClr>
                </a:solidFill>
              </a:rPr>
              <a:t>estuary.</a:t>
            </a:r>
          </a:p>
          <a:p>
            <a:pPr marL="171450" indent="-171450" algn="just">
              <a:buFont typeface="Wingdings" panose="05000000000000000000" pitchFamily="2" charset="2"/>
              <a:buChar char="Ø"/>
            </a:pPr>
            <a:r>
              <a:rPr lang="en-US" sz="1000" dirty="0">
                <a:solidFill>
                  <a:schemeClr val="bg1">
                    <a:lumMod val="50000"/>
                  </a:schemeClr>
                </a:solidFill>
              </a:rPr>
              <a:t>Historically</a:t>
            </a:r>
            <a:r>
              <a:rPr lang="en-US" sz="1000" dirty="0">
                <a:solidFill>
                  <a:schemeClr val="bg1">
                    <a:lumMod val="50000"/>
                  </a:schemeClr>
                </a:solidFill>
              </a:rPr>
              <a:t>, bay shrimp supported a large commercial fishery in the Bay, and California’s commercial crab fishery still depends upon crabs that spend the first two years of their life growing in the SF </a:t>
            </a:r>
            <a:r>
              <a:rPr lang="en-US" sz="1000" dirty="0">
                <a:solidFill>
                  <a:schemeClr val="bg1">
                    <a:lumMod val="50000"/>
                  </a:schemeClr>
                </a:solidFill>
              </a:rPr>
              <a:t>Estuary.</a:t>
            </a:r>
          </a:p>
          <a:p>
            <a:pPr marL="171450" indent="-171450" algn="just">
              <a:buFont typeface="Wingdings" panose="05000000000000000000" pitchFamily="2" charset="2"/>
              <a:buChar char="Ø"/>
            </a:pPr>
            <a:r>
              <a:rPr lang="en-US" sz="1000" dirty="0">
                <a:solidFill>
                  <a:schemeClr val="bg1">
                    <a:lumMod val="50000"/>
                  </a:schemeClr>
                </a:solidFill>
              </a:rPr>
              <a:t>Changes </a:t>
            </a:r>
            <a:r>
              <a:rPr lang="en-US" sz="1000" dirty="0">
                <a:solidFill>
                  <a:schemeClr val="bg1">
                    <a:lumMod val="50000"/>
                  </a:schemeClr>
                </a:solidFill>
              </a:rPr>
              <a:t>in benthic organisms’ populations also can be indications of larger changes in the physical conditions of the SF Estuary, including alterations in freshwater inflows, salinity, and sediment composition. These changes can then affect other living things and general water quality</a:t>
            </a:r>
            <a:r>
              <a:rPr lang="en-US" sz="1000" dirty="0">
                <a:solidFill>
                  <a:schemeClr val="bg1">
                    <a:lumMod val="50000"/>
                  </a:schemeClr>
                </a:solidFill>
              </a:rPr>
              <a:t>.</a:t>
            </a:r>
            <a:endParaRPr lang="en-US" sz="1000" dirty="0">
              <a:solidFill>
                <a:schemeClr val="bg1">
                  <a:lumMod val="50000"/>
                </a:schemeClr>
              </a:solidFill>
            </a:endParaRPr>
          </a:p>
        </p:txBody>
      </p:sp>
      <p:grpSp>
        <p:nvGrpSpPr>
          <p:cNvPr id="69" name="Group 68"/>
          <p:cNvGrpSpPr/>
          <p:nvPr/>
        </p:nvGrpSpPr>
        <p:grpSpPr>
          <a:xfrm>
            <a:off x="1981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1" name="TextBox 40"/>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2" name="TextBox 41"/>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3" name="Straight Connector 4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1" name="TextBox 6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909713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Benthic Invertebrates</a:t>
            </a:r>
            <a:endParaRPr lang="en-US" sz="2400" dirty="0">
              <a:solidFill>
                <a:schemeClr val="tx2"/>
              </a:solidFill>
              <a:latin typeface="Calibri" panose="020F0502020204030204" pitchFamily="34" charset="0"/>
            </a:endParaRP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2286000" y="5715000"/>
            <a:ext cx="3200400" cy="8063746"/>
          </a:xfrm>
          <a:prstGeom prst="rect">
            <a:avLst/>
          </a:prstGeom>
          <a:noFill/>
        </p:spPr>
        <p:txBody>
          <a:bodyPr wrap="square" rtlCol="0">
            <a:spAutoFit/>
          </a:bodyPr>
          <a:lstStyle/>
          <a:p>
            <a:r>
              <a:rPr lang="en-US" sz="1200" b="1" dirty="0">
                <a:solidFill>
                  <a:schemeClr val="bg1">
                    <a:lumMod val="50000"/>
                  </a:schemeClr>
                </a:solidFill>
              </a:rPr>
              <a:t>Department of Water Resources Benthic Organism Study</a:t>
            </a:r>
          </a:p>
          <a:p>
            <a:pPr algn="just"/>
            <a:endParaRPr lang="en-US" sz="1000" dirty="0">
              <a:solidFill>
                <a:schemeClr val="bg1">
                  <a:lumMod val="50000"/>
                </a:schemeClr>
              </a:solidFill>
            </a:endParaRPr>
          </a:p>
          <a:p>
            <a:pPr algn="just"/>
            <a:r>
              <a:rPr lang="en-US" sz="1000" dirty="0">
                <a:solidFill>
                  <a:schemeClr val="bg1">
                    <a:lumMod val="50000"/>
                  </a:schemeClr>
                </a:solidFill>
              </a:rPr>
              <a:t>The </a:t>
            </a:r>
            <a:r>
              <a:rPr lang="en-US" sz="1000" dirty="0">
                <a:solidFill>
                  <a:schemeClr val="bg1">
                    <a:lumMod val="50000"/>
                  </a:schemeClr>
                </a:solidFill>
              </a:rPr>
              <a:t>California DWR Benthic Organism Study measures the composition (what kinds?), abundance (how many?), diversity (how many kinds?), and distribution (where are they?) of benthic organisms as part of the IEP’s Environmental Monitoring Program (EMP). Changes in their composition, abundance, diversity, and distribution are documented within the SF Estuary, from San Pablo Bay east through the upper Estuary to the mouths of the Sacramento, </a:t>
            </a:r>
            <a:r>
              <a:rPr lang="en-US" sz="1000" dirty="0" err="1">
                <a:solidFill>
                  <a:schemeClr val="bg1">
                    <a:lumMod val="50000"/>
                  </a:schemeClr>
                </a:solidFill>
              </a:rPr>
              <a:t>Mokelumne</a:t>
            </a:r>
            <a:r>
              <a:rPr lang="en-US" sz="1000" dirty="0">
                <a:solidFill>
                  <a:schemeClr val="bg1">
                    <a:lumMod val="50000"/>
                  </a:schemeClr>
                </a:solidFill>
              </a:rPr>
              <a:t>, and San Joaquin Rivers.</a:t>
            </a:r>
          </a:p>
          <a:p>
            <a:pPr algn="just"/>
            <a:endParaRPr lang="en-US" sz="1000" dirty="0">
              <a:solidFill>
                <a:schemeClr val="bg1">
                  <a:lumMod val="50000"/>
                </a:schemeClr>
              </a:solidFill>
            </a:endParaRPr>
          </a:p>
          <a:p>
            <a:pPr algn="just"/>
            <a:r>
              <a:rPr lang="en-US" sz="1000" dirty="0">
                <a:solidFill>
                  <a:schemeClr val="bg1">
                    <a:lumMod val="50000"/>
                  </a:schemeClr>
                </a:solidFill>
              </a:rPr>
              <a:t>Ten sites are currently </a:t>
            </a:r>
            <a:r>
              <a:rPr lang="en-US" sz="1000" dirty="0">
                <a:solidFill>
                  <a:schemeClr val="bg1">
                    <a:lumMod val="50000"/>
                  </a:schemeClr>
                </a:solidFill>
              </a:rPr>
              <a:t>sampled. </a:t>
            </a:r>
            <a:r>
              <a:rPr lang="en-US" sz="1000" dirty="0">
                <a:solidFill>
                  <a:schemeClr val="bg1">
                    <a:lumMod val="50000"/>
                  </a:schemeClr>
                </a:solidFill>
              </a:rPr>
              <a:t>Because different benthic species live in different parts of the Estuary, the sites represent a wide range of habitats of varying sizes and physical conditions, including different types of salinity and sediment composition. Sites range from narrow, freshwater channels in the Delta to broad, estuarine bays.</a:t>
            </a:r>
          </a:p>
          <a:p>
            <a:pPr algn="just"/>
            <a:endParaRPr lang="en-US" sz="1000" dirty="0">
              <a:solidFill>
                <a:schemeClr val="bg1">
                  <a:lumMod val="50000"/>
                </a:schemeClr>
              </a:solidFill>
            </a:endParaRPr>
          </a:p>
          <a:p>
            <a:pPr algn="just"/>
            <a:r>
              <a:rPr lang="en-US" sz="1000" dirty="0">
                <a:solidFill>
                  <a:schemeClr val="bg1">
                    <a:lumMod val="50000"/>
                  </a:schemeClr>
                </a:solidFill>
              </a:rPr>
              <a:t>Samples are collected monthly. From 1975 to 1979, biannual sampling was conducted in late spring and fall. Monthly sampling started in June 1980 and ended in October 2003. Samples were collected quarterly from October 2003 through October 2005, after which monthly sampling was resumed. Sediment samples are also collected at each site for sediment analysis.</a:t>
            </a:r>
          </a:p>
          <a:p>
            <a:pPr algn="just"/>
            <a:endParaRPr lang="en-US" sz="1000" dirty="0">
              <a:solidFill>
                <a:schemeClr val="bg1">
                  <a:lumMod val="50000"/>
                </a:schemeClr>
              </a:solidFill>
            </a:endParaRPr>
          </a:p>
          <a:p>
            <a:pPr algn="just"/>
            <a:r>
              <a:rPr lang="en-US" sz="1000" b="1" dirty="0">
                <a:solidFill>
                  <a:schemeClr val="tx2">
                    <a:lumMod val="40000"/>
                    <a:lumOff val="60000"/>
                  </a:schemeClr>
                </a:solidFill>
              </a:rPr>
              <a:t>Learn </a:t>
            </a:r>
            <a:r>
              <a:rPr lang="en-US" sz="1000" b="1" dirty="0">
                <a:solidFill>
                  <a:schemeClr val="tx2">
                    <a:lumMod val="40000"/>
                    <a:lumOff val="60000"/>
                  </a:schemeClr>
                </a:solidFill>
              </a:rPr>
              <a:t>more about the methods used to measure benthic organisms</a:t>
            </a:r>
            <a:r>
              <a:rPr lang="en-US" sz="1000" dirty="0">
                <a:solidFill>
                  <a:schemeClr val="tx2">
                    <a:lumMod val="40000"/>
                    <a:lumOff val="60000"/>
                  </a:schemeClr>
                </a:solidFill>
              </a:rPr>
              <a:t>.</a:t>
            </a:r>
          </a:p>
          <a:p>
            <a:pPr algn="just"/>
            <a:endParaRPr lang="en-US" sz="1000" dirty="0">
              <a:solidFill>
                <a:schemeClr val="bg1">
                  <a:lumMod val="50000"/>
                </a:schemeClr>
              </a:solidFill>
            </a:endParaRPr>
          </a:p>
          <a:p>
            <a:r>
              <a:rPr lang="en-US" sz="1200" b="1" dirty="0">
                <a:solidFill>
                  <a:schemeClr val="bg1">
                    <a:lumMod val="50000"/>
                  </a:schemeClr>
                </a:solidFill>
              </a:rPr>
              <a:t>Department of Fish and Wildlife San Francisco Bay Study</a:t>
            </a:r>
            <a:endParaRPr lang="en-US" sz="1200" b="1" dirty="0">
              <a:solidFill>
                <a:schemeClr val="bg1">
                  <a:lumMod val="50000"/>
                </a:schemeClr>
              </a:solidFill>
            </a:endParaRPr>
          </a:p>
          <a:p>
            <a:pPr algn="just"/>
            <a:endParaRPr lang="en-US" sz="1000" dirty="0">
              <a:solidFill>
                <a:schemeClr val="bg1">
                  <a:lumMod val="50000"/>
                </a:schemeClr>
              </a:solidFill>
            </a:endParaRPr>
          </a:p>
          <a:p>
            <a:pPr algn="just"/>
            <a:r>
              <a:rPr lang="en-US" sz="1000" dirty="0">
                <a:solidFill>
                  <a:schemeClr val="bg1">
                    <a:lumMod val="50000"/>
                  </a:schemeClr>
                </a:solidFill>
              </a:rPr>
              <a:t>EMP </a:t>
            </a:r>
            <a:r>
              <a:rPr lang="en-US" sz="1000" dirty="0">
                <a:solidFill>
                  <a:schemeClr val="bg1">
                    <a:lumMod val="50000"/>
                  </a:schemeClr>
                </a:solidFill>
              </a:rPr>
              <a:t>monitoring sites, however, are not as good for accurately sampling shrimp and crabs, but the CDFW San Francisco Bay Study surveys collect crabs and shrimp monthly using an otter trawl. Thirty-five fixed monitoring stations </a:t>
            </a:r>
            <a:r>
              <a:rPr lang="en-US" sz="1000" dirty="0">
                <a:solidFill>
                  <a:schemeClr val="bg1">
                    <a:lumMod val="50000"/>
                  </a:schemeClr>
                </a:solidFill>
              </a:rPr>
              <a:t>are </a:t>
            </a:r>
            <a:r>
              <a:rPr lang="en-US" sz="1000" dirty="0">
                <a:solidFill>
                  <a:schemeClr val="bg1">
                    <a:lumMod val="50000"/>
                  </a:schemeClr>
                </a:solidFill>
              </a:rPr>
              <a:t>distributed evenly throughout four sub-regions of the estuary, including South, Central, San Pablo, and Suisun Bays.</a:t>
            </a:r>
          </a:p>
          <a:p>
            <a:pPr algn="just"/>
            <a:endParaRPr lang="en-US" sz="1000" dirty="0">
              <a:solidFill>
                <a:schemeClr val="bg1">
                  <a:lumMod val="50000"/>
                </a:schemeClr>
              </a:solidFill>
            </a:endParaRPr>
          </a:p>
          <a:p>
            <a:pPr algn="just"/>
            <a:r>
              <a:rPr lang="en-US" sz="1000" dirty="0">
                <a:solidFill>
                  <a:schemeClr val="bg1">
                    <a:lumMod val="50000"/>
                  </a:schemeClr>
                </a:solidFill>
              </a:rPr>
              <a:t>More information on benthic organisms and their monitoring can be found in the DWR Benthic Organism </a:t>
            </a:r>
            <a:r>
              <a:rPr lang="en-US" sz="1000" b="1" dirty="0">
                <a:solidFill>
                  <a:schemeClr val="tx2">
                    <a:lumMod val="40000"/>
                    <a:lumOff val="60000"/>
                  </a:schemeClr>
                </a:solidFill>
              </a:rPr>
              <a:t>Meta Data </a:t>
            </a:r>
            <a:r>
              <a:rPr lang="en-US" sz="1000" dirty="0">
                <a:solidFill>
                  <a:schemeClr val="bg1">
                    <a:lumMod val="50000"/>
                  </a:schemeClr>
                </a:solidFill>
              </a:rPr>
              <a:t>,the </a:t>
            </a:r>
            <a:r>
              <a:rPr lang="en-US" sz="1000" b="1" dirty="0">
                <a:solidFill>
                  <a:schemeClr val="tx2">
                    <a:lumMod val="40000"/>
                    <a:lumOff val="60000"/>
                  </a:schemeClr>
                </a:solidFill>
              </a:rPr>
              <a:t>Benthic </a:t>
            </a:r>
            <a:r>
              <a:rPr lang="en-US" sz="1000" b="1" dirty="0" err="1">
                <a:solidFill>
                  <a:schemeClr val="tx2">
                    <a:lumMod val="40000"/>
                    <a:lumOff val="60000"/>
                  </a:schemeClr>
                </a:solidFill>
              </a:rPr>
              <a:t>BioGuide</a:t>
            </a:r>
            <a:r>
              <a:rPr lang="en-US" sz="1000" dirty="0">
                <a:solidFill>
                  <a:schemeClr val="bg1">
                    <a:lumMod val="50000"/>
                  </a:schemeClr>
                </a:solidFill>
              </a:rPr>
              <a:t>, the </a:t>
            </a:r>
            <a:r>
              <a:rPr lang="en-US" sz="1000" b="1" dirty="0">
                <a:solidFill>
                  <a:schemeClr val="tx2">
                    <a:lumMod val="40000"/>
                    <a:lumOff val="60000"/>
                  </a:schemeClr>
                </a:solidFill>
              </a:rPr>
              <a:t>Benthic Dictionary</a:t>
            </a:r>
            <a:r>
              <a:rPr lang="en-US" sz="1000" dirty="0">
                <a:solidFill>
                  <a:schemeClr val="bg1">
                    <a:lumMod val="50000"/>
                  </a:schemeClr>
                </a:solidFill>
              </a:rPr>
              <a:t>, and the CDFW </a:t>
            </a:r>
            <a:r>
              <a:rPr lang="en-US" sz="1000" b="1" dirty="0">
                <a:solidFill>
                  <a:schemeClr val="tx2">
                    <a:lumMod val="40000"/>
                    <a:lumOff val="60000"/>
                  </a:schemeClr>
                </a:solidFill>
              </a:rPr>
              <a:t>San Francisco Bay Study</a:t>
            </a:r>
            <a:r>
              <a:rPr lang="en-US" sz="1000" dirty="0">
                <a:solidFill>
                  <a:schemeClr val="bg1">
                    <a:lumMod val="50000"/>
                  </a:schemeClr>
                </a:solidFill>
              </a:rPr>
              <a:t>.</a:t>
            </a:r>
          </a:p>
          <a:p>
            <a:pPr algn="just"/>
            <a:endParaRPr lang="en-US" sz="1000" dirty="0">
              <a:solidFill>
                <a:schemeClr val="bg1">
                  <a:lumMod val="50000"/>
                </a:schemeClr>
              </a:solidFill>
            </a:endParaRPr>
          </a:p>
          <a:p>
            <a:pPr algn="just"/>
            <a:r>
              <a:rPr lang="en-US" sz="1000" dirty="0">
                <a:solidFill>
                  <a:schemeClr val="bg1">
                    <a:lumMod val="50000"/>
                  </a:schemeClr>
                </a:solidFill>
              </a:rPr>
              <a:t>For </a:t>
            </a:r>
            <a:r>
              <a:rPr lang="en-US" sz="1000" dirty="0">
                <a:solidFill>
                  <a:schemeClr val="bg1">
                    <a:lumMod val="50000"/>
                  </a:schemeClr>
                </a:solidFill>
              </a:rPr>
              <a:t>more information regarding sediment composition data, please contact </a:t>
            </a:r>
            <a:r>
              <a:rPr lang="en-US" sz="1000" b="1" dirty="0">
                <a:solidFill>
                  <a:schemeClr val="tx2">
                    <a:lumMod val="40000"/>
                    <a:lumOff val="60000"/>
                  </a:schemeClr>
                </a:solidFill>
              </a:rPr>
              <a:t>Karen </a:t>
            </a:r>
            <a:r>
              <a:rPr lang="en-US" sz="1000" b="1" dirty="0">
                <a:solidFill>
                  <a:schemeClr val="tx2">
                    <a:lumMod val="40000"/>
                    <a:lumOff val="60000"/>
                  </a:schemeClr>
                </a:solidFill>
              </a:rPr>
              <a:t>Gehrts</a:t>
            </a:r>
            <a:r>
              <a:rPr lang="en-US" sz="1000" dirty="0">
                <a:solidFill>
                  <a:schemeClr val="bg1">
                    <a:lumMod val="50000"/>
                  </a:schemeClr>
                </a:solidFill>
              </a:rPr>
              <a:t>.</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4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4700" y="4702201"/>
            <a:ext cx="990600" cy="369332"/>
          </a:xfrm>
          <a:prstGeom prst="rect">
            <a:avLst/>
          </a:prstGeom>
          <a:noFill/>
          <a:ln>
            <a:noFill/>
          </a:ln>
        </p:spPr>
        <p:txBody>
          <a:bodyPr wrap="square" rtlCol="0">
            <a:spAutoFit/>
          </a:bodyPr>
          <a:lstStyle/>
          <a:p>
            <a:pPr algn="ctr"/>
            <a:r>
              <a:rPr lang="en-US" sz="900" b="1" dirty="0">
                <a:solidFill>
                  <a:schemeClr val="bg1"/>
                </a:solidFill>
              </a:rPr>
              <a:t>How are they monitored? </a:t>
            </a:r>
            <a:endParaRPr lang="en-US" sz="900" b="1" dirty="0">
              <a:solidFill>
                <a:schemeClr val="bg1"/>
              </a:solidFill>
            </a:endParaRPr>
          </a:p>
        </p:txBody>
      </p:sp>
      <p:sp>
        <p:nvSpPr>
          <p:cNvPr id="52" name="Rectangle 51"/>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5638800"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638800"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562600" y="8466677"/>
            <a:ext cx="4572001" cy="430887"/>
          </a:xfrm>
          <a:prstGeom prst="rect">
            <a:avLst/>
          </a:prstGeom>
          <a:noFill/>
        </p:spPr>
        <p:txBody>
          <a:bodyPr wrap="square" rtlCol="0">
            <a:spAutoFit/>
          </a:bodyPr>
          <a:lstStyle/>
          <a:p>
            <a:r>
              <a:rPr lang="en-US" sz="1100" i="1" dirty="0">
                <a:solidFill>
                  <a:schemeClr val="bg1">
                    <a:lumMod val="50000"/>
                  </a:schemeClr>
                </a:solidFill>
              </a:rPr>
              <a:t>To view </a:t>
            </a:r>
            <a:r>
              <a:rPr lang="en-US" sz="1100" i="1" dirty="0">
                <a:solidFill>
                  <a:schemeClr val="bg1">
                    <a:lumMod val="50000"/>
                  </a:schemeClr>
                </a:solidFill>
              </a:rPr>
              <a:t>the locations of phytoplankton and chlorophyll-a monitoring </a:t>
            </a:r>
            <a:r>
              <a:rPr lang="en-US" sz="1100" i="1" dirty="0">
                <a:solidFill>
                  <a:schemeClr val="bg1">
                    <a:lumMod val="50000"/>
                  </a:schemeClr>
                </a:solidFill>
              </a:rPr>
              <a:t>stations in the map above, please select:</a:t>
            </a:r>
          </a:p>
        </p:txBody>
      </p:sp>
      <p:pic>
        <p:nvPicPr>
          <p:cNvPr id="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19600"/>
            <a:ext cx="439479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3" name="TextBox 72"/>
          <p:cNvSpPr txBox="1"/>
          <p:nvPr/>
        </p:nvSpPr>
        <p:spPr>
          <a:xfrm>
            <a:off x="5871100" y="8916157"/>
            <a:ext cx="1520301" cy="215444"/>
          </a:xfrm>
          <a:prstGeom prst="rect">
            <a:avLst/>
          </a:prstGeom>
          <a:noFill/>
        </p:spPr>
        <p:txBody>
          <a:bodyPr wrap="square" rtlCol="0">
            <a:spAutoFit/>
          </a:bodyPr>
          <a:lstStyle/>
          <a:p>
            <a:pPr lvl="0"/>
            <a:r>
              <a:rPr lang="en-US" sz="800" dirty="0">
                <a:solidFill>
                  <a:srgbClr val="4BACC6">
                    <a:lumMod val="75000"/>
                  </a:srgbClr>
                </a:solidFill>
              </a:rPr>
              <a:t>Monitoring Program?</a:t>
            </a:r>
            <a:endParaRPr lang="en-US" sz="800" dirty="0">
              <a:solidFill>
                <a:srgbClr val="4BACC6">
                  <a:lumMod val="75000"/>
                </a:srgbClr>
              </a:solidFill>
            </a:endParaRPr>
          </a:p>
        </p:txBody>
      </p:sp>
      <p:sp>
        <p:nvSpPr>
          <p:cNvPr id="74" name="Rectangle 73"/>
          <p:cNvSpPr/>
          <p:nvPr/>
        </p:nvSpPr>
        <p:spPr>
          <a:xfrm>
            <a:off x="5867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a:spLocks noChangeAspect="1"/>
          </p:cNvSpPr>
          <p:nvPr/>
        </p:nvSpPr>
        <p:spPr>
          <a:xfrm rot="10800000">
            <a:off x="9595470"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TextBox 47"/>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9" name="TextBox 48"/>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4" name="TextBox 53"/>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76" name="Straight Connector 75"/>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1" name="TextBox 8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2" name="Line Callout 2 (Border and Accent Bar) 81"/>
          <p:cNvSpPr/>
          <p:nvPr/>
        </p:nvSpPr>
        <p:spPr>
          <a:xfrm>
            <a:off x="12268200" y="6172200"/>
            <a:ext cx="1905000" cy="2756913"/>
          </a:xfrm>
          <a:prstGeom prst="accentBorderCallout2">
            <a:avLst>
              <a:gd name="adj1" fmla="val 23945"/>
              <a:gd name="adj2" fmla="val -7638"/>
              <a:gd name="adj3" fmla="val 25244"/>
              <a:gd name="adj4" fmla="val -8322"/>
              <a:gd name="adj5" fmla="val 109963"/>
              <a:gd name="adj6" fmla="val -626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Rather than having interactive maps, users will select monitoring program to populate a static map above.</a:t>
            </a:r>
            <a:endParaRPr lang="en-US" dirty="0">
              <a:solidFill>
                <a:schemeClr val="tx1"/>
              </a:solidFill>
            </a:endParaRPr>
          </a:p>
        </p:txBody>
      </p:sp>
    </p:spTree>
    <p:extLst>
      <p:ext uri="{BB962C8B-B14F-4D97-AF65-F5344CB8AC3E}">
        <p14:creationId xmlns:p14="http://schemas.microsoft.com/office/powerpoint/2010/main" val="262458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898910623"/>
              </p:ext>
            </p:extLst>
          </p:nvPr>
        </p:nvGraphicFramePr>
        <p:xfrm>
          <a:off x="736600" y="611477"/>
          <a:ext cx="10515600" cy="5133765"/>
        </p:xfrm>
        <a:graphic>
          <a:graphicData uri="http://schemas.openxmlformats.org/drawingml/2006/table">
            <a:tbl>
              <a:tblPr/>
              <a:tblGrid>
                <a:gridCol w="1406965"/>
                <a:gridCol w="1912594"/>
                <a:gridCol w="1875954"/>
                <a:gridCol w="1209111"/>
                <a:gridCol w="4110976"/>
              </a:tblGrid>
              <a:tr h="161004">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583641">
                <a:tc>
                  <a:txBody>
                    <a:bodyPr/>
                    <a:lstStyle/>
                    <a:p>
                      <a:pPr algn="ctr" fontAlgn="b"/>
                      <a:r>
                        <a:rPr lang="en-US" sz="1600" b="1" i="0" u="none" strike="noStrike">
                          <a:solidFill>
                            <a:srgbClr val="000000"/>
                          </a:solidFill>
                          <a:effectLst/>
                          <a:latin typeface="Calibri" charset="0"/>
                        </a:rPr>
                        <a:t>Data Widget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a:solidFill>
                            <a:srgbClr val="000000"/>
                          </a:solidFill>
                          <a:effectLst/>
                          <a:latin typeface="Calibri" charset="0"/>
                        </a:rPr>
                        <a:t>Description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a:solidFill>
                            <a:srgbClr val="000000"/>
                          </a:solidFill>
                          <a:effectLst/>
                          <a:latin typeface="Calibri" charset="0"/>
                        </a:rPr>
                        <a:t>Parameter (units)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a:solidFill>
                            <a:srgbClr val="000000"/>
                          </a:solidFill>
                          <a:effectLst/>
                          <a:latin typeface="Calibri" charset="0"/>
                        </a:rPr>
                        <a:t>Data Source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Location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513202">
                <a:tc rowSpan="4">
                  <a:txBody>
                    <a:bodyPr/>
                    <a:lstStyle/>
                    <a:p>
                      <a:pPr algn="ctr" fontAlgn="ctr"/>
                      <a:r>
                        <a:rPr lang="en-US" sz="1600" b="1" i="0" u="none" strike="noStrike">
                          <a:solidFill>
                            <a:srgbClr val="000000"/>
                          </a:solidFill>
                          <a:effectLst/>
                          <a:latin typeface="Calibri" charset="0"/>
                        </a:rPr>
                        <a:t>Catch Indices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a:solidFill>
                            <a:srgbClr val="000000"/>
                          </a:solidFill>
                          <a:effectLst/>
                          <a:latin typeface="Calibri" charset="0"/>
                        </a:rPr>
                        <a:t>Catch Indices for Sacramento Trawl, Knights Landing RST,  and Sacramento Seine; water quality information (D-1641 compliance met Y/N), DCC gate open/closed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DJFMP Catch Data for Sacramento River Trawl and Sacramento Area Beach Seines (index)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DJFMP USFW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www.fws.gov</a:t>
                      </a:r>
                      <a:r>
                        <a:rPr lang="en-US" sz="1600" b="0" i="0" u="none" strike="noStrike" dirty="0">
                          <a:solidFill>
                            <a:srgbClr val="000000"/>
                          </a:solidFill>
                          <a:effectLst/>
                          <a:latin typeface="Calibri" charset="0"/>
                        </a:rPr>
                        <a:t>/Lodi/DJFMP/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322009">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Knights Landing RST catch data (index)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CDFW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Excel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DCC gate status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http://www.water.ca.gov/SWP/operations control/docs/delta/deltaops.pdf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2950">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D-1641 WQ criteria met (Y/N)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NFMS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Personnal Communication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004">
                <a:tc rowSpan="3">
                  <a:txBody>
                    <a:bodyPr/>
                    <a:lstStyle/>
                    <a:p>
                      <a:pPr algn="ctr" fontAlgn="ctr"/>
                      <a:r>
                        <a:rPr lang="en-US" sz="1600" b="1" i="0" u="none" strike="noStrike">
                          <a:solidFill>
                            <a:srgbClr val="000000"/>
                          </a:solidFill>
                          <a:effectLst/>
                          <a:latin typeface="Calibri" charset="0"/>
                        </a:rPr>
                        <a:t>Reservoir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600" b="0" i="0" u="none" strike="noStrike">
                          <a:solidFill>
                            <a:srgbClr val="000000"/>
                          </a:solidFill>
                          <a:effectLst/>
                          <a:latin typeface="Calibri" charset="0"/>
                        </a:rPr>
                        <a:t>Select parameters for key reservoirs (Trinity, Shasta, Whiskeytown, Keswick, Oroville, Folsom, New Melones, Don Pedro, McClure (Exchequer), San Luis)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Capacity (AF)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http://cdec.water.ca.gov/reservoir.html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Storage (AF)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http://cdec.water.ca.gov/reservoir.html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607">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Outflow (cfs)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reservoir.html</a:t>
                      </a:r>
                      <a:endParaRPr lang="en-US" sz="1600" b="0" i="0" u="none" strike="noStrike" dirty="0">
                        <a:solidFill>
                          <a:srgbClr val="000000"/>
                        </a:solidFill>
                        <a:effectLst/>
                        <a:latin typeface="Calibri"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402" y="694604"/>
            <a:ext cx="998022" cy="444500"/>
          </a:xfrm>
          <a:prstGeom prst="rect">
            <a:avLst/>
          </a:prstGeom>
        </p:spPr>
      </p:pic>
    </p:spTree>
    <p:extLst>
      <p:ext uri="{BB962C8B-B14F-4D97-AF65-F5344CB8AC3E}">
        <p14:creationId xmlns:p14="http://schemas.microsoft.com/office/powerpoint/2010/main" val="541439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132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Benthic Invertebrates</a:t>
            </a:r>
            <a:endParaRPr lang="en-US" sz="2400" dirty="0">
              <a:solidFill>
                <a:schemeClr val="tx2"/>
              </a:solidFill>
              <a:latin typeface="Calibri" panose="020F0502020204030204" pitchFamily="34" charset="0"/>
            </a:endParaRP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solidFill>
              </a:rPr>
              <a:t>Reporting</a:t>
            </a:r>
            <a:endParaRPr lang="en-US" sz="900" b="1" dirty="0">
              <a:solidFill>
                <a:schemeClr val="bg1"/>
              </a:solidFill>
            </a:endParaRPr>
          </a:p>
        </p:txBody>
      </p:sp>
      <p:sp>
        <p:nvSpPr>
          <p:cNvPr id="6" name="Rectangle 5"/>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5638799"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638799"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638800" y="6853536"/>
            <a:ext cx="4495801" cy="461665"/>
          </a:xfrm>
          <a:prstGeom prst="rect">
            <a:avLst/>
          </a:prstGeom>
          <a:noFill/>
        </p:spPr>
        <p:txBody>
          <a:bodyPr wrap="square" rtlCol="0">
            <a:spAutoFit/>
          </a:bodyPr>
          <a:lstStyle/>
          <a:p>
            <a:pPr lvl="0"/>
            <a:r>
              <a:rPr lang="en-US" sz="1200" dirty="0">
                <a:solidFill>
                  <a:srgbClr val="4BACC6">
                    <a:lumMod val="75000"/>
                  </a:srgbClr>
                </a:solidFill>
              </a:rPr>
              <a:t>Understanding the relative abundance and distribution of benthic invertebrates in the San Francisco Bay Delta Estuary.</a:t>
            </a:r>
            <a:endParaRPr lang="en-US" sz="1200" dirty="0">
              <a:solidFill>
                <a:srgbClr val="4BACC6">
                  <a:lumMod val="75000"/>
                </a:srgbClr>
              </a:solidFill>
            </a:endParaRP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407" y="4514850"/>
            <a:ext cx="2782944"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8534401"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534401"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534401"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8540026" y="4510538"/>
            <a:ext cx="1520301" cy="246221"/>
          </a:xfrm>
          <a:prstGeom prst="rect">
            <a:avLst/>
          </a:prstGeom>
          <a:noFill/>
        </p:spPr>
        <p:txBody>
          <a:bodyPr wrap="square" rtlCol="0">
            <a:spAutoFit/>
          </a:bodyPr>
          <a:lstStyle/>
          <a:p>
            <a:pPr lvl="0"/>
            <a:r>
              <a:rPr lang="en-US" sz="1000" dirty="0">
                <a:solidFill>
                  <a:srgbClr val="4BACC6">
                    <a:lumMod val="75000"/>
                  </a:srgbClr>
                </a:solidFill>
              </a:rPr>
              <a:t>SELECT DATA</a:t>
            </a:r>
            <a:endParaRPr lang="en-US" sz="1000" dirty="0">
              <a:solidFill>
                <a:srgbClr val="4BACC6">
                  <a:lumMod val="75000"/>
                </a:srgbClr>
              </a:solidFill>
            </a:endParaRPr>
          </a:p>
        </p:txBody>
      </p:sp>
      <p:sp>
        <p:nvSpPr>
          <p:cNvPr id="75" name="TextBox 74"/>
          <p:cNvSpPr txBox="1"/>
          <p:nvPr/>
        </p:nvSpPr>
        <p:spPr>
          <a:xfrm>
            <a:off x="8458201" y="4743413"/>
            <a:ext cx="1520301" cy="215444"/>
          </a:xfrm>
          <a:prstGeom prst="rect">
            <a:avLst/>
          </a:prstGeom>
          <a:noFill/>
        </p:spPr>
        <p:txBody>
          <a:bodyPr wrap="square" rtlCol="0">
            <a:spAutoFit/>
          </a:bodyPr>
          <a:lstStyle/>
          <a:p>
            <a:pPr lvl="0"/>
            <a:r>
              <a:rPr lang="en-US" sz="800" dirty="0">
                <a:solidFill>
                  <a:srgbClr val="4BACC6">
                    <a:lumMod val="75000"/>
                  </a:srgbClr>
                </a:solidFill>
              </a:rPr>
              <a:t>Where?</a:t>
            </a:r>
            <a:endParaRPr lang="en-US" sz="800" dirty="0">
              <a:solidFill>
                <a:srgbClr val="4BACC6">
                  <a:lumMod val="75000"/>
                </a:srgbClr>
              </a:solidFill>
            </a:endParaRPr>
          </a:p>
        </p:txBody>
      </p:sp>
      <p:sp>
        <p:nvSpPr>
          <p:cNvPr id="76" name="TextBox 75"/>
          <p:cNvSpPr txBox="1"/>
          <p:nvPr/>
        </p:nvSpPr>
        <p:spPr>
          <a:xfrm>
            <a:off x="8458201" y="5257800"/>
            <a:ext cx="1520301" cy="215444"/>
          </a:xfrm>
          <a:prstGeom prst="rect">
            <a:avLst/>
          </a:prstGeom>
          <a:noFill/>
        </p:spPr>
        <p:txBody>
          <a:bodyPr wrap="square" rtlCol="0">
            <a:spAutoFit/>
          </a:bodyPr>
          <a:lstStyle/>
          <a:p>
            <a:pPr lvl="0"/>
            <a:r>
              <a:rPr lang="en-US" sz="800" dirty="0">
                <a:solidFill>
                  <a:srgbClr val="4BACC6">
                    <a:lumMod val="75000"/>
                  </a:srgbClr>
                </a:solidFill>
              </a:rPr>
              <a:t>When?</a:t>
            </a:r>
            <a:endParaRPr lang="en-US" sz="800" dirty="0">
              <a:solidFill>
                <a:srgbClr val="4BACC6">
                  <a:lumMod val="75000"/>
                </a:srgbClr>
              </a:solidFill>
            </a:endParaRPr>
          </a:p>
        </p:txBody>
      </p:sp>
      <p:sp>
        <p:nvSpPr>
          <p:cNvPr id="24" name="Rectangle 23"/>
          <p:cNvSpPr/>
          <p:nvPr/>
        </p:nvSpPr>
        <p:spPr>
          <a:xfrm>
            <a:off x="8540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a:spLocks noChangeAspect="1"/>
          </p:cNvSpPr>
          <p:nvPr/>
        </p:nvSpPr>
        <p:spPr>
          <a:xfrm rot="10800000">
            <a:off x="9833214"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Rectangle 77"/>
          <p:cNvSpPr/>
          <p:nvPr/>
        </p:nvSpPr>
        <p:spPr>
          <a:xfrm>
            <a:off x="8534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a:spLocks noChangeAspect="1"/>
          </p:cNvSpPr>
          <p:nvPr/>
        </p:nvSpPr>
        <p:spPr>
          <a:xfrm rot="10800000">
            <a:off x="9827589"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ectangle 79"/>
          <p:cNvSpPr/>
          <p:nvPr/>
        </p:nvSpPr>
        <p:spPr>
          <a:xfrm>
            <a:off x="8534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a:spLocks noChangeAspect="1"/>
          </p:cNvSpPr>
          <p:nvPr/>
        </p:nvSpPr>
        <p:spPr>
          <a:xfrm rot="10800000">
            <a:off x="9827589"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8"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3" y="79965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9" name="Rectangle 118"/>
          <p:cNvSpPr/>
          <p:nvPr/>
        </p:nvSpPr>
        <p:spPr>
          <a:xfrm>
            <a:off x="6616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5752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rot="16200000">
            <a:off x="5538843" y="88918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22" name="Rectangle 121"/>
          <p:cNvSpPr/>
          <p:nvPr/>
        </p:nvSpPr>
        <p:spPr>
          <a:xfrm>
            <a:off x="9276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9117845" y="85799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24" name="TextBox 123"/>
          <p:cNvSpPr txBox="1"/>
          <p:nvPr/>
        </p:nvSpPr>
        <p:spPr>
          <a:xfrm>
            <a:off x="9118404" y="88131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25" name="TextBox 124"/>
          <p:cNvSpPr txBox="1"/>
          <p:nvPr/>
        </p:nvSpPr>
        <p:spPr>
          <a:xfrm>
            <a:off x="9118404" y="90560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26" name="TextBox 125"/>
          <p:cNvSpPr txBox="1"/>
          <p:nvPr/>
        </p:nvSpPr>
        <p:spPr>
          <a:xfrm>
            <a:off x="9118404" y="93143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27" name="TextBox 126"/>
          <p:cNvSpPr txBox="1"/>
          <p:nvPr/>
        </p:nvSpPr>
        <p:spPr>
          <a:xfrm>
            <a:off x="9117610" y="95637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28" name="TextBox 127"/>
          <p:cNvSpPr txBox="1"/>
          <p:nvPr/>
        </p:nvSpPr>
        <p:spPr>
          <a:xfrm>
            <a:off x="5638800" y="77724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D41</a:t>
            </a:r>
            <a:endParaRPr lang="en-US" sz="1200" dirty="0">
              <a:solidFill>
                <a:schemeClr val="accent5">
                  <a:lumMod val="75000"/>
                </a:schemeClr>
              </a:solidFill>
            </a:endParaRPr>
          </a:p>
        </p:txBody>
      </p:sp>
      <p:sp>
        <p:nvSpPr>
          <p:cNvPr id="129" name="TextBox 128"/>
          <p:cNvSpPr txBox="1"/>
          <p:nvPr/>
        </p:nvSpPr>
        <p:spPr>
          <a:xfrm>
            <a:off x="8001000" y="100715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3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04349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3" name="Rectangle 132"/>
          <p:cNvSpPr/>
          <p:nvPr/>
        </p:nvSpPr>
        <p:spPr>
          <a:xfrm>
            <a:off x="6616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752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rot="16200000">
            <a:off x="5538844" y="113302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36" name="Rectangle 135"/>
          <p:cNvSpPr/>
          <p:nvPr/>
        </p:nvSpPr>
        <p:spPr>
          <a:xfrm>
            <a:off x="9276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9117846" y="110183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38" name="TextBox 137"/>
          <p:cNvSpPr txBox="1"/>
          <p:nvPr/>
        </p:nvSpPr>
        <p:spPr>
          <a:xfrm>
            <a:off x="9118405" y="112515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39" name="TextBox 138"/>
          <p:cNvSpPr txBox="1"/>
          <p:nvPr/>
        </p:nvSpPr>
        <p:spPr>
          <a:xfrm>
            <a:off x="9118405" y="114944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40" name="TextBox 139"/>
          <p:cNvSpPr txBox="1"/>
          <p:nvPr/>
        </p:nvSpPr>
        <p:spPr>
          <a:xfrm>
            <a:off x="9118405" y="117527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41" name="TextBox 140"/>
          <p:cNvSpPr txBox="1"/>
          <p:nvPr/>
        </p:nvSpPr>
        <p:spPr>
          <a:xfrm>
            <a:off x="9117611" y="120021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42" name="TextBox 141"/>
          <p:cNvSpPr txBox="1"/>
          <p:nvPr/>
        </p:nvSpPr>
        <p:spPr>
          <a:xfrm>
            <a:off x="5638801" y="102108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D28A</a:t>
            </a:r>
            <a:endParaRPr lang="en-US" sz="1200" dirty="0">
              <a:solidFill>
                <a:schemeClr val="accent5">
                  <a:lumMod val="75000"/>
                </a:schemeClr>
              </a:solidFill>
            </a:endParaRPr>
          </a:p>
        </p:txBody>
      </p:sp>
      <p:sp>
        <p:nvSpPr>
          <p:cNvPr id="143" name="TextBox 142"/>
          <p:cNvSpPr txBox="1"/>
          <p:nvPr/>
        </p:nvSpPr>
        <p:spPr>
          <a:xfrm>
            <a:off x="8001001" y="125099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4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28733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5" name="Rectangle 144"/>
          <p:cNvSpPr/>
          <p:nvPr/>
        </p:nvSpPr>
        <p:spPr>
          <a:xfrm>
            <a:off x="6616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752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rot="16200000">
            <a:off x="5538844" y="137686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48" name="Rectangle 147"/>
          <p:cNvSpPr/>
          <p:nvPr/>
        </p:nvSpPr>
        <p:spPr>
          <a:xfrm>
            <a:off x="9276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9117846" y="134567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50" name="TextBox 149"/>
          <p:cNvSpPr txBox="1"/>
          <p:nvPr/>
        </p:nvSpPr>
        <p:spPr>
          <a:xfrm>
            <a:off x="9118405" y="136899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51" name="TextBox 150"/>
          <p:cNvSpPr txBox="1"/>
          <p:nvPr/>
        </p:nvSpPr>
        <p:spPr>
          <a:xfrm>
            <a:off x="9118405" y="139328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52" name="TextBox 151"/>
          <p:cNvSpPr txBox="1"/>
          <p:nvPr/>
        </p:nvSpPr>
        <p:spPr>
          <a:xfrm>
            <a:off x="9118405" y="141911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53" name="TextBox 152"/>
          <p:cNvSpPr txBox="1"/>
          <p:nvPr/>
        </p:nvSpPr>
        <p:spPr>
          <a:xfrm>
            <a:off x="9117611" y="144405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54" name="TextBox 153"/>
          <p:cNvSpPr txBox="1"/>
          <p:nvPr/>
        </p:nvSpPr>
        <p:spPr>
          <a:xfrm>
            <a:off x="5638801" y="126492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P8</a:t>
            </a:r>
            <a:endParaRPr lang="en-US" sz="1200" dirty="0">
              <a:solidFill>
                <a:schemeClr val="accent5">
                  <a:lumMod val="75000"/>
                </a:schemeClr>
              </a:solidFill>
            </a:endParaRPr>
          </a:p>
        </p:txBody>
      </p:sp>
      <p:sp>
        <p:nvSpPr>
          <p:cNvPr id="155" name="TextBox 154"/>
          <p:cNvSpPr txBox="1"/>
          <p:nvPr/>
        </p:nvSpPr>
        <p:spPr>
          <a:xfrm>
            <a:off x="8001001" y="149483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sp>
        <p:nvSpPr>
          <p:cNvPr id="91" name="Rounded Rectangle 90"/>
          <p:cNvSpPr/>
          <p:nvPr/>
        </p:nvSpPr>
        <p:spPr>
          <a:xfrm>
            <a:off x="8610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92" name="Rounded Rectangle 91"/>
          <p:cNvSpPr/>
          <p:nvPr/>
        </p:nvSpPr>
        <p:spPr>
          <a:xfrm>
            <a:off x="9220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93" name="Rounded Rectangle 92"/>
          <p:cNvSpPr/>
          <p:nvPr/>
        </p:nvSpPr>
        <p:spPr>
          <a:xfrm>
            <a:off x="8610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94" name="Rounded Rectangle 93"/>
          <p:cNvSpPr/>
          <p:nvPr/>
        </p:nvSpPr>
        <p:spPr>
          <a:xfrm>
            <a:off x="9220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95" name="Rounded Rectangle 94"/>
          <p:cNvSpPr/>
          <p:nvPr/>
        </p:nvSpPr>
        <p:spPr>
          <a:xfrm>
            <a:off x="8610600" y="12945539"/>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96" name="Rounded Rectangle 95"/>
          <p:cNvSpPr/>
          <p:nvPr/>
        </p:nvSpPr>
        <p:spPr>
          <a:xfrm>
            <a:off x="9220200" y="12945539"/>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97" name="TextBox 96"/>
          <p:cNvSpPr txBox="1"/>
          <p:nvPr/>
        </p:nvSpPr>
        <p:spPr>
          <a:xfrm>
            <a:off x="2286000" y="5715001"/>
            <a:ext cx="3200400" cy="6294031"/>
          </a:xfrm>
          <a:prstGeom prst="rect">
            <a:avLst/>
          </a:prstGeom>
          <a:noFill/>
        </p:spPr>
        <p:txBody>
          <a:bodyPr wrap="square" rtlCol="0">
            <a:spAutoFit/>
          </a:bodyPr>
          <a:lstStyle/>
          <a:p>
            <a:pPr lvl="0"/>
            <a:r>
              <a:rPr lang="en-US" sz="1200" b="1" dirty="0">
                <a:solidFill>
                  <a:prstClr val="white">
                    <a:lumMod val="50000"/>
                  </a:prstClr>
                </a:solidFill>
              </a:rPr>
              <a:t>Water Rights Decision 1641 Compliance</a:t>
            </a:r>
            <a:endParaRPr lang="en-US" sz="1200" b="1" dirty="0">
              <a:solidFill>
                <a:prstClr val="white">
                  <a:lumMod val="50000"/>
                </a:prstClr>
              </a:solidFill>
            </a:endParaRPr>
          </a:p>
          <a:p>
            <a:pPr lvl="0" algn="just"/>
            <a:endParaRPr lang="en-US" sz="1000" dirty="0">
              <a:solidFill>
                <a:prstClr val="white">
                  <a:lumMod val="50000"/>
                </a:prstClr>
              </a:solidFill>
            </a:endParaRPr>
          </a:p>
          <a:p>
            <a:pPr lvl="0" algn="just"/>
            <a:r>
              <a:rPr lang="en-US" sz="1000" dirty="0">
                <a:solidFill>
                  <a:prstClr val="white">
                    <a:lumMod val="50000"/>
                  </a:prstClr>
                </a:solidFill>
              </a:rPr>
              <a:t>The SWRCB establishes water quality objectives and monitoring plans to protect the variety </a:t>
            </a:r>
            <a:r>
              <a:rPr lang="en-US" sz="1000" dirty="0">
                <a:solidFill>
                  <a:prstClr val="white">
                    <a:lumMod val="50000"/>
                  </a:prstClr>
                </a:solidFill>
              </a:rPr>
              <a:t>of beneficial </a:t>
            </a:r>
            <a:r>
              <a:rPr lang="en-US" sz="1000" dirty="0">
                <a:solidFill>
                  <a:prstClr val="white">
                    <a:lumMod val="50000"/>
                  </a:prstClr>
                </a:solidFill>
              </a:rPr>
              <a:t>uses of the water within the upper San Francisco estuary (estuary). The </a:t>
            </a:r>
            <a:r>
              <a:rPr lang="en-US" sz="1000" dirty="0">
                <a:solidFill>
                  <a:prstClr val="white">
                    <a:lumMod val="50000"/>
                  </a:prstClr>
                </a:solidFill>
              </a:rPr>
              <a:t>SWRCB ensures </a:t>
            </a:r>
            <a:r>
              <a:rPr lang="en-US" sz="1000" dirty="0">
                <a:solidFill>
                  <a:prstClr val="white">
                    <a:lumMod val="50000"/>
                  </a:prstClr>
                </a:solidFill>
              </a:rPr>
              <a:t>that these objectives are met, in part, by inclusion of water quality </a:t>
            </a:r>
            <a:r>
              <a:rPr lang="en-US" sz="1000" dirty="0">
                <a:solidFill>
                  <a:prstClr val="white">
                    <a:lumMod val="50000"/>
                  </a:prstClr>
                </a:solidFill>
              </a:rPr>
              <a:t>monitoring requirements </a:t>
            </a:r>
            <a:r>
              <a:rPr lang="en-US" sz="1000" dirty="0">
                <a:solidFill>
                  <a:prstClr val="white">
                    <a:lumMod val="50000"/>
                  </a:prstClr>
                </a:solidFill>
              </a:rPr>
              <a:t>into water rights decisions issued to DWR and USBR as conditions for </a:t>
            </a:r>
            <a:r>
              <a:rPr lang="en-US" sz="1000" dirty="0">
                <a:solidFill>
                  <a:prstClr val="white">
                    <a:lumMod val="50000"/>
                  </a:prstClr>
                </a:solidFill>
              </a:rPr>
              <a:t>operating the </a:t>
            </a:r>
            <a:r>
              <a:rPr lang="en-US" sz="1000" dirty="0">
                <a:solidFill>
                  <a:prstClr val="white">
                    <a:lumMod val="50000"/>
                  </a:prstClr>
                </a:solidFill>
              </a:rPr>
              <a:t>SWP and CVP, respectively. These requirements include minimum outflows, limits to </a:t>
            </a:r>
            <a:r>
              <a:rPr lang="en-US" sz="1000" dirty="0">
                <a:solidFill>
                  <a:prstClr val="white">
                    <a:lumMod val="50000"/>
                  </a:prstClr>
                </a:solidFill>
              </a:rPr>
              <a:t>water diversion </a:t>
            </a:r>
            <a:r>
              <a:rPr lang="en-US" sz="1000" dirty="0">
                <a:solidFill>
                  <a:prstClr val="white">
                    <a:lumMod val="50000"/>
                  </a:prstClr>
                </a:solidFill>
              </a:rPr>
              <a:t>by the SWP and CVP, and maximum allowable salinity levels. In addition, DWR </a:t>
            </a:r>
            <a:r>
              <a:rPr lang="en-US" sz="1000" dirty="0">
                <a:solidFill>
                  <a:prstClr val="white">
                    <a:lumMod val="50000"/>
                  </a:prstClr>
                </a:solidFill>
              </a:rPr>
              <a:t>and USBR </a:t>
            </a:r>
            <a:r>
              <a:rPr lang="en-US" sz="1000" dirty="0">
                <a:solidFill>
                  <a:prstClr val="white">
                    <a:lumMod val="50000"/>
                  </a:prstClr>
                </a:solidFill>
              </a:rPr>
              <a:t>are required to conduct a comprehensive monitoring program to determine </a:t>
            </a:r>
            <a:r>
              <a:rPr lang="en-US" sz="1000" dirty="0">
                <a:solidFill>
                  <a:prstClr val="white">
                    <a:lumMod val="50000"/>
                  </a:prstClr>
                </a:solidFill>
              </a:rPr>
              <a:t>compliance with </a:t>
            </a:r>
            <a:r>
              <a:rPr lang="en-US" sz="1000" dirty="0">
                <a:solidFill>
                  <a:prstClr val="white">
                    <a:lumMod val="50000"/>
                  </a:prstClr>
                </a:solidFill>
              </a:rPr>
              <a:t>the water quality objectives and report the findings to the SWRCB. Water </a:t>
            </a:r>
            <a:r>
              <a:rPr lang="en-US" sz="1000" dirty="0">
                <a:solidFill>
                  <a:prstClr val="white">
                    <a:lumMod val="50000"/>
                  </a:prstClr>
                </a:solidFill>
              </a:rPr>
              <a:t>quality objectives </a:t>
            </a:r>
            <a:r>
              <a:rPr lang="en-US" sz="1000" dirty="0">
                <a:solidFill>
                  <a:prstClr val="white">
                    <a:lumMod val="50000"/>
                  </a:prstClr>
                </a:solidFill>
              </a:rPr>
              <a:t>were issued in December 1999 by D-1641 (SWRCB, 1999) and revised by order </a:t>
            </a:r>
            <a:r>
              <a:rPr lang="en-US" sz="1000" dirty="0">
                <a:solidFill>
                  <a:prstClr val="white">
                    <a:lumMod val="50000"/>
                  </a:prstClr>
                </a:solidFill>
              </a:rPr>
              <a:t>WR 2000-02 </a:t>
            </a:r>
            <a:r>
              <a:rPr lang="en-US" sz="1000" dirty="0">
                <a:solidFill>
                  <a:prstClr val="white">
                    <a:lumMod val="50000"/>
                  </a:prstClr>
                </a:solidFill>
              </a:rPr>
              <a:t>in March 2000. </a:t>
            </a:r>
            <a:endParaRPr lang="en-US" sz="1000" dirty="0">
              <a:solidFill>
                <a:prstClr val="white">
                  <a:lumMod val="50000"/>
                </a:prstClr>
              </a:solidFill>
            </a:endParaRPr>
          </a:p>
          <a:p>
            <a:pPr lvl="0" algn="just"/>
            <a:endParaRPr lang="en-US" sz="1000" dirty="0">
              <a:solidFill>
                <a:prstClr val="white">
                  <a:lumMod val="50000"/>
                </a:prstClr>
              </a:solidFill>
            </a:endParaRPr>
          </a:p>
          <a:p>
            <a:pPr lvl="0" algn="just"/>
            <a:r>
              <a:rPr lang="en-US" sz="1100" b="1" dirty="0">
                <a:solidFill>
                  <a:prstClr val="white">
                    <a:lumMod val="50000"/>
                  </a:prstClr>
                </a:solidFill>
              </a:rPr>
              <a:t>2015 Summary</a:t>
            </a:r>
          </a:p>
          <a:p>
            <a:pPr lvl="0" algn="just"/>
            <a:endParaRPr lang="en-US" sz="1000" dirty="0">
              <a:solidFill>
                <a:prstClr val="white">
                  <a:lumMod val="50000"/>
                </a:prstClr>
              </a:solidFill>
            </a:endParaRPr>
          </a:p>
          <a:p>
            <a:pPr lvl="0" algn="just"/>
            <a:r>
              <a:rPr lang="en-US" sz="1000" dirty="0">
                <a:solidFill>
                  <a:prstClr val="white">
                    <a:lumMod val="50000"/>
                  </a:prstClr>
                </a:solidFill>
              </a:rPr>
              <a:t>The benthic monitoring program is designed to document the distribution, diversity, </a:t>
            </a:r>
            <a:r>
              <a:rPr lang="en-US" sz="1000" dirty="0">
                <a:solidFill>
                  <a:prstClr val="white">
                    <a:lumMod val="50000"/>
                  </a:prstClr>
                </a:solidFill>
              </a:rPr>
              <a:t>and abundance </a:t>
            </a:r>
            <a:r>
              <a:rPr lang="en-US" sz="1000" dirty="0">
                <a:solidFill>
                  <a:prstClr val="white">
                    <a:lumMod val="50000"/>
                  </a:prstClr>
                </a:solidFill>
              </a:rPr>
              <a:t>of benthic (bottom dwelling) organisms in the estuary. Geographic coverage of </a:t>
            </a:r>
            <a:r>
              <a:rPr lang="en-US" sz="1000" dirty="0">
                <a:solidFill>
                  <a:prstClr val="white">
                    <a:lumMod val="50000"/>
                  </a:prstClr>
                </a:solidFill>
              </a:rPr>
              <a:t>the sampling </a:t>
            </a:r>
            <a:r>
              <a:rPr lang="en-US" sz="1000" dirty="0">
                <a:solidFill>
                  <a:prstClr val="white">
                    <a:lumMod val="50000"/>
                  </a:prstClr>
                </a:solidFill>
              </a:rPr>
              <a:t>sites ranges from the eastern region of San Pablo Bay through the Delta to the mouths</a:t>
            </a:r>
          </a:p>
          <a:p>
            <a:pPr lvl="0" algn="just"/>
            <a:r>
              <a:rPr lang="en-US" sz="1000" dirty="0">
                <a:solidFill>
                  <a:prstClr val="white">
                    <a:lumMod val="50000"/>
                  </a:prstClr>
                </a:solidFill>
              </a:rPr>
              <a:t>of the Sacramento, Mokelumne, and San Joaquin rivers. The benthic community of the estuary </a:t>
            </a:r>
            <a:r>
              <a:rPr lang="en-US" sz="1000" dirty="0">
                <a:solidFill>
                  <a:prstClr val="white">
                    <a:lumMod val="50000"/>
                  </a:prstClr>
                </a:solidFill>
              </a:rPr>
              <a:t>is a </a:t>
            </a:r>
            <a:r>
              <a:rPr lang="en-US" sz="1000" dirty="0">
                <a:solidFill>
                  <a:prstClr val="white">
                    <a:lumMod val="50000"/>
                  </a:prstClr>
                </a:solidFill>
              </a:rPr>
              <a:t>diverse assemblage of organisms, which includes worms, crustaceans, insects, and </a:t>
            </a:r>
            <a:r>
              <a:rPr lang="en-US" sz="1000" dirty="0" err="1">
                <a:solidFill>
                  <a:prstClr val="white">
                    <a:lumMod val="50000"/>
                  </a:prstClr>
                </a:solidFill>
              </a:rPr>
              <a:t>molluscs</a:t>
            </a:r>
            <a:r>
              <a:rPr lang="en-US" sz="1000" dirty="0">
                <a:solidFill>
                  <a:prstClr val="white">
                    <a:lumMod val="50000"/>
                  </a:prstClr>
                </a:solidFill>
              </a:rPr>
              <a:t>.  This </a:t>
            </a:r>
            <a:r>
              <a:rPr lang="en-US" sz="1000" dirty="0">
                <a:solidFill>
                  <a:prstClr val="white">
                    <a:lumMod val="50000"/>
                  </a:prstClr>
                </a:solidFill>
              </a:rPr>
              <a:t>program monitors both benthic macrofauna (organisms larger than 0.5 mm) and </a:t>
            </a:r>
            <a:r>
              <a:rPr lang="en-US" sz="1000" dirty="0">
                <a:solidFill>
                  <a:prstClr val="white">
                    <a:lumMod val="50000"/>
                  </a:prstClr>
                </a:solidFill>
              </a:rPr>
              <a:t>sediment composition </a:t>
            </a:r>
            <a:r>
              <a:rPr lang="en-US" sz="1000" dirty="0">
                <a:solidFill>
                  <a:prstClr val="white">
                    <a:lumMod val="50000"/>
                  </a:prstClr>
                </a:solidFill>
              </a:rPr>
              <a:t>(Lehman et al., 2001). General trends in sediment composition are documented </a:t>
            </a:r>
            <a:r>
              <a:rPr lang="en-US" sz="1000" dirty="0">
                <a:solidFill>
                  <a:prstClr val="white">
                    <a:lumMod val="50000"/>
                  </a:prstClr>
                </a:solidFill>
              </a:rPr>
              <a:t>at the </a:t>
            </a:r>
            <a:r>
              <a:rPr lang="en-US" sz="1000" dirty="0">
                <a:solidFill>
                  <a:prstClr val="white">
                    <a:lumMod val="50000"/>
                  </a:prstClr>
                </a:solidFill>
              </a:rPr>
              <a:t>same sites where benthic samples are collected. </a:t>
            </a:r>
            <a:endParaRPr lang="en-US" sz="1000" dirty="0">
              <a:solidFill>
                <a:prstClr val="white">
                  <a:lumMod val="50000"/>
                </a:prstClr>
              </a:solidFill>
            </a:endParaRPr>
          </a:p>
          <a:p>
            <a:pPr lvl="0" algn="just"/>
            <a:endParaRPr lang="en-US" sz="1000" dirty="0">
              <a:solidFill>
                <a:prstClr val="white">
                  <a:lumMod val="50000"/>
                </a:prstClr>
              </a:solidFill>
            </a:endParaRPr>
          </a:p>
          <a:p>
            <a:pPr algn="just"/>
            <a:r>
              <a:rPr lang="en-US" sz="1000" dirty="0">
                <a:solidFill>
                  <a:prstClr val="white">
                    <a:lumMod val="50000"/>
                  </a:prstClr>
                </a:solidFill>
              </a:rPr>
              <a:t>To view prior year ‘s summaries or an archive of prior reports, please </a:t>
            </a:r>
            <a:r>
              <a:rPr lang="en-US" sz="1000" b="1" dirty="0">
                <a:solidFill>
                  <a:schemeClr val="tx2">
                    <a:lumMod val="40000"/>
                    <a:lumOff val="60000"/>
                  </a:schemeClr>
                </a:solidFill>
              </a:rPr>
              <a:t>click here</a:t>
            </a:r>
            <a:r>
              <a:rPr lang="en-US" sz="1000" dirty="0">
                <a:solidFill>
                  <a:prstClr val="white">
                    <a:lumMod val="50000"/>
                  </a:prstClr>
                </a:solidFill>
              </a:rPr>
              <a:t>.</a:t>
            </a:r>
            <a:endParaRPr lang="en-US" sz="1000" b="1" i="1" dirty="0">
              <a:solidFill>
                <a:prstClr val="white">
                  <a:lumMod val="50000"/>
                </a:prstClr>
              </a:solidFill>
            </a:endParaRPr>
          </a:p>
          <a:p>
            <a:pPr algn="just"/>
            <a:endParaRPr lang="en-US" sz="1000" dirty="0">
              <a:solidFill>
                <a:prstClr val="white">
                  <a:lumMod val="50000"/>
                </a:prstClr>
              </a:solidFill>
            </a:endParaRPr>
          </a:p>
          <a:p>
            <a:pPr lvl="0" algn="just"/>
            <a:endParaRPr lang="en-US" sz="1000" dirty="0">
              <a:solidFill>
                <a:prstClr val="white">
                  <a:lumMod val="50000"/>
                </a:prstClr>
              </a:solidFill>
            </a:endParaRPr>
          </a:p>
          <a:p>
            <a:pPr lvl="0" algn="just"/>
            <a:endParaRPr lang="en-US" sz="1000" dirty="0">
              <a:solidFill>
                <a:schemeClr val="bg1">
                  <a:lumMod val="50000"/>
                </a:schemeClr>
              </a:solidFill>
            </a:endParaRPr>
          </a:p>
        </p:txBody>
      </p:sp>
      <p:sp>
        <p:nvSpPr>
          <p:cNvPr id="98" name="TextBox 97"/>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9" name="TextBox 98"/>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0" name="TextBox 99"/>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01" name="Straight Connector 100"/>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6" name="TextBox 105"/>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07" name="TextBox 106"/>
          <p:cNvSpPr txBox="1"/>
          <p:nvPr/>
        </p:nvSpPr>
        <p:spPr>
          <a:xfrm>
            <a:off x="8458201" y="5791200"/>
            <a:ext cx="1520301" cy="215444"/>
          </a:xfrm>
          <a:prstGeom prst="rect">
            <a:avLst/>
          </a:prstGeom>
          <a:noFill/>
        </p:spPr>
        <p:txBody>
          <a:bodyPr wrap="square" rtlCol="0">
            <a:spAutoFit/>
          </a:bodyPr>
          <a:lstStyle/>
          <a:p>
            <a:pPr lvl="0"/>
            <a:r>
              <a:rPr lang="en-US" sz="800" dirty="0">
                <a:solidFill>
                  <a:srgbClr val="4BACC6">
                    <a:lumMod val="75000"/>
                  </a:srgbClr>
                </a:solidFill>
              </a:rPr>
              <a:t>What Species?</a:t>
            </a:r>
            <a:endParaRPr lang="en-US" sz="800" dirty="0">
              <a:solidFill>
                <a:srgbClr val="4BACC6">
                  <a:lumMod val="75000"/>
                </a:srgbClr>
              </a:solidFill>
            </a:endParaRPr>
          </a:p>
        </p:txBody>
      </p:sp>
      <p:sp>
        <p:nvSpPr>
          <p:cNvPr id="108" name="Line Callout 2 (Border and Accent Bar) 107"/>
          <p:cNvSpPr/>
          <p:nvPr/>
        </p:nvSpPr>
        <p:spPr>
          <a:xfrm>
            <a:off x="76200" y="3119171"/>
            <a:ext cx="1707811" cy="1828800"/>
          </a:xfrm>
          <a:prstGeom prst="accentBorderCallout2">
            <a:avLst>
              <a:gd name="adj1" fmla="val 20698"/>
              <a:gd name="adj2" fmla="val 105705"/>
              <a:gd name="adj3" fmla="val 19400"/>
              <a:gd name="adj4" fmla="val 105716"/>
              <a:gd name="adj5" fmla="val -114773"/>
              <a:gd name="adj6" fmla="val 3788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User’s will be able to access “Reporting” information and data in various ways.</a:t>
            </a:r>
            <a:endParaRPr lang="en-US" dirty="0">
              <a:solidFill>
                <a:schemeClr val="tx1"/>
              </a:solidFill>
            </a:endParaRPr>
          </a:p>
        </p:txBody>
      </p:sp>
      <p:cxnSp>
        <p:nvCxnSpPr>
          <p:cNvPr id="109" name="Straight Connector 108"/>
          <p:cNvCxnSpPr/>
          <p:nvPr/>
        </p:nvCxnSpPr>
        <p:spPr>
          <a:xfrm>
            <a:off x="1809742" y="3505200"/>
            <a:ext cx="3028959" cy="12515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0" name="Line Callout 2 (Border and Accent Bar) 109"/>
          <p:cNvSpPr/>
          <p:nvPr/>
        </p:nvSpPr>
        <p:spPr>
          <a:xfrm>
            <a:off x="76201" y="5715000"/>
            <a:ext cx="1707811" cy="2239586"/>
          </a:xfrm>
          <a:prstGeom prst="accentBorderCallout2">
            <a:avLst>
              <a:gd name="adj1" fmla="val 20698"/>
              <a:gd name="adj2" fmla="val 105705"/>
              <a:gd name="adj3" fmla="val 21997"/>
              <a:gd name="adj4" fmla="val 106411"/>
              <a:gd name="adj5" fmla="val 54039"/>
              <a:gd name="adj6" fmla="val 1313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brief introductory paragraph will be provided for D1641 (or other mandated reporting)</a:t>
            </a:r>
            <a:endParaRPr lang="en-US" dirty="0">
              <a:solidFill>
                <a:schemeClr val="tx1"/>
              </a:solidFill>
            </a:endParaRPr>
          </a:p>
        </p:txBody>
      </p:sp>
      <p:sp>
        <p:nvSpPr>
          <p:cNvPr id="111" name="Line Callout 2 (Border and Accent Bar) 110"/>
          <p:cNvSpPr/>
          <p:nvPr/>
        </p:nvSpPr>
        <p:spPr>
          <a:xfrm>
            <a:off x="101931" y="8403067"/>
            <a:ext cx="1707811" cy="3091378"/>
          </a:xfrm>
          <a:prstGeom prst="accentBorderCallout2">
            <a:avLst>
              <a:gd name="adj1" fmla="val 20698"/>
              <a:gd name="adj2" fmla="val 105705"/>
              <a:gd name="adj3" fmla="val 21997"/>
              <a:gd name="adj4" fmla="val 106411"/>
              <a:gd name="adj5" fmla="val 38463"/>
              <a:gd name="adj6" fmla="val 1271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current year’s summary will be provided (updated annually). Users will be able access prior summaries and annual reports via link to (DWR?).</a:t>
            </a:r>
            <a:endParaRPr lang="en-US" dirty="0">
              <a:solidFill>
                <a:schemeClr val="tx1"/>
              </a:solidFill>
            </a:endParaRPr>
          </a:p>
        </p:txBody>
      </p:sp>
    </p:spTree>
    <p:extLst>
      <p:ext uri="{BB962C8B-B14F-4D97-AF65-F5344CB8AC3E}">
        <p14:creationId xmlns:p14="http://schemas.microsoft.com/office/powerpoint/2010/main" val="2087666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9878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Zooplankton</a:t>
            </a:r>
            <a:endParaRPr lang="en-US" sz="2400" dirty="0">
              <a:solidFill>
                <a:schemeClr val="tx2"/>
              </a:solidFill>
              <a:latin typeface="Calibri" panose="020F0502020204030204" pitchFamily="34" charset="0"/>
            </a:endParaRP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solidFill>
              </a:rPr>
              <a:t>What Are they?</a:t>
            </a:r>
            <a:endParaRPr lang="en-US" sz="900" b="1" dirty="0">
              <a:solidFill>
                <a:schemeClr val="bg1"/>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2286000" y="5715001"/>
            <a:ext cx="3124200" cy="7940635"/>
          </a:xfrm>
          <a:prstGeom prst="rect">
            <a:avLst/>
          </a:prstGeom>
          <a:noFill/>
        </p:spPr>
        <p:txBody>
          <a:bodyPr wrap="square" rtlCol="0">
            <a:spAutoFit/>
          </a:bodyPr>
          <a:lstStyle/>
          <a:p>
            <a:pPr algn="just"/>
            <a:r>
              <a:rPr lang="en-US" sz="1000" b="1" dirty="0">
                <a:solidFill>
                  <a:schemeClr val="bg1">
                    <a:lumMod val="50000"/>
                  </a:schemeClr>
                </a:solidFill>
              </a:rPr>
              <a:t>Zooplankton </a:t>
            </a:r>
            <a:r>
              <a:rPr lang="en-US" sz="1000" dirty="0">
                <a:solidFill>
                  <a:schemeClr val="bg1">
                    <a:lumMod val="50000"/>
                  </a:schemeClr>
                </a:solidFill>
              </a:rPr>
              <a:t>are small aquatic invertebrates (animals without backbones) that drift in the water</a:t>
            </a:r>
            <a:r>
              <a:rPr lang="en-US" sz="1000" dirty="0">
                <a:solidFill>
                  <a:schemeClr val="bg1">
                    <a:lumMod val="50000"/>
                  </a:schemeClr>
                </a:solidFill>
                <a:uFill>
                  <a:solidFill>
                    <a:srgbClr val="C00000"/>
                  </a:solidFill>
                </a:uFill>
              </a:rPr>
              <a:t> with prevailing currents. Although they do not have the ability to swim against currents, they use behaviors such as vertical migration to maintain their approximate positions in the estuary. </a:t>
            </a:r>
            <a:r>
              <a:rPr lang="en-US" sz="1000" dirty="0">
                <a:solidFill>
                  <a:schemeClr val="bg1">
                    <a:lumMod val="50000"/>
                  </a:schemeClr>
                </a:solidFill>
              </a:rPr>
              <a:t>They include mysids (sometimes referred to as opossum shrimp because of the pouch they use to carry their eggs and their resemblance to tiny shrimp), some amphipods, copepods, cladocerans, and rotifers. </a:t>
            </a:r>
          </a:p>
          <a:p>
            <a:pPr algn="just"/>
            <a:endParaRPr lang="en-US" sz="1000" dirty="0">
              <a:solidFill>
                <a:schemeClr val="bg1">
                  <a:lumMod val="50000"/>
                </a:schemeClr>
              </a:solidFill>
            </a:endParaRPr>
          </a:p>
          <a:p>
            <a:pPr algn="just"/>
            <a:r>
              <a:rPr lang="en-US" sz="1000" dirty="0">
                <a:solidFill>
                  <a:schemeClr val="bg1">
                    <a:lumMod val="50000"/>
                  </a:schemeClr>
                </a:solidFill>
              </a:rPr>
              <a:t>Zooplankton are pelagic and live in the open-water portions of the estuary, some are </a:t>
            </a:r>
            <a:r>
              <a:rPr lang="en-US" sz="1000" dirty="0" err="1">
                <a:solidFill>
                  <a:schemeClr val="bg1">
                    <a:lumMod val="50000"/>
                  </a:schemeClr>
                </a:solidFill>
              </a:rPr>
              <a:t>epibenthic</a:t>
            </a:r>
            <a:r>
              <a:rPr lang="en-US" sz="1000" dirty="0">
                <a:solidFill>
                  <a:schemeClr val="bg1">
                    <a:lumMod val="50000"/>
                  </a:schemeClr>
                </a:solidFill>
              </a:rPr>
              <a:t> and are found near the bottom of the water column, and some are associated with submerged aquatic vegetation and are found clinging to vegetation. Some zooplankton are grazers that eat </a:t>
            </a:r>
            <a:r>
              <a:rPr lang="en-US" sz="1000" b="1" dirty="0">
                <a:solidFill>
                  <a:schemeClr val="tx2">
                    <a:lumMod val="40000"/>
                    <a:lumOff val="60000"/>
                  </a:schemeClr>
                </a:solidFill>
              </a:rPr>
              <a:t>phytoplankton</a:t>
            </a:r>
            <a:r>
              <a:rPr lang="en-US" sz="1000" dirty="0">
                <a:solidFill>
                  <a:schemeClr val="bg1">
                    <a:lumMod val="50000"/>
                  </a:schemeClr>
                </a:solidFill>
              </a:rPr>
              <a:t>, ciliates, and detritus. Other zooplankton are predatory and eat smaller zooplankton.</a:t>
            </a:r>
          </a:p>
          <a:p>
            <a:pPr algn="just"/>
            <a:endParaRPr lang="en-US" sz="1000" dirty="0">
              <a:solidFill>
                <a:schemeClr val="bg1">
                  <a:lumMod val="50000"/>
                </a:schemeClr>
              </a:solidFill>
            </a:endParaRPr>
          </a:p>
          <a:p>
            <a:pPr algn="just"/>
            <a:r>
              <a:rPr lang="en-US" sz="1000" b="1" dirty="0">
                <a:solidFill>
                  <a:schemeClr val="bg1">
                    <a:lumMod val="50000"/>
                  </a:schemeClr>
                </a:solidFill>
              </a:rPr>
              <a:t>Why Are Zooplankton Important?</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Zooplankton is an important component </a:t>
            </a:r>
            <a:r>
              <a:rPr lang="en-US" sz="1000" dirty="0">
                <a:solidFill>
                  <a:schemeClr val="bg1">
                    <a:lumMod val="50000"/>
                  </a:schemeClr>
                </a:solidFill>
              </a:rPr>
              <a:t>of the estuarine food web. </a:t>
            </a:r>
            <a:r>
              <a:rPr lang="en-US" sz="1000" dirty="0">
                <a:solidFill>
                  <a:schemeClr val="bg1">
                    <a:lumMod val="50000"/>
                  </a:schemeClr>
                </a:solidFill>
              </a:rPr>
              <a:t>They eat </a:t>
            </a:r>
            <a:r>
              <a:rPr lang="en-US" sz="1000" b="1" dirty="0">
                <a:solidFill>
                  <a:schemeClr val="tx2">
                    <a:lumMod val="40000"/>
                    <a:lumOff val="60000"/>
                  </a:schemeClr>
                </a:solidFill>
              </a:rPr>
              <a:t>phytoplankton</a:t>
            </a:r>
            <a:r>
              <a:rPr lang="en-US" sz="1000" dirty="0">
                <a:solidFill>
                  <a:schemeClr val="bg1">
                    <a:lumMod val="50000"/>
                  </a:schemeClr>
                </a:solidFill>
              </a:rPr>
              <a:t> and in turn are eaten by other zooplankton, aquatic insects, and </a:t>
            </a:r>
            <a:r>
              <a:rPr lang="en-US" sz="1000" b="1" dirty="0">
                <a:solidFill>
                  <a:schemeClr val="tx2">
                    <a:lumMod val="40000"/>
                    <a:lumOff val="60000"/>
                  </a:schemeClr>
                </a:solidFill>
              </a:rPr>
              <a:t>fish</a:t>
            </a:r>
            <a:r>
              <a:rPr lang="en-US" sz="1000" dirty="0">
                <a:solidFill>
                  <a:schemeClr val="bg1">
                    <a:lumMod val="50000"/>
                  </a:schemeClr>
                </a:solidFill>
              </a:rPr>
              <a:t>; </a:t>
            </a:r>
            <a:r>
              <a:rPr lang="en-US" sz="1000" dirty="0">
                <a:solidFill>
                  <a:schemeClr val="bg1">
                    <a:lumMod val="50000"/>
                  </a:schemeClr>
                </a:solidFill>
              </a:rPr>
              <a:t>t</a:t>
            </a:r>
            <a:r>
              <a:rPr lang="en-US" sz="1000" dirty="0">
                <a:solidFill>
                  <a:schemeClr val="bg1">
                    <a:lumMod val="50000"/>
                  </a:schemeClr>
                </a:solidFill>
              </a:rPr>
              <a:t>hereby providing an important trophic link between primary producers and fish. Most larval and juvenile fish eat zooplankton and some smaller fish, such as Delta Smelt and Longfin Smelt, rely on zooplankton for food throughout their lives.</a:t>
            </a:r>
          </a:p>
          <a:p>
            <a:pPr marL="171450" indent="-171450" algn="just">
              <a:buFont typeface="Wingdings" panose="05000000000000000000" pitchFamily="2" charset="2"/>
              <a:buChar char="Ø"/>
            </a:pPr>
            <a:r>
              <a:rPr lang="en-US" sz="1000" dirty="0">
                <a:solidFill>
                  <a:schemeClr val="bg1">
                    <a:lumMod val="50000"/>
                  </a:schemeClr>
                </a:solidFill>
              </a:rPr>
              <a:t>Most of the zooplankton in the upper San Francisco Estuary have declined in abundance since monitoring began in 1972, particularly native species.  Currently most of the abundant zooplankton are non-native invasive species, some of which are not good fish food.</a:t>
            </a:r>
          </a:p>
          <a:p>
            <a:pPr marL="171450" indent="-171450" algn="just">
              <a:buFont typeface="Wingdings" panose="05000000000000000000" pitchFamily="2" charset="2"/>
              <a:buChar char="Ø"/>
            </a:pPr>
            <a:r>
              <a:rPr lang="en-US" sz="1000" dirty="0">
                <a:solidFill>
                  <a:schemeClr val="bg1">
                    <a:lumMod val="50000"/>
                  </a:schemeClr>
                </a:solidFill>
              </a:rPr>
              <a:t>The introduced clam </a:t>
            </a:r>
            <a:r>
              <a:rPr lang="en-US" sz="1000" b="1" i="1" dirty="0">
                <a:solidFill>
                  <a:schemeClr val="tx2">
                    <a:lumMod val="40000"/>
                    <a:lumOff val="60000"/>
                  </a:schemeClr>
                </a:solidFill>
              </a:rPr>
              <a:t>Potamocorbula amurensis </a:t>
            </a:r>
            <a:r>
              <a:rPr lang="en-US" sz="1000" dirty="0">
                <a:solidFill>
                  <a:schemeClr val="bg1">
                    <a:lumMod val="50000"/>
                  </a:schemeClr>
                </a:solidFill>
              </a:rPr>
              <a:t>drastically reduced the available phytoplankton in the low salinity zone of the estuary, which reduced food availability for zooplankton and caused many zooplankton species to decline. This resultant zooplankton decline has been implicated as one of the many causes of the Pelagic Organism Decline (POD), which described the dramatic decline of several pelagic fish species concurrently. </a:t>
            </a:r>
          </a:p>
          <a:p>
            <a:pPr marL="171450" indent="-171450" algn="just">
              <a:buFont typeface="Wingdings" panose="05000000000000000000" pitchFamily="2" charset="2"/>
              <a:buChar char="Ø"/>
            </a:pPr>
            <a:r>
              <a:rPr lang="en-US" sz="1000" dirty="0">
                <a:solidFill>
                  <a:schemeClr val="bg1">
                    <a:lumMod val="50000"/>
                  </a:schemeClr>
                </a:solidFill>
              </a:rPr>
              <a:t>Changes in the abundance, distribution, and community composition of zooplankton in </a:t>
            </a:r>
            <a:r>
              <a:rPr lang="en-US" sz="1000" dirty="0">
                <a:solidFill>
                  <a:schemeClr val="bg1">
                    <a:lumMod val="50000"/>
                  </a:schemeClr>
                </a:solidFill>
              </a:rPr>
              <a:t>the estuary can be indications of larger changes in the physical conditions of the SF Estuary, including alterations in freshwater </a:t>
            </a:r>
            <a:r>
              <a:rPr lang="en-US" sz="1000" dirty="0">
                <a:solidFill>
                  <a:schemeClr val="bg1">
                    <a:lumMod val="50000"/>
                  </a:schemeClr>
                </a:solidFill>
              </a:rPr>
              <a:t>flows</a:t>
            </a:r>
            <a:r>
              <a:rPr lang="en-US" sz="1000" dirty="0">
                <a:solidFill>
                  <a:schemeClr val="bg1">
                    <a:lumMod val="50000"/>
                  </a:schemeClr>
                </a:solidFill>
              </a:rPr>
              <a:t>, salinity, </a:t>
            </a:r>
            <a:r>
              <a:rPr lang="en-US" sz="1000" dirty="0">
                <a:solidFill>
                  <a:schemeClr val="bg1">
                    <a:lumMod val="50000"/>
                  </a:schemeClr>
                </a:solidFill>
              </a:rPr>
              <a:t>and temperature.</a:t>
            </a:r>
            <a:endParaRPr lang="en-US" sz="1000" dirty="0">
              <a:solidFill>
                <a:schemeClr val="bg1">
                  <a:lumMod val="50000"/>
                </a:schemeClr>
              </a:solidFill>
            </a:endParaRPr>
          </a:p>
        </p:txBody>
      </p:sp>
      <p:grpSp>
        <p:nvGrpSpPr>
          <p:cNvPr id="69" name="Group 68"/>
          <p:cNvGrpSpPr/>
          <p:nvPr/>
        </p:nvGrpSpPr>
        <p:grpSpPr>
          <a:xfrm>
            <a:off x="1981200" y="1020932"/>
            <a:ext cx="8136834" cy="2993260"/>
            <a:chOff x="457200" y="1020932"/>
            <a:chExt cx="8136834" cy="2993260"/>
          </a:xfrm>
        </p:grpSpPr>
        <p:pic>
          <p:nvPicPr>
            <p:cNvPr id="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1976" t="3961" r="3162" b="2780"/>
          <a:stretch/>
        </p:blipFill>
        <p:spPr>
          <a:xfrm>
            <a:off x="5562600" y="4343402"/>
            <a:ext cx="4379584" cy="5105399"/>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4346765"/>
            <a:ext cx="4379585" cy="3273235"/>
          </a:xfrm>
          <a:prstGeom prst="rect">
            <a:avLst/>
          </a:prstGeom>
          <a:ln>
            <a:noFill/>
          </a:ln>
        </p:spPr>
      </p:pic>
      <p:pic>
        <p:nvPicPr>
          <p:cNvPr id="4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3501"/>
          <a:stretch/>
        </p:blipFill>
        <p:spPr bwMode="auto">
          <a:xfrm>
            <a:off x="5917655" y="8808720"/>
            <a:ext cx="661491" cy="489659"/>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73206"/>
          <a:stretch/>
        </p:blipFill>
        <p:spPr bwMode="auto">
          <a:xfrm>
            <a:off x="8646930" y="8808720"/>
            <a:ext cx="725670" cy="489660"/>
          </a:xfrm>
          <a:prstGeom prst="rect">
            <a:avLst/>
          </a:prstGeom>
          <a:noFill/>
          <a:ln w="9525">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 name="Picture 53"/>
          <p:cNvPicPr>
            <a:picLocks noChangeAspect="1"/>
          </p:cNvPicPr>
          <p:nvPr/>
        </p:nvPicPr>
        <p:blipFill rotWithShape="1">
          <a:blip r:embed="rId11" cstate="print">
            <a:extLst>
              <a:ext uri="{28A0092B-C50C-407E-A947-70E740481C1C}">
                <a14:useLocalDpi xmlns:a14="http://schemas.microsoft.com/office/drawing/2010/main" val="0"/>
              </a:ext>
            </a:extLst>
          </a:blip>
          <a:srcRect b="10751"/>
          <a:stretch/>
        </p:blipFill>
        <p:spPr>
          <a:xfrm>
            <a:off x="6812973" y="8808720"/>
            <a:ext cx="731520" cy="489659"/>
          </a:xfrm>
          <a:prstGeom prst="rect">
            <a:avLst/>
          </a:prstGeom>
          <a:ln>
            <a:solidFill>
              <a:schemeClr val="tx2"/>
            </a:solidFill>
          </a:ln>
        </p:spPr>
      </p:pic>
      <p:pic>
        <p:nvPicPr>
          <p:cNvPr id="61" name="Picture 60"/>
          <p:cNvPicPr>
            <a:picLocks noChangeAspect="1"/>
          </p:cNvPicPr>
          <p:nvPr/>
        </p:nvPicPr>
        <p:blipFill rotWithShape="1">
          <a:blip r:embed="rId12" cstate="print">
            <a:extLst>
              <a:ext uri="{28A0092B-C50C-407E-A947-70E740481C1C}">
                <a14:useLocalDpi xmlns:a14="http://schemas.microsoft.com/office/drawing/2010/main" val="0"/>
              </a:ext>
            </a:extLst>
          </a:blip>
          <a:srcRect l="42625"/>
          <a:stretch/>
        </p:blipFill>
        <p:spPr>
          <a:xfrm rot="16200000">
            <a:off x="7827603" y="8733510"/>
            <a:ext cx="489659" cy="640080"/>
          </a:xfrm>
          <a:prstGeom prst="rect">
            <a:avLst/>
          </a:prstGeom>
          <a:ln>
            <a:solidFill>
              <a:schemeClr val="tx2"/>
            </a:solidFill>
          </a:ln>
        </p:spPr>
      </p:pic>
      <p:sp>
        <p:nvSpPr>
          <p:cNvPr id="3" name="Rectangle 2"/>
          <p:cNvSpPr/>
          <p:nvPr/>
        </p:nvSpPr>
        <p:spPr>
          <a:xfrm>
            <a:off x="5608335" y="7736773"/>
            <a:ext cx="4333849"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Species X</a:t>
            </a:r>
            <a:endParaRPr lang="en-US" sz="1100" dirty="0">
              <a:solidFill>
                <a:schemeClr val="tx1"/>
              </a:solidFill>
            </a:endParaRPr>
          </a:p>
        </p:txBody>
      </p:sp>
      <p:sp>
        <p:nvSpPr>
          <p:cNvPr id="64" name="TextBox 63"/>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5" name="TextBox 64"/>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7" name="TextBox 66"/>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68" name="Straight Connector 67"/>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7" name="TextBox 76"/>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999884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Zooplankton</a:t>
            </a:r>
            <a:endParaRPr lang="en-US" sz="2400" dirty="0">
              <a:solidFill>
                <a:schemeClr val="tx2"/>
              </a:solidFill>
              <a:latin typeface="Calibri" panose="020F0502020204030204" pitchFamily="34" charset="0"/>
            </a:endParaRP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2286000" y="5715001"/>
            <a:ext cx="3200400" cy="8002191"/>
          </a:xfrm>
          <a:prstGeom prst="rect">
            <a:avLst/>
          </a:prstGeom>
          <a:noFill/>
        </p:spPr>
        <p:txBody>
          <a:bodyPr wrap="square" rtlCol="0">
            <a:spAutoFit/>
          </a:bodyPr>
          <a:lstStyle/>
          <a:p>
            <a:r>
              <a:rPr lang="en-US" sz="1200" b="1" dirty="0">
                <a:solidFill>
                  <a:schemeClr val="bg1">
                    <a:lumMod val="50000"/>
                  </a:schemeClr>
                </a:solidFill>
              </a:rPr>
              <a:t>Department of Fish and Wildlife’s Zooplankton Study</a:t>
            </a:r>
          </a:p>
          <a:p>
            <a:pPr algn="just"/>
            <a:endParaRPr lang="en-US" sz="1000" dirty="0">
              <a:solidFill>
                <a:schemeClr val="bg1">
                  <a:lumMod val="50000"/>
                </a:schemeClr>
              </a:solidFill>
            </a:endParaRPr>
          </a:p>
          <a:p>
            <a:pPr algn="just"/>
            <a:r>
              <a:rPr lang="en-US" sz="1000" dirty="0">
                <a:solidFill>
                  <a:schemeClr val="bg1">
                    <a:lumMod val="50000"/>
                  </a:schemeClr>
                </a:solidFill>
              </a:rPr>
              <a:t>The </a:t>
            </a:r>
            <a:r>
              <a:rPr lang="en-US" sz="1000" dirty="0">
                <a:solidFill>
                  <a:schemeClr val="bg1">
                    <a:lumMod val="50000"/>
                  </a:schemeClr>
                </a:solidFill>
              </a:rPr>
              <a:t>California </a:t>
            </a:r>
            <a:r>
              <a:rPr lang="en-US" sz="1000" dirty="0">
                <a:solidFill>
                  <a:schemeClr val="bg1">
                    <a:lumMod val="50000"/>
                  </a:schemeClr>
                </a:solidFill>
              </a:rPr>
              <a:t>Department of Fish and Wildlife’s Zooplankton Study determines the </a:t>
            </a:r>
            <a:r>
              <a:rPr lang="en-US" sz="1000" dirty="0">
                <a:solidFill>
                  <a:schemeClr val="bg1">
                    <a:lumMod val="50000"/>
                  </a:schemeClr>
                </a:solidFill>
              </a:rPr>
              <a:t>composition (what kinds?), abundance (how many?), </a:t>
            </a:r>
            <a:r>
              <a:rPr lang="en-US" sz="1000" dirty="0">
                <a:solidFill>
                  <a:schemeClr val="bg1">
                    <a:lumMod val="50000"/>
                  </a:schemeClr>
                </a:solidFill>
              </a:rPr>
              <a:t>and </a:t>
            </a:r>
            <a:r>
              <a:rPr lang="en-US" sz="1000" dirty="0">
                <a:solidFill>
                  <a:schemeClr val="bg1">
                    <a:lumMod val="50000"/>
                  </a:schemeClr>
                </a:solidFill>
              </a:rPr>
              <a:t>distribution (where are they?) of </a:t>
            </a:r>
            <a:r>
              <a:rPr lang="en-US" sz="1000" dirty="0">
                <a:solidFill>
                  <a:schemeClr val="bg1">
                    <a:lumMod val="50000"/>
                  </a:schemeClr>
                </a:solidFill>
              </a:rPr>
              <a:t>zooplankton in the upper San Francisco Estuary as </a:t>
            </a:r>
            <a:r>
              <a:rPr lang="en-US" sz="1000" dirty="0">
                <a:solidFill>
                  <a:schemeClr val="bg1">
                    <a:lumMod val="50000"/>
                  </a:schemeClr>
                </a:solidFill>
              </a:rPr>
              <a:t>part of the </a:t>
            </a:r>
            <a:r>
              <a:rPr lang="en-US" sz="1000" dirty="0">
                <a:solidFill>
                  <a:schemeClr val="bg1">
                    <a:lumMod val="50000"/>
                  </a:schemeClr>
                </a:solidFill>
              </a:rPr>
              <a:t>Interagency Ecological Program’s </a:t>
            </a:r>
            <a:r>
              <a:rPr lang="en-US" sz="1000" dirty="0">
                <a:solidFill>
                  <a:schemeClr val="bg1">
                    <a:lumMod val="50000"/>
                  </a:schemeClr>
                </a:solidFill>
              </a:rPr>
              <a:t>Environmental Monitoring Program (EMP</a:t>
            </a:r>
            <a:r>
              <a:rPr lang="en-US" sz="1000" dirty="0">
                <a:solidFill>
                  <a:schemeClr val="bg1">
                    <a:lumMod val="50000"/>
                  </a:schemeClr>
                </a:solidFill>
              </a:rPr>
              <a:t>). The Zooplankton Study monitors zooplankton in the upper San Francisco Estuary from </a:t>
            </a:r>
            <a:r>
              <a:rPr lang="en-US" sz="1000" dirty="0">
                <a:solidFill>
                  <a:schemeClr val="bg1">
                    <a:lumMod val="50000"/>
                  </a:schemeClr>
                </a:solidFill>
              </a:rPr>
              <a:t>San Pablo Bay east </a:t>
            </a:r>
            <a:r>
              <a:rPr lang="en-US" sz="1000" dirty="0">
                <a:solidFill>
                  <a:schemeClr val="bg1">
                    <a:lumMod val="50000"/>
                  </a:schemeClr>
                </a:solidFill>
              </a:rPr>
              <a:t>through the Delta.</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dirty="0">
                <a:solidFill>
                  <a:schemeClr val="bg1">
                    <a:lumMod val="50000"/>
                  </a:schemeClr>
                </a:solidFill>
              </a:rPr>
              <a:t>Between seventeen and twenty fixed sites are currently </a:t>
            </a:r>
            <a:r>
              <a:rPr lang="en-US" sz="1000" dirty="0">
                <a:solidFill>
                  <a:schemeClr val="bg1">
                    <a:lumMod val="50000"/>
                  </a:schemeClr>
                </a:solidFill>
              </a:rPr>
              <a:t>sampled monthly (</a:t>
            </a:r>
            <a:r>
              <a:rPr lang="en-US" sz="1000" b="1" dirty="0">
                <a:solidFill>
                  <a:schemeClr val="bg1">
                    <a:lumMod val="50000"/>
                  </a:schemeClr>
                </a:solidFill>
              </a:rPr>
              <a:t>Figure 1</a:t>
            </a:r>
            <a:r>
              <a:rPr lang="en-US" sz="1000" dirty="0">
                <a:solidFill>
                  <a:schemeClr val="bg1">
                    <a:lumMod val="50000"/>
                  </a:schemeClr>
                </a:solidFill>
              </a:rPr>
              <a:t>), depending on the electrical conductance of the water. </a:t>
            </a:r>
            <a:r>
              <a:rPr lang="en-US" sz="1000" dirty="0">
                <a:solidFill>
                  <a:schemeClr val="bg1">
                    <a:lumMod val="50000"/>
                  </a:schemeClr>
                </a:solidFill>
              </a:rPr>
              <a:t>A</a:t>
            </a:r>
            <a:r>
              <a:rPr lang="en-US" sz="1000" dirty="0">
                <a:solidFill>
                  <a:schemeClr val="bg1">
                    <a:lumMod val="50000"/>
                  </a:schemeClr>
                </a:solidFill>
              </a:rPr>
              <a:t>dditional floating (non-fixed) sites are sampled in the entrapment zone; the locations of these sites varies monthly and is determined by the electrical conductivity of the water (a surrogate for salinity). Entrapment zone stations are sampled where the bottom electrical conductivity is </a:t>
            </a:r>
            <a:r>
              <a:rPr lang="en-US" sz="1000" dirty="0">
                <a:solidFill>
                  <a:schemeClr val="bg1">
                    <a:lumMod val="50000"/>
                  </a:schemeClr>
                </a:solidFill>
              </a:rPr>
              <a:t>two </a:t>
            </a:r>
            <a:r>
              <a:rPr lang="en-US" sz="1000" dirty="0" err="1">
                <a:solidFill>
                  <a:schemeClr val="bg1">
                    <a:lumMod val="50000"/>
                  </a:schemeClr>
                </a:solidFill>
              </a:rPr>
              <a:t>milliSiemens</a:t>
            </a:r>
            <a:r>
              <a:rPr lang="en-US" sz="1000" dirty="0">
                <a:solidFill>
                  <a:schemeClr val="bg1">
                    <a:lumMod val="50000"/>
                  </a:schemeClr>
                </a:solidFill>
              </a:rPr>
              <a:t> per centimeter and </a:t>
            </a:r>
            <a:r>
              <a:rPr lang="en-US" sz="1000" dirty="0">
                <a:solidFill>
                  <a:schemeClr val="bg1">
                    <a:lumMod val="50000"/>
                  </a:schemeClr>
                </a:solidFill>
              </a:rPr>
              <a:t>six </a:t>
            </a:r>
            <a:r>
              <a:rPr lang="en-US" sz="1000" dirty="0" err="1">
                <a:solidFill>
                  <a:schemeClr val="bg1">
                    <a:lumMod val="50000"/>
                  </a:schemeClr>
                </a:solidFill>
              </a:rPr>
              <a:t>milliSiemens</a:t>
            </a:r>
            <a:r>
              <a:rPr lang="en-US" sz="1000" dirty="0">
                <a:solidFill>
                  <a:schemeClr val="bg1">
                    <a:lumMod val="50000"/>
                  </a:schemeClr>
                </a:solidFill>
              </a:rPr>
              <a:t> per centimeter. When the entrapment zone is located upstream of the confluence of the Sacramento and San Joaquin rivers, the entrapment zones in each of these rivers are sampled separately. </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dirty="0">
                <a:solidFill>
                  <a:schemeClr val="bg1">
                    <a:lumMod val="50000"/>
                  </a:schemeClr>
                </a:solidFill>
              </a:rPr>
              <a:t>Since 1995, zooplankton samples from each site have been collected monthly during the </a:t>
            </a:r>
            <a:r>
              <a:rPr lang="en-US" sz="1000" b="1" dirty="0">
                <a:solidFill>
                  <a:schemeClr val="tx2">
                    <a:lumMod val="40000"/>
                    <a:lumOff val="60000"/>
                  </a:schemeClr>
                </a:solidFill>
              </a:rPr>
              <a:t>DWR Water Quality </a:t>
            </a:r>
            <a:r>
              <a:rPr lang="en-US" sz="1000" dirty="0">
                <a:solidFill>
                  <a:schemeClr val="bg1">
                    <a:lumMod val="50000"/>
                  </a:schemeClr>
                </a:solidFill>
              </a:rPr>
              <a:t>Run. Prior to 1995, the winter months, December through February, were not always sampled. During some years from 1972 through 1993, the spring and summer months were sampled twice monthly.  Water quality and </a:t>
            </a:r>
            <a:r>
              <a:rPr lang="en-US" sz="1000" b="1" dirty="0">
                <a:solidFill>
                  <a:schemeClr val="tx2">
                    <a:lumMod val="40000"/>
                    <a:lumOff val="60000"/>
                  </a:schemeClr>
                </a:solidFill>
              </a:rPr>
              <a:t>phytoplankton </a:t>
            </a:r>
            <a:r>
              <a:rPr lang="en-US" sz="1000" dirty="0">
                <a:solidFill>
                  <a:schemeClr val="bg1">
                    <a:lumMod val="50000"/>
                  </a:schemeClr>
                </a:solidFill>
              </a:rPr>
              <a:t>samples are collected at each site.</a:t>
            </a:r>
          </a:p>
          <a:p>
            <a:pPr algn="just"/>
            <a:endParaRPr lang="en-US" sz="1000" dirty="0">
              <a:solidFill>
                <a:schemeClr val="bg1">
                  <a:lumMod val="50000"/>
                </a:schemeClr>
              </a:solidFill>
            </a:endParaRPr>
          </a:p>
          <a:p>
            <a:pPr algn="just"/>
            <a:r>
              <a:rPr lang="en-US" sz="1000" dirty="0">
                <a:solidFill>
                  <a:schemeClr val="bg1">
                    <a:lumMod val="50000"/>
                  </a:schemeClr>
                </a:solidFill>
              </a:rPr>
              <a:t>Three gear types are </a:t>
            </a:r>
            <a:r>
              <a:rPr lang="en-US" sz="1000" dirty="0">
                <a:solidFill>
                  <a:schemeClr val="bg1">
                    <a:lumMod val="50000"/>
                  </a:schemeClr>
                </a:solidFill>
              </a:rPr>
              <a:t>used at each sampling site to target different sizes of zooplankton: </a:t>
            </a:r>
            <a:r>
              <a:rPr lang="en-US" sz="1000" dirty="0">
                <a:solidFill>
                  <a:schemeClr val="bg1">
                    <a:lumMod val="50000"/>
                  </a:schemeClr>
                </a:solidFill>
              </a:rPr>
              <a:t>1) a pump for sampling </a:t>
            </a:r>
            <a:r>
              <a:rPr lang="en-US" sz="1000" dirty="0" err="1">
                <a:solidFill>
                  <a:schemeClr val="bg1">
                    <a:lumMod val="50000"/>
                  </a:schemeClr>
                </a:solidFill>
              </a:rPr>
              <a:t>microzooplankton</a:t>
            </a:r>
            <a:r>
              <a:rPr lang="en-US" sz="1000" dirty="0">
                <a:solidFill>
                  <a:schemeClr val="bg1">
                    <a:lumMod val="50000"/>
                  </a:schemeClr>
                </a:solidFill>
              </a:rPr>
              <a:t> &lt;1.0 mm long, including rotifers, copepod </a:t>
            </a:r>
            <a:r>
              <a:rPr lang="en-US" sz="1000" dirty="0" err="1">
                <a:solidFill>
                  <a:schemeClr val="bg1">
                    <a:lumMod val="50000"/>
                  </a:schemeClr>
                </a:solidFill>
              </a:rPr>
              <a:t>nauplii</a:t>
            </a:r>
            <a:r>
              <a:rPr lang="en-US" sz="1000" dirty="0">
                <a:solidFill>
                  <a:schemeClr val="bg1">
                    <a:lumMod val="50000"/>
                  </a:schemeClr>
                </a:solidFill>
              </a:rPr>
              <a:t>, and adult copepods of the genus </a:t>
            </a:r>
            <a:r>
              <a:rPr lang="en-US" sz="1000" i="1" dirty="0">
                <a:solidFill>
                  <a:schemeClr val="bg1">
                    <a:lumMod val="50000"/>
                  </a:schemeClr>
                </a:solidFill>
              </a:rPr>
              <a:t>Limnoithona</a:t>
            </a:r>
            <a:r>
              <a:rPr lang="en-US" sz="1000" dirty="0">
                <a:solidFill>
                  <a:schemeClr val="bg1">
                    <a:lumMod val="50000"/>
                  </a:schemeClr>
                </a:solidFill>
              </a:rPr>
              <a:t>; 2) a modified Clarke-</a:t>
            </a:r>
            <a:r>
              <a:rPr lang="en-US" sz="1000" dirty="0" err="1">
                <a:solidFill>
                  <a:schemeClr val="bg1">
                    <a:lumMod val="50000"/>
                  </a:schemeClr>
                </a:solidFill>
              </a:rPr>
              <a:t>Bumpus</a:t>
            </a:r>
            <a:r>
              <a:rPr lang="en-US" sz="1000" dirty="0">
                <a:solidFill>
                  <a:schemeClr val="bg1">
                    <a:lumMod val="50000"/>
                  </a:schemeClr>
                </a:solidFill>
              </a:rPr>
              <a:t> (CB) net for sampling </a:t>
            </a:r>
            <a:r>
              <a:rPr lang="en-US" sz="1000" dirty="0" err="1">
                <a:solidFill>
                  <a:schemeClr val="bg1">
                    <a:lumMod val="50000"/>
                  </a:schemeClr>
                </a:solidFill>
              </a:rPr>
              <a:t>mesozooplankton</a:t>
            </a:r>
            <a:r>
              <a:rPr lang="en-US" sz="1000" dirty="0">
                <a:solidFill>
                  <a:schemeClr val="bg1">
                    <a:lumMod val="50000"/>
                  </a:schemeClr>
                </a:solidFill>
              </a:rPr>
              <a:t> 0.5-3.0 mm long, including cladocerans, </a:t>
            </a:r>
            <a:r>
              <a:rPr lang="en-US" sz="1000" dirty="0" err="1">
                <a:solidFill>
                  <a:schemeClr val="bg1">
                    <a:lumMod val="50000"/>
                  </a:schemeClr>
                </a:solidFill>
              </a:rPr>
              <a:t>copepodids</a:t>
            </a:r>
            <a:r>
              <a:rPr lang="en-US" sz="1000" dirty="0">
                <a:solidFill>
                  <a:schemeClr val="bg1">
                    <a:lumMod val="50000"/>
                  </a:schemeClr>
                </a:solidFill>
              </a:rPr>
              <a:t> (immature copepods), and adult copepods; and 3) a </a:t>
            </a:r>
            <a:r>
              <a:rPr lang="en-US" sz="1000" dirty="0" err="1">
                <a:solidFill>
                  <a:schemeClr val="bg1">
                    <a:lumMod val="50000"/>
                  </a:schemeClr>
                </a:solidFill>
              </a:rPr>
              <a:t>macrozooplankton</a:t>
            </a:r>
            <a:r>
              <a:rPr lang="en-US" sz="1000" dirty="0">
                <a:solidFill>
                  <a:schemeClr val="bg1">
                    <a:lumMod val="50000"/>
                  </a:schemeClr>
                </a:solidFill>
              </a:rPr>
              <a:t> net for sampling zooplankton 1-20 mm long, which targets mysid shrimp. </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b="1" dirty="0">
                <a:solidFill>
                  <a:schemeClr val="tx2">
                    <a:lumMod val="40000"/>
                    <a:lumOff val="60000"/>
                  </a:schemeClr>
                </a:solidFill>
              </a:rPr>
              <a:t>Learn </a:t>
            </a:r>
            <a:r>
              <a:rPr lang="en-US" sz="1000" b="1" dirty="0">
                <a:solidFill>
                  <a:schemeClr val="tx2">
                    <a:lumMod val="40000"/>
                    <a:lumOff val="60000"/>
                  </a:schemeClr>
                </a:solidFill>
              </a:rPr>
              <a:t>more about the methods used to </a:t>
            </a:r>
            <a:r>
              <a:rPr lang="en-US" sz="1000" b="1" dirty="0">
                <a:solidFill>
                  <a:schemeClr val="tx2">
                    <a:lumMod val="40000"/>
                    <a:lumOff val="60000"/>
                  </a:schemeClr>
                </a:solidFill>
              </a:rPr>
              <a:t>sample zooplankton.</a:t>
            </a:r>
            <a:endParaRPr lang="en-US" sz="1000" dirty="0">
              <a:solidFill>
                <a:schemeClr val="tx2">
                  <a:lumMod val="40000"/>
                  <a:lumOff val="60000"/>
                </a:schemeClr>
              </a:solidFill>
            </a:endParaRPr>
          </a:p>
          <a:p>
            <a:pPr algn="just"/>
            <a:endParaRPr lang="en-US" sz="1000" dirty="0">
              <a:solidFill>
                <a:schemeClr val="bg1">
                  <a:lumMod val="50000"/>
                </a:schemeClr>
              </a:solidFill>
            </a:endParaRPr>
          </a:p>
          <a:p>
            <a:pPr algn="just"/>
            <a:r>
              <a:rPr lang="en-US" sz="1000" dirty="0">
                <a:solidFill>
                  <a:schemeClr val="bg1">
                    <a:lumMod val="50000"/>
                  </a:schemeClr>
                </a:solidFill>
              </a:rPr>
              <a:t>More </a:t>
            </a:r>
            <a:r>
              <a:rPr lang="en-US" sz="1000" dirty="0">
                <a:solidFill>
                  <a:schemeClr val="bg1">
                    <a:lumMod val="50000"/>
                  </a:schemeClr>
                </a:solidFill>
              </a:rPr>
              <a:t>information on </a:t>
            </a:r>
            <a:r>
              <a:rPr lang="en-US" sz="1000" dirty="0">
                <a:solidFill>
                  <a:schemeClr val="bg1">
                    <a:lumMod val="50000"/>
                  </a:schemeClr>
                </a:solidFill>
              </a:rPr>
              <a:t>zooplankton monitoring in the upper San Francisco Estuary can be found on the </a:t>
            </a:r>
            <a:r>
              <a:rPr lang="en-US" sz="1000" b="1" dirty="0">
                <a:solidFill>
                  <a:schemeClr val="tx2">
                    <a:lumMod val="40000"/>
                    <a:lumOff val="60000"/>
                  </a:schemeClr>
                </a:solidFill>
              </a:rPr>
              <a:t>CDFW Zooplankton Study</a:t>
            </a:r>
            <a:r>
              <a:rPr lang="en-US" sz="1000" dirty="0">
                <a:solidFill>
                  <a:schemeClr val="bg1">
                    <a:lumMod val="50000"/>
                  </a:schemeClr>
                </a:solidFill>
              </a:rPr>
              <a:t> website, as well as the </a:t>
            </a:r>
            <a:r>
              <a:rPr lang="en-US" sz="1000" b="1" dirty="0">
                <a:solidFill>
                  <a:schemeClr val="tx2">
                    <a:lumMod val="40000"/>
                    <a:lumOff val="60000"/>
                  </a:schemeClr>
                </a:solidFill>
              </a:rPr>
              <a:t>EMP Zooplankton Metadata</a:t>
            </a:r>
            <a:r>
              <a:rPr lang="en-US" sz="1000" dirty="0">
                <a:solidFill>
                  <a:schemeClr val="bg1">
                    <a:lumMod val="50000"/>
                  </a:schemeClr>
                </a:solidFill>
              </a:rPr>
              <a:t>.</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4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4700" y="4702201"/>
            <a:ext cx="990600" cy="369332"/>
          </a:xfrm>
          <a:prstGeom prst="rect">
            <a:avLst/>
          </a:prstGeom>
          <a:noFill/>
          <a:ln>
            <a:noFill/>
          </a:ln>
        </p:spPr>
        <p:txBody>
          <a:bodyPr wrap="square" rtlCol="0">
            <a:spAutoFit/>
          </a:bodyPr>
          <a:lstStyle/>
          <a:p>
            <a:pPr algn="ctr"/>
            <a:r>
              <a:rPr lang="en-US" sz="900" b="1" dirty="0">
                <a:solidFill>
                  <a:schemeClr val="bg1"/>
                </a:solidFill>
              </a:rPr>
              <a:t>How are they monitored? </a:t>
            </a:r>
            <a:endParaRPr lang="en-US" sz="900" b="1" dirty="0">
              <a:solidFill>
                <a:schemeClr val="bg1"/>
              </a:solidFill>
            </a:endParaRPr>
          </a:p>
        </p:txBody>
      </p:sp>
      <p:sp>
        <p:nvSpPr>
          <p:cNvPr id="42" name="Rectangle 41"/>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5638800"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638800"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5562600" y="8466677"/>
            <a:ext cx="4572001" cy="430887"/>
          </a:xfrm>
          <a:prstGeom prst="rect">
            <a:avLst/>
          </a:prstGeom>
          <a:noFill/>
        </p:spPr>
        <p:txBody>
          <a:bodyPr wrap="square" rtlCol="0">
            <a:spAutoFit/>
          </a:bodyPr>
          <a:lstStyle/>
          <a:p>
            <a:r>
              <a:rPr lang="en-US" sz="1100" i="1" dirty="0">
                <a:solidFill>
                  <a:schemeClr val="bg1">
                    <a:lumMod val="50000"/>
                  </a:schemeClr>
                </a:solidFill>
              </a:rPr>
              <a:t>To view </a:t>
            </a:r>
            <a:r>
              <a:rPr lang="en-US" sz="1100" i="1" dirty="0">
                <a:solidFill>
                  <a:schemeClr val="bg1">
                    <a:lumMod val="50000"/>
                  </a:schemeClr>
                </a:solidFill>
              </a:rPr>
              <a:t>the locations of </a:t>
            </a:r>
            <a:r>
              <a:rPr lang="en-US" sz="1100" i="1" dirty="0">
                <a:solidFill>
                  <a:schemeClr val="bg1">
                    <a:lumMod val="50000"/>
                  </a:schemeClr>
                </a:solidFill>
              </a:rPr>
              <a:t>zooplankton monitoring stations in the map above, please select:</a:t>
            </a:r>
          </a:p>
        </p:txBody>
      </p:sp>
      <p:pic>
        <p:nvPicPr>
          <p:cNvPr id="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19600"/>
            <a:ext cx="439479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0" name="TextBox 59"/>
          <p:cNvSpPr txBox="1"/>
          <p:nvPr/>
        </p:nvSpPr>
        <p:spPr>
          <a:xfrm>
            <a:off x="5871100" y="8916157"/>
            <a:ext cx="1520301" cy="215444"/>
          </a:xfrm>
          <a:prstGeom prst="rect">
            <a:avLst/>
          </a:prstGeom>
          <a:noFill/>
        </p:spPr>
        <p:txBody>
          <a:bodyPr wrap="square" rtlCol="0">
            <a:spAutoFit/>
          </a:bodyPr>
          <a:lstStyle/>
          <a:p>
            <a:pPr lvl="0"/>
            <a:r>
              <a:rPr lang="en-US" sz="800" dirty="0">
                <a:solidFill>
                  <a:srgbClr val="4BACC6">
                    <a:lumMod val="75000"/>
                  </a:srgbClr>
                </a:solidFill>
              </a:rPr>
              <a:t>Monitoring Program?</a:t>
            </a:r>
            <a:endParaRPr lang="en-US" sz="800" dirty="0">
              <a:solidFill>
                <a:srgbClr val="4BACC6">
                  <a:lumMod val="75000"/>
                </a:srgbClr>
              </a:solidFill>
            </a:endParaRPr>
          </a:p>
        </p:txBody>
      </p:sp>
      <p:sp>
        <p:nvSpPr>
          <p:cNvPr id="70" name="Rectangle 69"/>
          <p:cNvSpPr/>
          <p:nvPr/>
        </p:nvSpPr>
        <p:spPr>
          <a:xfrm>
            <a:off x="5867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a:spLocks noChangeAspect="1"/>
          </p:cNvSpPr>
          <p:nvPr/>
        </p:nvSpPr>
        <p:spPr>
          <a:xfrm rot="10800000">
            <a:off x="9595470"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TextBox 71"/>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3" name="TextBox 72"/>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4" name="TextBox 73"/>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75" name="Straight Connector 74"/>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0" name="TextBox 79"/>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5066599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1402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35896" y="4262736"/>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Zooplankton</a:t>
            </a:r>
            <a:endParaRPr lang="en-US" sz="2400" dirty="0">
              <a:solidFill>
                <a:schemeClr val="tx2"/>
              </a:solidFill>
              <a:latin typeface="Calibri" panose="020F0502020204030204" pitchFamily="34" charset="0"/>
            </a:endParaRP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4" name="TextBox 33"/>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6" name="TextBox 45"/>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7" name="TextBox 46"/>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53" name="Straight Connector 5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9" name="TextBox 58"/>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solidFill>
              </a:rPr>
              <a:t>Reporting</a:t>
            </a:r>
            <a:endParaRPr lang="en-US" sz="900" b="1" dirty="0">
              <a:solidFill>
                <a:schemeClr val="bg1"/>
              </a:solidFill>
            </a:endParaRPr>
          </a:p>
        </p:txBody>
      </p:sp>
      <p:sp>
        <p:nvSpPr>
          <p:cNvPr id="17" name="TextBox 16"/>
          <p:cNvSpPr txBox="1"/>
          <p:nvPr/>
        </p:nvSpPr>
        <p:spPr>
          <a:xfrm>
            <a:off x="2286000" y="5715001"/>
            <a:ext cx="3200400" cy="5663089"/>
          </a:xfrm>
          <a:prstGeom prst="rect">
            <a:avLst/>
          </a:prstGeom>
          <a:noFill/>
        </p:spPr>
        <p:txBody>
          <a:bodyPr wrap="square" rtlCol="0">
            <a:spAutoFit/>
          </a:bodyPr>
          <a:lstStyle/>
          <a:p>
            <a:pPr lvl="0"/>
            <a:r>
              <a:rPr lang="en-US" sz="1200" b="1" dirty="0">
                <a:solidFill>
                  <a:prstClr val="white">
                    <a:lumMod val="50000"/>
                  </a:prstClr>
                </a:solidFill>
              </a:rPr>
              <a:t>Water Rights Decision 1641 Compliance</a:t>
            </a:r>
            <a:endParaRPr lang="en-US" sz="1200" b="1" dirty="0">
              <a:solidFill>
                <a:prstClr val="white">
                  <a:lumMod val="50000"/>
                </a:prstClr>
              </a:solidFill>
            </a:endParaRPr>
          </a:p>
          <a:p>
            <a:pPr lvl="0" algn="just"/>
            <a:endParaRPr lang="en-US" sz="1000" dirty="0">
              <a:solidFill>
                <a:prstClr val="white">
                  <a:lumMod val="50000"/>
                </a:prstClr>
              </a:solidFill>
            </a:endParaRPr>
          </a:p>
          <a:p>
            <a:pPr lvl="0" algn="just"/>
            <a:r>
              <a:rPr lang="en-US" sz="1000" dirty="0">
                <a:solidFill>
                  <a:prstClr val="white">
                    <a:lumMod val="50000"/>
                  </a:prstClr>
                </a:solidFill>
              </a:rPr>
              <a:t>The SWRCB establishes water quality objectives and monitoring plans to protect the variety </a:t>
            </a:r>
            <a:r>
              <a:rPr lang="en-US" sz="1000" dirty="0">
                <a:solidFill>
                  <a:prstClr val="white">
                    <a:lumMod val="50000"/>
                  </a:prstClr>
                </a:solidFill>
              </a:rPr>
              <a:t>of beneficial </a:t>
            </a:r>
            <a:r>
              <a:rPr lang="en-US" sz="1000" dirty="0">
                <a:solidFill>
                  <a:prstClr val="white">
                    <a:lumMod val="50000"/>
                  </a:prstClr>
                </a:solidFill>
              </a:rPr>
              <a:t>uses of the water within the upper San Francisco estuary (estuary). The </a:t>
            </a:r>
            <a:r>
              <a:rPr lang="en-US" sz="1000" dirty="0">
                <a:solidFill>
                  <a:prstClr val="white">
                    <a:lumMod val="50000"/>
                  </a:prstClr>
                </a:solidFill>
              </a:rPr>
              <a:t>SWRCB ensures </a:t>
            </a:r>
            <a:r>
              <a:rPr lang="en-US" sz="1000" dirty="0">
                <a:solidFill>
                  <a:prstClr val="white">
                    <a:lumMod val="50000"/>
                  </a:prstClr>
                </a:solidFill>
              </a:rPr>
              <a:t>that these objectives are met, in part, by inclusion of water quality </a:t>
            </a:r>
            <a:r>
              <a:rPr lang="en-US" sz="1000" dirty="0">
                <a:solidFill>
                  <a:prstClr val="white">
                    <a:lumMod val="50000"/>
                  </a:prstClr>
                </a:solidFill>
              </a:rPr>
              <a:t>monitoring requirements </a:t>
            </a:r>
            <a:r>
              <a:rPr lang="en-US" sz="1000" dirty="0">
                <a:solidFill>
                  <a:prstClr val="white">
                    <a:lumMod val="50000"/>
                  </a:prstClr>
                </a:solidFill>
              </a:rPr>
              <a:t>into water rights decisions issued to DWR and USBR as conditions for </a:t>
            </a:r>
            <a:r>
              <a:rPr lang="en-US" sz="1000" dirty="0">
                <a:solidFill>
                  <a:prstClr val="white">
                    <a:lumMod val="50000"/>
                  </a:prstClr>
                </a:solidFill>
              </a:rPr>
              <a:t>operating the </a:t>
            </a:r>
            <a:r>
              <a:rPr lang="en-US" sz="1000" dirty="0">
                <a:solidFill>
                  <a:prstClr val="white">
                    <a:lumMod val="50000"/>
                  </a:prstClr>
                </a:solidFill>
              </a:rPr>
              <a:t>SWP and CVP, respectively. These requirements include minimum outflows, limits to </a:t>
            </a:r>
            <a:r>
              <a:rPr lang="en-US" sz="1000" dirty="0">
                <a:solidFill>
                  <a:prstClr val="white">
                    <a:lumMod val="50000"/>
                  </a:prstClr>
                </a:solidFill>
              </a:rPr>
              <a:t>water diversion </a:t>
            </a:r>
            <a:r>
              <a:rPr lang="en-US" sz="1000" dirty="0">
                <a:solidFill>
                  <a:prstClr val="white">
                    <a:lumMod val="50000"/>
                  </a:prstClr>
                </a:solidFill>
              </a:rPr>
              <a:t>by the SWP and CVP, and maximum allowable salinity levels. In addition, DWR </a:t>
            </a:r>
            <a:r>
              <a:rPr lang="en-US" sz="1000" dirty="0">
                <a:solidFill>
                  <a:prstClr val="white">
                    <a:lumMod val="50000"/>
                  </a:prstClr>
                </a:solidFill>
              </a:rPr>
              <a:t>and USBR </a:t>
            </a:r>
            <a:r>
              <a:rPr lang="en-US" sz="1000" dirty="0">
                <a:solidFill>
                  <a:prstClr val="white">
                    <a:lumMod val="50000"/>
                  </a:prstClr>
                </a:solidFill>
              </a:rPr>
              <a:t>are required to conduct a comprehensive monitoring program to determine </a:t>
            </a:r>
            <a:r>
              <a:rPr lang="en-US" sz="1000" dirty="0">
                <a:solidFill>
                  <a:prstClr val="white">
                    <a:lumMod val="50000"/>
                  </a:prstClr>
                </a:solidFill>
              </a:rPr>
              <a:t>compliance with </a:t>
            </a:r>
            <a:r>
              <a:rPr lang="en-US" sz="1000" dirty="0">
                <a:solidFill>
                  <a:prstClr val="white">
                    <a:lumMod val="50000"/>
                  </a:prstClr>
                </a:solidFill>
              </a:rPr>
              <a:t>the water quality objectives and report the findings to the SWRCB. Water </a:t>
            </a:r>
            <a:r>
              <a:rPr lang="en-US" sz="1000" dirty="0">
                <a:solidFill>
                  <a:prstClr val="white">
                    <a:lumMod val="50000"/>
                  </a:prstClr>
                </a:solidFill>
              </a:rPr>
              <a:t>quality objectives </a:t>
            </a:r>
            <a:r>
              <a:rPr lang="en-US" sz="1000" dirty="0">
                <a:solidFill>
                  <a:prstClr val="white">
                    <a:lumMod val="50000"/>
                  </a:prstClr>
                </a:solidFill>
              </a:rPr>
              <a:t>were issued in December 1999 by D-1641 (SWRCB, 1999) and revised by order </a:t>
            </a:r>
            <a:r>
              <a:rPr lang="en-US" sz="1000" dirty="0">
                <a:solidFill>
                  <a:prstClr val="white">
                    <a:lumMod val="50000"/>
                  </a:prstClr>
                </a:solidFill>
              </a:rPr>
              <a:t>WR 2000-02 </a:t>
            </a:r>
            <a:r>
              <a:rPr lang="en-US" sz="1000" dirty="0">
                <a:solidFill>
                  <a:prstClr val="white">
                    <a:lumMod val="50000"/>
                  </a:prstClr>
                </a:solidFill>
              </a:rPr>
              <a:t>in March 2000. </a:t>
            </a:r>
            <a:endParaRPr lang="en-US" sz="1000" dirty="0">
              <a:solidFill>
                <a:prstClr val="white">
                  <a:lumMod val="50000"/>
                </a:prstClr>
              </a:solidFill>
            </a:endParaRPr>
          </a:p>
          <a:p>
            <a:pPr lvl="0" algn="just"/>
            <a:endParaRPr lang="en-US" sz="1000" dirty="0">
              <a:solidFill>
                <a:prstClr val="white">
                  <a:lumMod val="50000"/>
                </a:prstClr>
              </a:solidFill>
            </a:endParaRPr>
          </a:p>
          <a:p>
            <a:pPr lvl="0" algn="just"/>
            <a:r>
              <a:rPr lang="en-US" sz="1100" b="1" dirty="0">
                <a:solidFill>
                  <a:prstClr val="white">
                    <a:lumMod val="50000"/>
                  </a:prstClr>
                </a:solidFill>
              </a:rPr>
              <a:t>2015 Summary</a:t>
            </a:r>
          </a:p>
          <a:p>
            <a:pPr lvl="0" algn="just"/>
            <a:endParaRPr lang="en-US" sz="1000" dirty="0">
              <a:solidFill>
                <a:prstClr val="white">
                  <a:lumMod val="50000"/>
                </a:prstClr>
              </a:solidFill>
            </a:endParaRPr>
          </a:p>
          <a:p>
            <a:pPr lvl="0" algn="just"/>
            <a:r>
              <a:rPr lang="en-US" sz="1000" dirty="0">
                <a:solidFill>
                  <a:prstClr val="white">
                    <a:lumMod val="50000"/>
                  </a:prstClr>
                </a:solidFill>
              </a:rPr>
              <a:t>The Zooplankton Study was designed to monitor the abundance and distribution of zooplankton in order to assess trends in fish food resources in the upper San Francisco Estuary. Geographic coverage of the sampling sites ranges from the eastern region of San Pablo Bay through the Delta. The zooplankton community is comprised of a diverse assemblage of organisms, which includes mysids, copepods, amphipods, </a:t>
            </a:r>
            <a:r>
              <a:rPr lang="en-US" sz="1000" dirty="0" err="1">
                <a:solidFill>
                  <a:prstClr val="white">
                    <a:lumMod val="50000"/>
                  </a:prstClr>
                </a:solidFill>
              </a:rPr>
              <a:t>cladocerans</a:t>
            </a:r>
            <a:r>
              <a:rPr lang="en-US" sz="1000" dirty="0">
                <a:solidFill>
                  <a:prstClr val="white">
                    <a:lumMod val="50000"/>
                  </a:prstClr>
                </a:solidFill>
              </a:rPr>
              <a:t>, and rotifers</a:t>
            </a:r>
            <a:r>
              <a:rPr lang="en-US" sz="1000" dirty="0">
                <a:solidFill>
                  <a:prstClr val="white">
                    <a:lumMod val="50000"/>
                  </a:prstClr>
                </a:solidFill>
              </a:rPr>
              <a:t>.</a:t>
            </a:r>
          </a:p>
          <a:p>
            <a:pPr lvl="0" algn="just"/>
            <a:endParaRPr lang="en-US" sz="1000" dirty="0">
              <a:solidFill>
                <a:prstClr val="white">
                  <a:lumMod val="50000"/>
                </a:prstClr>
              </a:solidFill>
            </a:endParaRPr>
          </a:p>
          <a:p>
            <a:pPr algn="just"/>
            <a:r>
              <a:rPr lang="en-US" sz="1000" dirty="0">
                <a:solidFill>
                  <a:prstClr val="white">
                    <a:lumMod val="50000"/>
                  </a:prstClr>
                </a:solidFill>
              </a:rPr>
              <a:t>To view prior year ‘s summaries or an archive of prior reports, please </a:t>
            </a:r>
            <a:r>
              <a:rPr lang="en-US" sz="1000" b="1" dirty="0">
                <a:solidFill>
                  <a:schemeClr val="tx2">
                    <a:lumMod val="40000"/>
                    <a:lumOff val="60000"/>
                  </a:schemeClr>
                </a:solidFill>
              </a:rPr>
              <a:t>click here</a:t>
            </a:r>
            <a:r>
              <a:rPr lang="en-US" sz="1000" dirty="0">
                <a:solidFill>
                  <a:prstClr val="white">
                    <a:lumMod val="50000"/>
                  </a:prstClr>
                </a:solidFill>
              </a:rPr>
              <a:t>.</a:t>
            </a:r>
            <a:endParaRPr lang="en-US" sz="1000" b="1" i="1" dirty="0">
              <a:solidFill>
                <a:prstClr val="white">
                  <a:lumMod val="50000"/>
                </a:prstClr>
              </a:solidFill>
            </a:endParaRPr>
          </a:p>
          <a:p>
            <a:pPr algn="just"/>
            <a:endParaRPr lang="en-US" sz="1000" dirty="0">
              <a:solidFill>
                <a:prstClr val="white">
                  <a:lumMod val="50000"/>
                </a:prstClr>
              </a:solidFill>
            </a:endParaRPr>
          </a:p>
          <a:p>
            <a:pPr lvl="0" algn="just"/>
            <a:endParaRPr lang="en-US" sz="1000" dirty="0">
              <a:solidFill>
                <a:prstClr val="white">
                  <a:lumMod val="50000"/>
                </a:prstClr>
              </a:solidFill>
            </a:endParaRPr>
          </a:p>
          <a:p>
            <a:pPr lvl="0" algn="just"/>
            <a:endParaRPr lang="en-US" sz="1000" dirty="0">
              <a:solidFill>
                <a:schemeClr val="bg1">
                  <a:lumMod val="50000"/>
                </a:schemeClr>
              </a:solidFill>
            </a:endParaRP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sp>
        <p:nvSpPr>
          <p:cNvPr id="122" name="Rectangle 121"/>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5638799"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5638799"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5638800" y="6853536"/>
            <a:ext cx="4495801" cy="461665"/>
          </a:xfrm>
          <a:prstGeom prst="rect">
            <a:avLst/>
          </a:prstGeom>
          <a:noFill/>
        </p:spPr>
        <p:txBody>
          <a:bodyPr wrap="square" rtlCol="0">
            <a:spAutoFit/>
          </a:bodyPr>
          <a:lstStyle/>
          <a:p>
            <a:pPr lvl="0"/>
            <a:r>
              <a:rPr lang="en-US" sz="1200" dirty="0">
                <a:solidFill>
                  <a:srgbClr val="4BACC6">
                    <a:lumMod val="75000"/>
                  </a:srgbClr>
                </a:solidFill>
              </a:rPr>
              <a:t>Understanding the relative abundance and distribution of Zooplankton in the San Francisco Bay Delta Estuary.</a:t>
            </a:r>
            <a:endParaRPr lang="en-US" sz="1200" dirty="0">
              <a:solidFill>
                <a:srgbClr val="4BACC6">
                  <a:lumMod val="75000"/>
                </a:srgbClr>
              </a:solidFill>
            </a:endParaRPr>
          </a:p>
        </p:txBody>
      </p:sp>
      <p:pic>
        <p:nvPicPr>
          <p:cNvPr id="12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8407" y="4514850"/>
            <a:ext cx="2782944"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7" name="Straight Connector 126"/>
          <p:cNvCxnSpPr/>
          <p:nvPr/>
        </p:nvCxnSpPr>
        <p:spPr>
          <a:xfrm>
            <a:off x="8534401"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8534401"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8534401"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8540026" y="4510538"/>
            <a:ext cx="1520301" cy="246221"/>
          </a:xfrm>
          <a:prstGeom prst="rect">
            <a:avLst/>
          </a:prstGeom>
          <a:noFill/>
        </p:spPr>
        <p:txBody>
          <a:bodyPr wrap="square" rtlCol="0">
            <a:spAutoFit/>
          </a:bodyPr>
          <a:lstStyle/>
          <a:p>
            <a:pPr lvl="0"/>
            <a:r>
              <a:rPr lang="en-US" sz="1000" dirty="0">
                <a:solidFill>
                  <a:srgbClr val="4BACC6">
                    <a:lumMod val="75000"/>
                  </a:srgbClr>
                </a:solidFill>
              </a:rPr>
              <a:t>SELECT DATA</a:t>
            </a:r>
            <a:endParaRPr lang="en-US" sz="1000" dirty="0">
              <a:solidFill>
                <a:srgbClr val="4BACC6">
                  <a:lumMod val="75000"/>
                </a:srgbClr>
              </a:solidFill>
            </a:endParaRPr>
          </a:p>
        </p:txBody>
      </p:sp>
      <p:sp>
        <p:nvSpPr>
          <p:cNvPr id="131" name="TextBox 130"/>
          <p:cNvSpPr txBox="1"/>
          <p:nvPr/>
        </p:nvSpPr>
        <p:spPr>
          <a:xfrm>
            <a:off x="8458201" y="4743413"/>
            <a:ext cx="1520301" cy="215444"/>
          </a:xfrm>
          <a:prstGeom prst="rect">
            <a:avLst/>
          </a:prstGeom>
          <a:noFill/>
        </p:spPr>
        <p:txBody>
          <a:bodyPr wrap="square" rtlCol="0">
            <a:spAutoFit/>
          </a:bodyPr>
          <a:lstStyle/>
          <a:p>
            <a:pPr lvl="0"/>
            <a:r>
              <a:rPr lang="en-US" sz="800" dirty="0">
                <a:solidFill>
                  <a:srgbClr val="4BACC6">
                    <a:lumMod val="75000"/>
                  </a:srgbClr>
                </a:solidFill>
              </a:rPr>
              <a:t>Where?</a:t>
            </a:r>
            <a:endParaRPr lang="en-US" sz="800" dirty="0">
              <a:solidFill>
                <a:srgbClr val="4BACC6">
                  <a:lumMod val="75000"/>
                </a:srgbClr>
              </a:solidFill>
            </a:endParaRPr>
          </a:p>
        </p:txBody>
      </p:sp>
      <p:sp>
        <p:nvSpPr>
          <p:cNvPr id="132" name="TextBox 131"/>
          <p:cNvSpPr txBox="1"/>
          <p:nvPr/>
        </p:nvSpPr>
        <p:spPr>
          <a:xfrm>
            <a:off x="8458201" y="5257800"/>
            <a:ext cx="1520301" cy="215444"/>
          </a:xfrm>
          <a:prstGeom prst="rect">
            <a:avLst/>
          </a:prstGeom>
          <a:noFill/>
        </p:spPr>
        <p:txBody>
          <a:bodyPr wrap="square" rtlCol="0">
            <a:spAutoFit/>
          </a:bodyPr>
          <a:lstStyle/>
          <a:p>
            <a:pPr lvl="0"/>
            <a:r>
              <a:rPr lang="en-US" sz="800" dirty="0">
                <a:solidFill>
                  <a:srgbClr val="4BACC6">
                    <a:lumMod val="75000"/>
                  </a:srgbClr>
                </a:solidFill>
              </a:rPr>
              <a:t>When?</a:t>
            </a:r>
            <a:endParaRPr lang="en-US" sz="800" dirty="0">
              <a:solidFill>
                <a:srgbClr val="4BACC6">
                  <a:lumMod val="75000"/>
                </a:srgbClr>
              </a:solidFill>
            </a:endParaRPr>
          </a:p>
        </p:txBody>
      </p:sp>
      <p:sp>
        <p:nvSpPr>
          <p:cNvPr id="134" name="Rectangle 133"/>
          <p:cNvSpPr/>
          <p:nvPr/>
        </p:nvSpPr>
        <p:spPr>
          <a:xfrm>
            <a:off x="8540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a:spLocks noChangeAspect="1"/>
          </p:cNvSpPr>
          <p:nvPr/>
        </p:nvSpPr>
        <p:spPr>
          <a:xfrm rot="10800000">
            <a:off x="9833214"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Rectangle 135"/>
          <p:cNvSpPr/>
          <p:nvPr/>
        </p:nvSpPr>
        <p:spPr>
          <a:xfrm>
            <a:off x="8534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a:spLocks noChangeAspect="1"/>
          </p:cNvSpPr>
          <p:nvPr/>
        </p:nvSpPr>
        <p:spPr>
          <a:xfrm rot="10800000">
            <a:off x="9827589"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Rectangle 137"/>
          <p:cNvSpPr/>
          <p:nvPr/>
        </p:nvSpPr>
        <p:spPr>
          <a:xfrm>
            <a:off x="8534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a:spLocks noChangeAspect="1"/>
          </p:cNvSpPr>
          <p:nvPr/>
        </p:nvSpPr>
        <p:spPr>
          <a:xfrm rot="10800000">
            <a:off x="9827589"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0"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3" y="79965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1" name="Rectangle 140"/>
          <p:cNvSpPr/>
          <p:nvPr/>
        </p:nvSpPr>
        <p:spPr>
          <a:xfrm>
            <a:off x="6616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5752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rot="16200000">
            <a:off x="5538843" y="88918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44" name="Rectangle 143"/>
          <p:cNvSpPr/>
          <p:nvPr/>
        </p:nvSpPr>
        <p:spPr>
          <a:xfrm>
            <a:off x="9276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9117845" y="85799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46" name="TextBox 145"/>
          <p:cNvSpPr txBox="1"/>
          <p:nvPr/>
        </p:nvSpPr>
        <p:spPr>
          <a:xfrm>
            <a:off x="9118404" y="88131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47" name="TextBox 146"/>
          <p:cNvSpPr txBox="1"/>
          <p:nvPr/>
        </p:nvSpPr>
        <p:spPr>
          <a:xfrm>
            <a:off x="9118404" y="90560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48" name="TextBox 147"/>
          <p:cNvSpPr txBox="1"/>
          <p:nvPr/>
        </p:nvSpPr>
        <p:spPr>
          <a:xfrm>
            <a:off x="9118404" y="93143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49" name="TextBox 148"/>
          <p:cNvSpPr txBox="1"/>
          <p:nvPr/>
        </p:nvSpPr>
        <p:spPr>
          <a:xfrm>
            <a:off x="9117610" y="95637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50" name="TextBox 149"/>
          <p:cNvSpPr txBox="1"/>
          <p:nvPr/>
        </p:nvSpPr>
        <p:spPr>
          <a:xfrm>
            <a:off x="5638800" y="77724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D41</a:t>
            </a:r>
            <a:endParaRPr lang="en-US" sz="1200" dirty="0">
              <a:solidFill>
                <a:schemeClr val="accent5">
                  <a:lumMod val="75000"/>
                </a:schemeClr>
              </a:solidFill>
            </a:endParaRPr>
          </a:p>
        </p:txBody>
      </p:sp>
      <p:sp>
        <p:nvSpPr>
          <p:cNvPr id="151" name="TextBox 150"/>
          <p:cNvSpPr txBox="1"/>
          <p:nvPr/>
        </p:nvSpPr>
        <p:spPr>
          <a:xfrm>
            <a:off x="8001000" y="100715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5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04349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3" name="Rectangle 152"/>
          <p:cNvSpPr/>
          <p:nvPr/>
        </p:nvSpPr>
        <p:spPr>
          <a:xfrm>
            <a:off x="6616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5752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p:cNvSpPr txBox="1"/>
          <p:nvPr/>
        </p:nvSpPr>
        <p:spPr>
          <a:xfrm rot="16200000">
            <a:off x="5538844" y="113302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56" name="Rectangle 155"/>
          <p:cNvSpPr/>
          <p:nvPr/>
        </p:nvSpPr>
        <p:spPr>
          <a:xfrm>
            <a:off x="9276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9117846" y="110183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58" name="TextBox 157"/>
          <p:cNvSpPr txBox="1"/>
          <p:nvPr/>
        </p:nvSpPr>
        <p:spPr>
          <a:xfrm>
            <a:off x="9118405" y="112515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59" name="TextBox 158"/>
          <p:cNvSpPr txBox="1"/>
          <p:nvPr/>
        </p:nvSpPr>
        <p:spPr>
          <a:xfrm>
            <a:off x="9118405" y="114944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60" name="TextBox 159"/>
          <p:cNvSpPr txBox="1"/>
          <p:nvPr/>
        </p:nvSpPr>
        <p:spPr>
          <a:xfrm>
            <a:off x="9118405" y="117527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61" name="TextBox 160"/>
          <p:cNvSpPr txBox="1"/>
          <p:nvPr/>
        </p:nvSpPr>
        <p:spPr>
          <a:xfrm>
            <a:off x="9117611" y="120021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62" name="TextBox 161"/>
          <p:cNvSpPr txBox="1"/>
          <p:nvPr/>
        </p:nvSpPr>
        <p:spPr>
          <a:xfrm>
            <a:off x="5638801" y="102108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D28A</a:t>
            </a:r>
            <a:endParaRPr lang="en-US" sz="1200" dirty="0">
              <a:solidFill>
                <a:schemeClr val="accent5">
                  <a:lumMod val="75000"/>
                </a:schemeClr>
              </a:solidFill>
            </a:endParaRPr>
          </a:p>
        </p:txBody>
      </p:sp>
      <p:sp>
        <p:nvSpPr>
          <p:cNvPr id="163" name="TextBox 162"/>
          <p:cNvSpPr txBox="1"/>
          <p:nvPr/>
        </p:nvSpPr>
        <p:spPr>
          <a:xfrm>
            <a:off x="8001001" y="125099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64"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16388"/>
          <a:stretch/>
        </p:blipFill>
        <p:spPr bwMode="auto">
          <a:xfrm>
            <a:off x="5652344" y="128733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5" name="Rectangle 164"/>
          <p:cNvSpPr/>
          <p:nvPr/>
        </p:nvSpPr>
        <p:spPr>
          <a:xfrm>
            <a:off x="6616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5752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rot="16200000">
            <a:off x="5538844" y="137686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68" name="Rectangle 167"/>
          <p:cNvSpPr/>
          <p:nvPr/>
        </p:nvSpPr>
        <p:spPr>
          <a:xfrm>
            <a:off x="9276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9117846" y="134567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70" name="TextBox 169"/>
          <p:cNvSpPr txBox="1"/>
          <p:nvPr/>
        </p:nvSpPr>
        <p:spPr>
          <a:xfrm>
            <a:off x="9118405" y="136899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71" name="TextBox 170"/>
          <p:cNvSpPr txBox="1"/>
          <p:nvPr/>
        </p:nvSpPr>
        <p:spPr>
          <a:xfrm>
            <a:off x="9118405" y="139328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72" name="TextBox 171"/>
          <p:cNvSpPr txBox="1"/>
          <p:nvPr/>
        </p:nvSpPr>
        <p:spPr>
          <a:xfrm>
            <a:off x="9118405" y="141911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73" name="TextBox 172"/>
          <p:cNvSpPr txBox="1"/>
          <p:nvPr/>
        </p:nvSpPr>
        <p:spPr>
          <a:xfrm>
            <a:off x="9117611" y="144405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74" name="TextBox 173"/>
          <p:cNvSpPr txBox="1"/>
          <p:nvPr/>
        </p:nvSpPr>
        <p:spPr>
          <a:xfrm>
            <a:off x="5638801" y="126492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P8</a:t>
            </a:r>
            <a:endParaRPr lang="en-US" sz="1200" dirty="0">
              <a:solidFill>
                <a:schemeClr val="accent5">
                  <a:lumMod val="75000"/>
                </a:schemeClr>
              </a:solidFill>
            </a:endParaRPr>
          </a:p>
        </p:txBody>
      </p:sp>
      <p:sp>
        <p:nvSpPr>
          <p:cNvPr id="175" name="TextBox 174"/>
          <p:cNvSpPr txBox="1"/>
          <p:nvPr/>
        </p:nvSpPr>
        <p:spPr>
          <a:xfrm>
            <a:off x="8001001" y="149483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sp>
        <p:nvSpPr>
          <p:cNvPr id="176" name="Rounded Rectangle 175"/>
          <p:cNvSpPr/>
          <p:nvPr/>
        </p:nvSpPr>
        <p:spPr>
          <a:xfrm>
            <a:off x="8610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177" name="Rounded Rectangle 176"/>
          <p:cNvSpPr/>
          <p:nvPr/>
        </p:nvSpPr>
        <p:spPr>
          <a:xfrm>
            <a:off x="9220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178" name="Rounded Rectangle 177"/>
          <p:cNvSpPr/>
          <p:nvPr/>
        </p:nvSpPr>
        <p:spPr>
          <a:xfrm>
            <a:off x="8610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179" name="Rounded Rectangle 178"/>
          <p:cNvSpPr/>
          <p:nvPr/>
        </p:nvSpPr>
        <p:spPr>
          <a:xfrm>
            <a:off x="9220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180" name="Rounded Rectangle 179"/>
          <p:cNvSpPr/>
          <p:nvPr/>
        </p:nvSpPr>
        <p:spPr>
          <a:xfrm>
            <a:off x="8610600"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181" name="Rounded Rectangle 180"/>
          <p:cNvSpPr/>
          <p:nvPr/>
        </p:nvSpPr>
        <p:spPr>
          <a:xfrm>
            <a:off x="9220200"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185" name="Line Callout 2 (Border and Accent Bar) 184"/>
          <p:cNvSpPr/>
          <p:nvPr/>
        </p:nvSpPr>
        <p:spPr>
          <a:xfrm>
            <a:off x="12207834" y="3964912"/>
            <a:ext cx="1707811" cy="2357176"/>
          </a:xfrm>
          <a:prstGeom prst="accentBorderCallout2">
            <a:avLst>
              <a:gd name="adj1" fmla="val 21997"/>
              <a:gd name="adj2" fmla="val -5552"/>
              <a:gd name="adj3" fmla="val 22646"/>
              <a:gd name="adj4" fmla="val -6237"/>
              <a:gd name="adj5" fmla="val 42551"/>
              <a:gd name="adj6" fmla="val -3971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34N—need to figure out way of select data from multiple surveys, gear types etc. (zoo/fish data)</a:t>
            </a:r>
            <a:endParaRPr lang="en-US" dirty="0">
              <a:solidFill>
                <a:schemeClr val="tx1"/>
              </a:solidFill>
            </a:endParaRPr>
          </a:p>
        </p:txBody>
      </p:sp>
      <p:sp>
        <p:nvSpPr>
          <p:cNvPr id="187" name="TextBox 186"/>
          <p:cNvSpPr txBox="1"/>
          <p:nvPr/>
        </p:nvSpPr>
        <p:spPr>
          <a:xfrm>
            <a:off x="8458201" y="5791200"/>
            <a:ext cx="1520301" cy="215444"/>
          </a:xfrm>
          <a:prstGeom prst="rect">
            <a:avLst/>
          </a:prstGeom>
          <a:noFill/>
        </p:spPr>
        <p:txBody>
          <a:bodyPr wrap="square" rtlCol="0">
            <a:spAutoFit/>
          </a:bodyPr>
          <a:lstStyle/>
          <a:p>
            <a:pPr lvl="0"/>
            <a:r>
              <a:rPr lang="en-US" sz="800" dirty="0">
                <a:solidFill>
                  <a:srgbClr val="4BACC6">
                    <a:lumMod val="75000"/>
                  </a:srgbClr>
                </a:solidFill>
              </a:rPr>
              <a:t>What Species?</a:t>
            </a:r>
            <a:endParaRPr lang="en-US" sz="800" dirty="0">
              <a:solidFill>
                <a:srgbClr val="4BACC6">
                  <a:lumMod val="75000"/>
                </a:srgbClr>
              </a:solidFill>
            </a:endParaRPr>
          </a:p>
        </p:txBody>
      </p:sp>
    </p:spTree>
    <p:extLst>
      <p:ext uri="{BB962C8B-B14F-4D97-AF65-F5344CB8AC3E}">
        <p14:creationId xmlns:p14="http://schemas.microsoft.com/office/powerpoint/2010/main" val="661455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0" y="3937002"/>
            <a:ext cx="8153400"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209800" y="4191001"/>
            <a:ext cx="3124200"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Phytoplankton</a:t>
            </a:r>
            <a:endParaRPr lang="en-US" sz="2400" dirty="0">
              <a:solidFill>
                <a:schemeClr val="tx2"/>
              </a:solidFill>
              <a:latin typeface="Calibri" panose="020F0502020204030204" pitchFamily="34" charset="0"/>
            </a:endParaRP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solidFill>
              </a:rPr>
              <a:t>What Are they?</a:t>
            </a:r>
            <a:endParaRPr lang="en-US" sz="900" b="1" dirty="0">
              <a:solidFill>
                <a:schemeClr val="bg1"/>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2286000" y="5715000"/>
            <a:ext cx="3124200" cy="7478970"/>
          </a:xfrm>
          <a:prstGeom prst="rect">
            <a:avLst/>
          </a:prstGeom>
          <a:noFill/>
        </p:spPr>
        <p:txBody>
          <a:bodyPr wrap="square" rtlCol="0">
            <a:spAutoFit/>
          </a:bodyPr>
          <a:lstStyle/>
          <a:p>
            <a:pPr algn="just"/>
            <a:r>
              <a:rPr lang="en-US" sz="1000" b="1" dirty="0">
                <a:solidFill>
                  <a:schemeClr val="bg1">
                    <a:lumMod val="50000"/>
                  </a:schemeClr>
                </a:solidFill>
              </a:rPr>
              <a:t>Phytoplankton</a:t>
            </a:r>
            <a:r>
              <a:rPr lang="en-US" sz="1000" dirty="0">
                <a:solidFill>
                  <a:schemeClr val="bg1">
                    <a:lumMod val="50000"/>
                  </a:schemeClr>
                </a:solidFill>
              </a:rPr>
              <a:t> are small organisms that can be found floating in most water bodies.  Like plants, they are primary producers; they convert light energy from the sun and carbon dioxide into the living matter of their cells through photosynthesis.  Phytoplankton from the San Francisco Estuary fall into four broad categories: cyanobacteria, diatoms, green algae, and various flagellate groups.</a:t>
            </a:r>
          </a:p>
          <a:p>
            <a:pPr algn="just"/>
            <a:endParaRPr lang="en-US" sz="1000" dirty="0">
              <a:solidFill>
                <a:schemeClr val="bg1">
                  <a:lumMod val="50000"/>
                </a:schemeClr>
              </a:solidFill>
            </a:endParaRPr>
          </a:p>
          <a:p>
            <a:pPr algn="just"/>
            <a:r>
              <a:rPr lang="en-US" sz="1000" b="1" dirty="0">
                <a:solidFill>
                  <a:schemeClr val="bg1">
                    <a:lumMod val="50000"/>
                  </a:schemeClr>
                </a:solidFill>
              </a:rPr>
              <a:t>Why Are Phytoplankton Important?</a:t>
            </a:r>
          </a:p>
          <a:p>
            <a:pPr algn="just"/>
            <a:endParaRPr lang="en-US" sz="1000" dirty="0">
              <a:solidFill>
                <a:schemeClr val="bg1">
                  <a:lumMod val="50000"/>
                </a:schemeClr>
              </a:solidFill>
            </a:endParaRPr>
          </a:p>
          <a:p>
            <a:pPr algn="just"/>
            <a:r>
              <a:rPr lang="en-US" sz="1000" dirty="0">
                <a:solidFill>
                  <a:schemeClr val="bg1">
                    <a:lumMod val="50000"/>
                  </a:schemeClr>
                </a:solidFill>
              </a:rPr>
              <a:t>Phytoplankton are the foundation of the aquatic food web.  They feed a diverse array of organisms, ranging from microscopic zooplankton to large pelagic fish.  Small fish and benthic organisms also graze on phytoplankton, and are in turn consumed by larger organisms such as birds.  Changes in phytoplankton in the San Francisco Estuary can have cascading effects throughout the food web.</a:t>
            </a:r>
          </a:p>
          <a:p>
            <a:pPr algn="just"/>
            <a:endParaRPr lang="en-US" sz="1000" dirty="0">
              <a:solidFill>
                <a:schemeClr val="bg1">
                  <a:lumMod val="50000"/>
                </a:schemeClr>
              </a:solidFill>
            </a:endParaRPr>
          </a:p>
          <a:p>
            <a:pPr algn="just"/>
            <a:r>
              <a:rPr lang="en-US" sz="1000" dirty="0">
                <a:solidFill>
                  <a:schemeClr val="bg1">
                    <a:lumMod val="50000"/>
                  </a:schemeClr>
                </a:solidFill>
              </a:rPr>
              <a:t>Phytoplankton can affect elements of water quality, including:</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pH</a:t>
            </a:r>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Dissolved oxygen</a:t>
            </a:r>
          </a:p>
          <a:p>
            <a:pPr marL="171450" indent="-171450" algn="just">
              <a:buFont typeface="Wingdings" panose="05000000000000000000" pitchFamily="2" charset="2"/>
              <a:buChar char="Ø"/>
            </a:pPr>
            <a:r>
              <a:rPr lang="en-US" sz="1000" dirty="0">
                <a:solidFill>
                  <a:schemeClr val="bg1">
                    <a:lumMod val="50000"/>
                  </a:schemeClr>
                </a:solidFill>
              </a:rPr>
              <a:t>Taste and odor of drinking water</a:t>
            </a:r>
          </a:p>
          <a:p>
            <a:pPr marL="171450" indent="-171450" algn="just">
              <a:buFont typeface="Wingdings" panose="05000000000000000000" pitchFamily="2" charset="2"/>
              <a:buChar char="Ø"/>
            </a:pPr>
            <a:r>
              <a:rPr lang="en-US" sz="1000" dirty="0">
                <a:solidFill>
                  <a:schemeClr val="bg1">
                    <a:lumMod val="50000"/>
                  </a:schemeClr>
                </a:solidFill>
              </a:rPr>
              <a:t>Water transparency</a:t>
            </a:r>
          </a:p>
          <a:p>
            <a:pPr algn="just"/>
            <a:endParaRPr lang="en-US" sz="1000" dirty="0">
              <a:solidFill>
                <a:schemeClr val="bg1">
                  <a:lumMod val="50000"/>
                </a:schemeClr>
              </a:solidFill>
            </a:endParaRPr>
          </a:p>
          <a:p>
            <a:pPr algn="just"/>
            <a:r>
              <a:rPr lang="en-US" sz="1000" dirty="0">
                <a:solidFill>
                  <a:schemeClr val="bg1">
                    <a:lumMod val="50000"/>
                  </a:schemeClr>
                </a:solidFill>
              </a:rPr>
              <a:t>Large algal blooms, both toxic and non-toxic, can have adverse effects on the water quality parameters listed above.  They can also have negative aesthetic effects by forming large, floating surface scums.</a:t>
            </a:r>
          </a:p>
          <a:p>
            <a:pPr algn="just"/>
            <a:endParaRPr lang="en-US" sz="1000" dirty="0">
              <a:solidFill>
                <a:schemeClr val="bg1">
                  <a:lumMod val="50000"/>
                </a:schemeClr>
              </a:solidFill>
            </a:endParaRPr>
          </a:p>
          <a:p>
            <a:pPr algn="just"/>
            <a:r>
              <a:rPr lang="en-US" sz="1000" dirty="0">
                <a:solidFill>
                  <a:schemeClr val="bg1">
                    <a:lumMod val="50000"/>
                  </a:schemeClr>
                </a:solidFill>
              </a:rPr>
              <a:t>Monitoring changes in phytoplankton can be useful in assessing water quality trends.  It is important to note, however, that because of the transient and patchy nature of phytoplankton, their use as water quality indicators is limited and should be interpreted in conjunction with chemical, physical, and biological data.</a:t>
            </a:r>
          </a:p>
          <a:p>
            <a:pPr algn="just"/>
            <a:endParaRPr lang="en-US" sz="1000" dirty="0">
              <a:solidFill>
                <a:schemeClr val="bg1">
                  <a:lumMod val="50000"/>
                </a:schemeClr>
              </a:solidFill>
            </a:endParaRPr>
          </a:p>
          <a:p>
            <a:pPr algn="just"/>
            <a:r>
              <a:rPr lang="en-US" sz="1000" b="1" dirty="0">
                <a:solidFill>
                  <a:schemeClr val="bg1">
                    <a:lumMod val="50000"/>
                  </a:schemeClr>
                </a:solidFill>
              </a:rPr>
              <a:t>Chlorophyll-a</a:t>
            </a:r>
            <a:r>
              <a:rPr lang="en-US" sz="1000" dirty="0">
                <a:solidFill>
                  <a:schemeClr val="bg1">
                    <a:lumMod val="50000"/>
                  </a:schemeClr>
                </a:solidFill>
              </a:rPr>
              <a:t> is the primary photosynthetic product made by phytoplankton and plants, and gives them their green color.  Sometimes the green color is masked by secondary pigments, and these phytoplankton often appear brown or red instead of green.</a:t>
            </a:r>
            <a:r>
              <a:rPr lang="en-US" sz="1000" b="1" dirty="0">
                <a:solidFill>
                  <a:schemeClr val="bg1">
                    <a:lumMod val="50000"/>
                  </a:schemeClr>
                </a:solidFill>
              </a:rPr>
              <a:t>  </a:t>
            </a:r>
            <a:r>
              <a:rPr lang="en-US" sz="1000" dirty="0">
                <a:solidFill>
                  <a:schemeClr val="bg1">
                    <a:lumMod val="50000"/>
                  </a:schemeClr>
                </a:solidFill>
              </a:rPr>
              <a:t>Chlorophyll-a is also a measure of the biomass that is directly available to organisms that prey on phytoplankton, such as clams and zooplankton.</a:t>
            </a:r>
          </a:p>
        </p:txBody>
      </p:sp>
      <p:grpSp>
        <p:nvGrpSpPr>
          <p:cNvPr id="69" name="Group 68"/>
          <p:cNvGrpSpPr/>
          <p:nvPr/>
        </p:nvGrpSpPr>
        <p:grpSpPr>
          <a:xfrm>
            <a:off x="1981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976" t="3961" r="3162" b="2780"/>
          <a:stretch/>
        </p:blipFill>
        <p:spPr>
          <a:xfrm>
            <a:off x="5562600" y="4343402"/>
            <a:ext cx="4379584" cy="5105399"/>
          </a:xfrm>
          <a:prstGeom prst="rect">
            <a:avLst/>
          </a:prstGeom>
        </p:spPr>
      </p:pic>
      <p:sp>
        <p:nvSpPr>
          <p:cNvPr id="40" name="TextBox 39"/>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1" name="TextBox 40"/>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2" name="TextBox 41"/>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3" name="Straight Connector 4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1" name="TextBox 6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7061391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633651"/>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638800"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638800"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562600" y="8466677"/>
            <a:ext cx="4572001" cy="430887"/>
          </a:xfrm>
          <a:prstGeom prst="rect">
            <a:avLst/>
          </a:prstGeom>
          <a:noFill/>
        </p:spPr>
        <p:txBody>
          <a:bodyPr wrap="square" rtlCol="0">
            <a:spAutoFit/>
          </a:bodyPr>
          <a:lstStyle/>
          <a:p>
            <a:r>
              <a:rPr lang="en-US" sz="1100" i="1" dirty="0">
                <a:solidFill>
                  <a:schemeClr val="bg1">
                    <a:lumMod val="50000"/>
                  </a:schemeClr>
                </a:solidFill>
              </a:rPr>
              <a:t>To view </a:t>
            </a:r>
            <a:r>
              <a:rPr lang="en-US" sz="1100" i="1" dirty="0">
                <a:solidFill>
                  <a:schemeClr val="bg1">
                    <a:lumMod val="50000"/>
                  </a:schemeClr>
                </a:solidFill>
              </a:rPr>
              <a:t>the locations of phytoplankton and chlorophyll-a monitoring </a:t>
            </a:r>
            <a:r>
              <a:rPr lang="en-US" sz="1100" i="1" dirty="0">
                <a:solidFill>
                  <a:schemeClr val="bg1">
                    <a:lumMod val="50000"/>
                  </a:schemeClr>
                </a:solidFill>
              </a:rPr>
              <a:t>stations in the map above, please select:</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19600"/>
            <a:ext cx="439479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0" name="TextBox 59"/>
          <p:cNvSpPr txBox="1"/>
          <p:nvPr/>
        </p:nvSpPr>
        <p:spPr>
          <a:xfrm>
            <a:off x="2209800" y="4191001"/>
            <a:ext cx="3124200"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Phytoplankton</a:t>
            </a:r>
            <a:endParaRPr lang="en-US" sz="2400" dirty="0">
              <a:solidFill>
                <a:schemeClr val="tx2"/>
              </a:solidFill>
              <a:latin typeface="Calibri" panose="020F0502020204030204" pitchFamily="34" charset="0"/>
            </a:endParaRPr>
          </a:p>
        </p:txBody>
      </p:sp>
      <p:sp>
        <p:nvSpPr>
          <p:cNvPr id="81" name="TextBox 80"/>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cxnSp>
        <p:nvCxnSpPr>
          <p:cNvPr id="84" name="Straight Connector 83"/>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86" name="Rounded Rectangle 85"/>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87" name="Straight Connector 86"/>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sp>
        <p:nvSpPr>
          <p:cNvPr id="90" name="Rounded Rectangle 89"/>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1" name="TextBox 90"/>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sp>
        <p:nvSpPr>
          <p:cNvPr id="92" name="Rounded Rectangle 91"/>
          <p:cNvSpPr/>
          <p:nvPr/>
        </p:nvSpPr>
        <p:spPr>
          <a:xfrm>
            <a:off x="3314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3" name="TextBox 92"/>
          <p:cNvSpPr txBox="1"/>
          <p:nvPr/>
        </p:nvSpPr>
        <p:spPr>
          <a:xfrm>
            <a:off x="3314700" y="4702201"/>
            <a:ext cx="990600" cy="369332"/>
          </a:xfrm>
          <a:prstGeom prst="rect">
            <a:avLst/>
          </a:prstGeom>
          <a:noFill/>
          <a:ln>
            <a:noFill/>
          </a:ln>
        </p:spPr>
        <p:txBody>
          <a:bodyPr wrap="square" rtlCol="0">
            <a:spAutoFit/>
          </a:bodyPr>
          <a:lstStyle/>
          <a:p>
            <a:pPr algn="ctr"/>
            <a:r>
              <a:rPr lang="en-US" sz="900" b="1" dirty="0">
                <a:solidFill>
                  <a:schemeClr val="bg1"/>
                </a:solidFill>
              </a:rPr>
              <a:t>How are they monitored? </a:t>
            </a:r>
            <a:endParaRPr lang="en-US" sz="900" b="1" dirty="0">
              <a:solidFill>
                <a:schemeClr val="bg1"/>
              </a:solidFill>
            </a:endParaRPr>
          </a:p>
        </p:txBody>
      </p:sp>
      <p:sp>
        <p:nvSpPr>
          <p:cNvPr id="94" name="TextBox 93"/>
          <p:cNvSpPr txBox="1"/>
          <p:nvPr/>
        </p:nvSpPr>
        <p:spPr>
          <a:xfrm>
            <a:off x="2286000" y="5715001"/>
            <a:ext cx="3124200" cy="6001643"/>
          </a:xfrm>
          <a:prstGeom prst="rect">
            <a:avLst/>
          </a:prstGeom>
          <a:noFill/>
        </p:spPr>
        <p:txBody>
          <a:bodyPr wrap="square" rtlCol="0">
            <a:spAutoFit/>
          </a:bodyPr>
          <a:lstStyle/>
          <a:p>
            <a:r>
              <a:rPr lang="en-US" sz="1200" b="1" dirty="0">
                <a:solidFill>
                  <a:schemeClr val="bg1">
                    <a:lumMod val="50000"/>
                  </a:schemeClr>
                </a:solidFill>
              </a:rPr>
              <a:t>Department of Water Resources Phytoplankton and Chlorophyll-a Monitoring</a:t>
            </a:r>
          </a:p>
          <a:p>
            <a:pPr algn="just"/>
            <a:endParaRPr lang="en-US" sz="1000" dirty="0">
              <a:solidFill>
                <a:schemeClr val="bg1">
                  <a:lumMod val="50000"/>
                </a:schemeClr>
              </a:solidFill>
            </a:endParaRPr>
          </a:p>
          <a:p>
            <a:pPr algn="just"/>
            <a:r>
              <a:rPr lang="en-US" sz="1000" dirty="0">
                <a:solidFill>
                  <a:schemeClr val="bg1">
                    <a:lumMod val="50000"/>
                  </a:schemeClr>
                </a:solidFill>
              </a:rPr>
              <a:t>The California DWR Phytoplankton and Chlorophyll-a Monitoring measures the composition (what kinds?), abundance (how many?), diversity (how many kinds?), and distribution (where are they?) of phytoplankton as part of the IEP’s Environmental Monitoring Program (EMP). It also measures phytoplankton biomass as chlorophyll-a.  Changes in phytoplankton composition, abundance, diversity, distribution, and biomass are documented throughout the San Francisco Estuary, from San Pablo Bay east through the upper Estuary to the mouths of the Sacramento, Mokelumne, and San Joaquin Rivers.</a:t>
            </a:r>
          </a:p>
          <a:p>
            <a:pPr algn="just"/>
            <a:endParaRPr lang="en-US" sz="1000" dirty="0">
              <a:solidFill>
                <a:schemeClr val="bg1">
                  <a:lumMod val="50000"/>
                </a:schemeClr>
              </a:solidFill>
            </a:endParaRPr>
          </a:p>
          <a:p>
            <a:pPr algn="just"/>
            <a:r>
              <a:rPr lang="en-US" sz="1000" dirty="0">
                <a:solidFill>
                  <a:schemeClr val="bg1">
                    <a:lumMod val="50000"/>
                  </a:schemeClr>
                </a:solidFill>
              </a:rPr>
              <a:t>Thirteen fixed sites are currently sampled (</a:t>
            </a:r>
            <a:r>
              <a:rPr lang="en-US" sz="1000" b="1" dirty="0">
                <a:solidFill>
                  <a:schemeClr val="bg1">
                    <a:lumMod val="50000"/>
                  </a:schemeClr>
                </a:solidFill>
              </a:rPr>
              <a:t>Figure 1</a:t>
            </a:r>
            <a:r>
              <a:rPr lang="en-US" sz="1000" dirty="0">
                <a:solidFill>
                  <a:schemeClr val="bg1">
                    <a:lumMod val="50000"/>
                  </a:schemeClr>
                </a:solidFill>
              </a:rPr>
              <a:t>), with two additional sites sampled where the bottom specific conductance is 2,000 and 6,000 micro-Siemens, respectively. Specific conductance is used as a proxy for salinity, with higher values corresponding to higher salinity.  The physical location of these sites varies based on where the target specific conductance values are found. Because different phytoplankton species live in different parts of the Estuary, the sites represent a wide range of habitats of varying physical conditions, including wide ranges of salinity and temperature. Sites range from narrow, freshwater channels in the Delta to broad, estuarine bays.</a:t>
            </a:r>
          </a:p>
          <a:p>
            <a:pPr algn="just"/>
            <a:endParaRPr lang="en-US" sz="1000" dirty="0">
              <a:solidFill>
                <a:schemeClr val="bg1">
                  <a:lumMod val="50000"/>
                </a:schemeClr>
              </a:solidFill>
            </a:endParaRPr>
          </a:p>
          <a:p>
            <a:pPr algn="just"/>
            <a:r>
              <a:rPr lang="en-US" sz="1000" dirty="0">
                <a:solidFill>
                  <a:schemeClr val="bg1">
                    <a:lumMod val="50000"/>
                  </a:schemeClr>
                </a:solidFill>
              </a:rPr>
              <a:t>Currently samples are collected monthly. Water is sampled from 1 meter below the surface.  Whole water samples are collected for phytoplankton composition; water is filtered onto glass carbon fiber filters for chlorophyll-a analysis</a:t>
            </a:r>
            <a:r>
              <a:rPr lang="en-US" sz="1000" dirty="0">
                <a:solidFill>
                  <a:schemeClr val="bg1">
                    <a:lumMod val="50000"/>
                  </a:schemeClr>
                </a:solidFill>
              </a:rPr>
              <a:t>. </a:t>
            </a:r>
          </a:p>
          <a:p>
            <a:pPr algn="just"/>
            <a:endParaRPr lang="en-US" sz="1000" dirty="0">
              <a:solidFill>
                <a:schemeClr val="bg1">
                  <a:lumMod val="50000"/>
                </a:schemeClr>
              </a:solidFill>
            </a:endParaRPr>
          </a:p>
          <a:p>
            <a:pPr algn="just"/>
            <a:r>
              <a:rPr lang="en-US" sz="1000" b="1" dirty="0">
                <a:solidFill>
                  <a:schemeClr val="tx2">
                    <a:lumMod val="40000"/>
                    <a:lumOff val="60000"/>
                  </a:schemeClr>
                </a:solidFill>
              </a:rPr>
              <a:t>Learn </a:t>
            </a:r>
            <a:r>
              <a:rPr lang="en-US" sz="1000" b="1" dirty="0">
                <a:solidFill>
                  <a:schemeClr val="tx2">
                    <a:lumMod val="40000"/>
                    <a:lumOff val="60000"/>
                  </a:schemeClr>
                </a:solidFill>
              </a:rPr>
              <a:t>more about the methods used to analyze phytoplankton and chlorophyll-a.</a:t>
            </a:r>
          </a:p>
        </p:txBody>
      </p:sp>
      <p:sp>
        <p:nvSpPr>
          <p:cNvPr id="104" name="TextBox 103"/>
          <p:cNvSpPr txBox="1"/>
          <p:nvPr/>
        </p:nvSpPr>
        <p:spPr>
          <a:xfrm>
            <a:off x="5871100" y="8916157"/>
            <a:ext cx="1520301" cy="215444"/>
          </a:xfrm>
          <a:prstGeom prst="rect">
            <a:avLst/>
          </a:prstGeom>
          <a:noFill/>
        </p:spPr>
        <p:txBody>
          <a:bodyPr wrap="square" rtlCol="0">
            <a:spAutoFit/>
          </a:bodyPr>
          <a:lstStyle/>
          <a:p>
            <a:pPr lvl="0"/>
            <a:r>
              <a:rPr lang="en-US" sz="800" dirty="0">
                <a:solidFill>
                  <a:srgbClr val="4BACC6">
                    <a:lumMod val="75000"/>
                  </a:srgbClr>
                </a:solidFill>
              </a:rPr>
              <a:t>Monitoring Program?</a:t>
            </a:r>
            <a:endParaRPr lang="en-US" sz="800" dirty="0">
              <a:solidFill>
                <a:srgbClr val="4BACC6">
                  <a:lumMod val="75000"/>
                </a:srgbClr>
              </a:solidFill>
            </a:endParaRPr>
          </a:p>
        </p:txBody>
      </p:sp>
      <p:sp>
        <p:nvSpPr>
          <p:cNvPr id="115" name="Rectangle 114"/>
          <p:cNvSpPr/>
          <p:nvPr/>
        </p:nvSpPr>
        <p:spPr>
          <a:xfrm>
            <a:off x="5867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p:cNvSpPr>
            <a:spLocks noChangeAspect="1"/>
          </p:cNvSpPr>
          <p:nvPr/>
        </p:nvSpPr>
        <p:spPr>
          <a:xfrm rot="10800000">
            <a:off x="9595470"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0" name="TextBox 119"/>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1" name="TextBox 120"/>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2" name="TextBox 121"/>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23" name="Straight Connector 12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8" name="TextBox 127"/>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79425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1326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solidFill>
              </a:rPr>
              <a:t>Reporting</a:t>
            </a:r>
            <a:endParaRPr lang="en-US" sz="900" b="1" dirty="0">
              <a:solidFill>
                <a:schemeClr val="bg1"/>
              </a:solidFill>
            </a:endParaRP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sp>
        <p:nvSpPr>
          <p:cNvPr id="82" name="TextBox 81"/>
          <p:cNvSpPr txBox="1"/>
          <p:nvPr/>
        </p:nvSpPr>
        <p:spPr>
          <a:xfrm>
            <a:off x="2286000" y="5715000"/>
            <a:ext cx="3124200" cy="5355312"/>
          </a:xfrm>
          <a:prstGeom prst="rect">
            <a:avLst/>
          </a:prstGeom>
          <a:noFill/>
        </p:spPr>
        <p:txBody>
          <a:bodyPr wrap="square" rtlCol="0">
            <a:spAutoFit/>
          </a:bodyPr>
          <a:lstStyle/>
          <a:p>
            <a:pPr lvl="0"/>
            <a:r>
              <a:rPr lang="en-US" sz="1200" b="1" dirty="0">
                <a:solidFill>
                  <a:prstClr val="white">
                    <a:lumMod val="50000"/>
                  </a:prstClr>
                </a:solidFill>
              </a:rPr>
              <a:t>Phytoplankton and Chlorophyll-a Monitoring</a:t>
            </a:r>
          </a:p>
          <a:p>
            <a:pPr lvl="0" algn="just"/>
            <a:endParaRPr lang="en-US" sz="1000" dirty="0">
              <a:solidFill>
                <a:prstClr val="white">
                  <a:lumMod val="50000"/>
                </a:prstClr>
              </a:solidFill>
            </a:endParaRPr>
          </a:p>
          <a:p>
            <a:pPr lvl="0" algn="just"/>
            <a:r>
              <a:rPr lang="en-US" sz="1000" dirty="0">
                <a:solidFill>
                  <a:prstClr val="white">
                    <a:lumMod val="50000"/>
                  </a:prstClr>
                </a:solidFill>
              </a:rPr>
              <a:t>Phytoplankton samples are counted using an inverted microscope.  Phytoplankton are identified to the lowest taxonomic level possible (usually genus or species) and counted.  The counts are used to calculate organisms per milliliter.</a:t>
            </a:r>
          </a:p>
          <a:p>
            <a:pPr lvl="0" algn="just"/>
            <a:endParaRPr lang="en-US" sz="1000" dirty="0">
              <a:solidFill>
                <a:prstClr val="white">
                  <a:lumMod val="50000"/>
                </a:prstClr>
              </a:solidFill>
            </a:endParaRPr>
          </a:p>
          <a:p>
            <a:pPr lvl="0" algn="just"/>
            <a:r>
              <a:rPr lang="en-US" sz="1000" dirty="0">
                <a:solidFill>
                  <a:prstClr val="white">
                    <a:lumMod val="50000"/>
                  </a:prstClr>
                </a:solidFill>
              </a:rPr>
              <a:t>There is often a large number of different genera and species in a single sample, so phytoplankton are usually grouped at a higher taxonomic level for reporting purposes (e.g. diatoms, cyanobacteria).   While individual species can be restricted to certain habitats with specific </a:t>
            </a:r>
            <a:r>
              <a:rPr lang="en-US" sz="1000" dirty="0" err="1">
                <a:solidFill>
                  <a:prstClr val="white">
                    <a:lumMod val="50000"/>
                  </a:prstClr>
                </a:solidFill>
              </a:rPr>
              <a:t>physico</a:t>
            </a:r>
            <a:r>
              <a:rPr lang="en-US" sz="1000" dirty="0">
                <a:solidFill>
                  <a:prstClr val="white">
                    <a:lumMod val="50000"/>
                  </a:prstClr>
                </a:solidFill>
              </a:rPr>
              <a:t>-chemical characteristics, higher taxonomic groups such as diatoms are often widespread and cosmopolitan.</a:t>
            </a:r>
          </a:p>
          <a:p>
            <a:pPr lvl="0" algn="just"/>
            <a:endParaRPr lang="en-US" sz="1000" dirty="0">
              <a:solidFill>
                <a:prstClr val="white">
                  <a:lumMod val="50000"/>
                </a:prstClr>
              </a:solidFill>
            </a:endParaRPr>
          </a:p>
          <a:p>
            <a:pPr lvl="0" algn="just"/>
            <a:r>
              <a:rPr lang="en-US" sz="1000" dirty="0">
                <a:solidFill>
                  <a:prstClr val="white">
                    <a:lumMod val="50000"/>
                  </a:prstClr>
                </a:solidFill>
              </a:rPr>
              <a:t>Chlorophyll-a varies widely throughout the San Francisco Estuary, and is affected by factors such as day length, temperature, nutrients, turbidity, and residence time (how long phytoplankton are in one location).  In Suisun Bay, filtering by the clam </a:t>
            </a:r>
            <a:r>
              <a:rPr lang="en-US" sz="1000" b="1" i="1" dirty="0" err="1">
                <a:solidFill>
                  <a:srgbClr val="1F497D">
                    <a:lumMod val="60000"/>
                    <a:lumOff val="40000"/>
                  </a:srgbClr>
                </a:solidFill>
              </a:rPr>
              <a:t>Potamocorbula</a:t>
            </a:r>
            <a:r>
              <a:rPr lang="en-US" sz="1000" b="1" i="1" dirty="0">
                <a:solidFill>
                  <a:srgbClr val="1F497D">
                    <a:lumMod val="60000"/>
                    <a:lumOff val="40000"/>
                  </a:srgbClr>
                </a:solidFill>
              </a:rPr>
              <a:t> </a:t>
            </a:r>
            <a:r>
              <a:rPr lang="en-US" sz="1000" b="1" i="1" dirty="0" err="1">
                <a:solidFill>
                  <a:srgbClr val="1F497D">
                    <a:lumMod val="60000"/>
                    <a:lumOff val="40000"/>
                  </a:srgbClr>
                </a:solidFill>
              </a:rPr>
              <a:t>amurensis</a:t>
            </a:r>
            <a:r>
              <a:rPr lang="en-US" sz="1000" i="1" dirty="0">
                <a:solidFill>
                  <a:srgbClr val="1F497D">
                    <a:lumMod val="60000"/>
                    <a:lumOff val="40000"/>
                  </a:srgbClr>
                </a:solidFill>
              </a:rPr>
              <a:t> </a:t>
            </a:r>
            <a:r>
              <a:rPr lang="en-US" sz="1000" dirty="0">
                <a:solidFill>
                  <a:prstClr val="white">
                    <a:lumMod val="50000"/>
                  </a:prstClr>
                </a:solidFill>
              </a:rPr>
              <a:t>has drastically altered the planktonic community since 1987, and chlorophyll-a levels in this region remain very low compared to other areas of the Estuary.</a:t>
            </a:r>
          </a:p>
          <a:p>
            <a:pPr lvl="0" algn="just"/>
            <a:endParaRPr lang="en-US" sz="1000" dirty="0">
              <a:solidFill>
                <a:prstClr val="white">
                  <a:lumMod val="50000"/>
                </a:prstClr>
              </a:solidFill>
            </a:endParaRPr>
          </a:p>
          <a:p>
            <a:pPr lvl="0" algn="just"/>
            <a:r>
              <a:rPr lang="en-US" sz="1000" dirty="0">
                <a:solidFill>
                  <a:prstClr val="white">
                    <a:lumMod val="50000"/>
                  </a:prstClr>
                </a:solidFill>
              </a:rPr>
              <a:t>In some upstream areas of the Estuary, chlorophyll-a has increased in recent years, but still remains below historical levels.  Chlorophyll-a below 10 µg/L is considered food-limiting for some zooplankton.</a:t>
            </a:r>
          </a:p>
          <a:p>
            <a:pPr lvl="0" algn="just"/>
            <a:endParaRPr lang="en-US" sz="1000" dirty="0">
              <a:solidFill>
                <a:prstClr val="white">
                  <a:lumMod val="50000"/>
                </a:prstClr>
              </a:solidFill>
            </a:endParaRPr>
          </a:p>
          <a:p>
            <a:pPr lvl="0" algn="just"/>
            <a:r>
              <a:rPr lang="en-US" sz="1000" b="1" dirty="0">
                <a:solidFill>
                  <a:srgbClr val="1F497D">
                    <a:lumMod val="60000"/>
                    <a:lumOff val="40000"/>
                  </a:srgbClr>
                </a:solidFill>
              </a:rPr>
              <a:t>See </a:t>
            </a:r>
            <a:r>
              <a:rPr lang="en-US" sz="1000" b="1" dirty="0">
                <a:solidFill>
                  <a:srgbClr val="1F497D">
                    <a:lumMod val="60000"/>
                    <a:lumOff val="40000"/>
                  </a:srgbClr>
                </a:solidFill>
              </a:rPr>
              <a:t>more tools for exploring phytoplankton and chlorophyll-a data.</a:t>
            </a:r>
          </a:p>
        </p:txBody>
      </p:sp>
      <p:sp>
        <p:nvSpPr>
          <p:cNvPr id="83" name="TextBox 82"/>
          <p:cNvSpPr txBox="1"/>
          <p:nvPr/>
        </p:nvSpPr>
        <p:spPr>
          <a:xfrm>
            <a:off x="2209800" y="4191001"/>
            <a:ext cx="3124200"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Phytoplankton</a:t>
            </a:r>
            <a:endParaRPr lang="en-US" sz="2400" dirty="0">
              <a:solidFill>
                <a:schemeClr val="tx2"/>
              </a:solidFill>
              <a:latin typeface="Calibri" panose="020F0502020204030204" pitchFamily="34" charset="0"/>
            </a:endParaRPr>
          </a:p>
        </p:txBody>
      </p:sp>
      <p:sp>
        <p:nvSpPr>
          <p:cNvPr id="84" name="Rectangle 83"/>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a:off x="5638799" y="67818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638800" y="6853536"/>
            <a:ext cx="4495801" cy="461665"/>
          </a:xfrm>
          <a:prstGeom prst="rect">
            <a:avLst/>
          </a:prstGeom>
          <a:noFill/>
        </p:spPr>
        <p:txBody>
          <a:bodyPr wrap="square" rtlCol="0">
            <a:spAutoFit/>
          </a:bodyPr>
          <a:lstStyle/>
          <a:p>
            <a:pPr lvl="0"/>
            <a:r>
              <a:rPr lang="en-US" sz="1200" dirty="0">
                <a:solidFill>
                  <a:srgbClr val="4BACC6">
                    <a:lumMod val="75000"/>
                  </a:srgbClr>
                </a:solidFill>
              </a:rPr>
              <a:t>Understanding the relative abundance and distribution of phytoplankton in the San Francisco Bay Delta Estuary.</a:t>
            </a:r>
            <a:endParaRPr lang="en-US" sz="1200" dirty="0">
              <a:solidFill>
                <a:srgbClr val="4BACC6">
                  <a:lumMod val="75000"/>
                </a:srgbClr>
              </a:solidFill>
            </a:endParaRPr>
          </a:p>
        </p:txBody>
      </p:sp>
      <p:pic>
        <p:nvPicPr>
          <p:cNvPr id="8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8407" y="4514850"/>
            <a:ext cx="2782944"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9" name="Straight Connector 88"/>
          <p:cNvCxnSpPr/>
          <p:nvPr/>
        </p:nvCxnSpPr>
        <p:spPr>
          <a:xfrm>
            <a:off x="8534401"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8534401"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8534401"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8540026" y="4510538"/>
            <a:ext cx="1520301" cy="246221"/>
          </a:xfrm>
          <a:prstGeom prst="rect">
            <a:avLst/>
          </a:prstGeom>
          <a:noFill/>
        </p:spPr>
        <p:txBody>
          <a:bodyPr wrap="square" rtlCol="0">
            <a:spAutoFit/>
          </a:bodyPr>
          <a:lstStyle/>
          <a:p>
            <a:pPr lvl="0"/>
            <a:r>
              <a:rPr lang="en-US" sz="1000" dirty="0">
                <a:solidFill>
                  <a:srgbClr val="4BACC6">
                    <a:lumMod val="75000"/>
                  </a:srgbClr>
                </a:solidFill>
              </a:rPr>
              <a:t>SELECT DATA</a:t>
            </a:r>
            <a:endParaRPr lang="en-US" sz="1000" dirty="0">
              <a:solidFill>
                <a:srgbClr val="4BACC6">
                  <a:lumMod val="75000"/>
                </a:srgbClr>
              </a:solidFill>
            </a:endParaRPr>
          </a:p>
        </p:txBody>
      </p:sp>
      <p:sp>
        <p:nvSpPr>
          <p:cNvPr id="96" name="TextBox 95"/>
          <p:cNvSpPr txBox="1"/>
          <p:nvPr/>
        </p:nvSpPr>
        <p:spPr>
          <a:xfrm>
            <a:off x="8458201" y="4743413"/>
            <a:ext cx="1520301" cy="215444"/>
          </a:xfrm>
          <a:prstGeom prst="rect">
            <a:avLst/>
          </a:prstGeom>
          <a:noFill/>
        </p:spPr>
        <p:txBody>
          <a:bodyPr wrap="square" rtlCol="0">
            <a:spAutoFit/>
          </a:bodyPr>
          <a:lstStyle/>
          <a:p>
            <a:pPr lvl="0"/>
            <a:r>
              <a:rPr lang="en-US" sz="800" dirty="0">
                <a:solidFill>
                  <a:srgbClr val="4BACC6">
                    <a:lumMod val="75000"/>
                  </a:srgbClr>
                </a:solidFill>
              </a:rPr>
              <a:t>Where?</a:t>
            </a:r>
            <a:endParaRPr lang="en-US" sz="800" dirty="0">
              <a:solidFill>
                <a:srgbClr val="4BACC6">
                  <a:lumMod val="75000"/>
                </a:srgbClr>
              </a:solidFill>
            </a:endParaRPr>
          </a:p>
        </p:txBody>
      </p:sp>
      <p:sp>
        <p:nvSpPr>
          <p:cNvPr id="97" name="TextBox 96"/>
          <p:cNvSpPr txBox="1"/>
          <p:nvPr/>
        </p:nvSpPr>
        <p:spPr>
          <a:xfrm>
            <a:off x="8458201" y="5257800"/>
            <a:ext cx="1520301" cy="215444"/>
          </a:xfrm>
          <a:prstGeom prst="rect">
            <a:avLst/>
          </a:prstGeom>
          <a:noFill/>
        </p:spPr>
        <p:txBody>
          <a:bodyPr wrap="square" rtlCol="0">
            <a:spAutoFit/>
          </a:bodyPr>
          <a:lstStyle/>
          <a:p>
            <a:pPr lvl="0"/>
            <a:r>
              <a:rPr lang="en-US" sz="800" dirty="0">
                <a:solidFill>
                  <a:srgbClr val="4BACC6">
                    <a:lumMod val="75000"/>
                  </a:srgbClr>
                </a:solidFill>
              </a:rPr>
              <a:t>When?</a:t>
            </a:r>
            <a:endParaRPr lang="en-US" sz="800" dirty="0">
              <a:solidFill>
                <a:srgbClr val="4BACC6">
                  <a:lumMod val="75000"/>
                </a:srgbClr>
              </a:solidFill>
            </a:endParaRPr>
          </a:p>
        </p:txBody>
      </p:sp>
      <p:sp>
        <p:nvSpPr>
          <p:cNvPr id="99" name="Rectangle 98"/>
          <p:cNvSpPr/>
          <p:nvPr/>
        </p:nvSpPr>
        <p:spPr>
          <a:xfrm>
            <a:off x="8540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p:cNvSpPr>
            <a:spLocks noChangeAspect="1"/>
          </p:cNvSpPr>
          <p:nvPr/>
        </p:nvSpPr>
        <p:spPr>
          <a:xfrm rot="10800000">
            <a:off x="9833214"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ectangle 102"/>
          <p:cNvSpPr/>
          <p:nvPr/>
        </p:nvSpPr>
        <p:spPr>
          <a:xfrm>
            <a:off x="8534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p:cNvSpPr>
            <a:spLocks noChangeAspect="1"/>
          </p:cNvSpPr>
          <p:nvPr/>
        </p:nvSpPr>
        <p:spPr>
          <a:xfrm rot="10800000">
            <a:off x="9827589"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 name="Rectangle 105"/>
          <p:cNvSpPr/>
          <p:nvPr/>
        </p:nvSpPr>
        <p:spPr>
          <a:xfrm>
            <a:off x="8534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a:spLocks noChangeAspect="1"/>
          </p:cNvSpPr>
          <p:nvPr/>
        </p:nvSpPr>
        <p:spPr>
          <a:xfrm rot="10800000">
            <a:off x="9827589"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08" name="Straight Connector 107"/>
          <p:cNvCxnSpPr/>
          <p:nvPr/>
        </p:nvCxnSpPr>
        <p:spPr>
          <a:xfrm>
            <a:off x="5638799" y="7391400"/>
            <a:ext cx="439479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3" y="79965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5" name="Rectangle 114"/>
          <p:cNvSpPr/>
          <p:nvPr/>
        </p:nvSpPr>
        <p:spPr>
          <a:xfrm>
            <a:off x="6616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5752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rot="16200000">
            <a:off x="5538843" y="88918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19" name="Rectangle 118"/>
          <p:cNvSpPr/>
          <p:nvPr/>
        </p:nvSpPr>
        <p:spPr>
          <a:xfrm>
            <a:off x="9276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9117845" y="85799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21" name="TextBox 120"/>
          <p:cNvSpPr txBox="1"/>
          <p:nvPr/>
        </p:nvSpPr>
        <p:spPr>
          <a:xfrm>
            <a:off x="9118404" y="88131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22" name="TextBox 121"/>
          <p:cNvSpPr txBox="1"/>
          <p:nvPr/>
        </p:nvSpPr>
        <p:spPr>
          <a:xfrm>
            <a:off x="9118404" y="90560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23" name="TextBox 122"/>
          <p:cNvSpPr txBox="1"/>
          <p:nvPr/>
        </p:nvSpPr>
        <p:spPr>
          <a:xfrm>
            <a:off x="9118404" y="93143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24" name="TextBox 123"/>
          <p:cNvSpPr txBox="1"/>
          <p:nvPr/>
        </p:nvSpPr>
        <p:spPr>
          <a:xfrm>
            <a:off x="9117610" y="95637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25" name="TextBox 124"/>
          <p:cNvSpPr txBox="1"/>
          <p:nvPr/>
        </p:nvSpPr>
        <p:spPr>
          <a:xfrm>
            <a:off x="5638800" y="77724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D41</a:t>
            </a:r>
            <a:endParaRPr lang="en-US" sz="1200" dirty="0">
              <a:solidFill>
                <a:schemeClr val="accent5">
                  <a:lumMod val="75000"/>
                </a:schemeClr>
              </a:solidFill>
            </a:endParaRPr>
          </a:p>
        </p:txBody>
      </p:sp>
      <p:sp>
        <p:nvSpPr>
          <p:cNvPr id="126" name="TextBox 125"/>
          <p:cNvSpPr txBox="1"/>
          <p:nvPr/>
        </p:nvSpPr>
        <p:spPr>
          <a:xfrm>
            <a:off x="8001000" y="100715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sp>
        <p:nvSpPr>
          <p:cNvPr id="131" name="Rounded Rectangle 130"/>
          <p:cNvSpPr/>
          <p:nvPr/>
        </p:nvSpPr>
        <p:spPr>
          <a:xfrm>
            <a:off x="8610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a:t>Phyto</a:t>
            </a:r>
            <a:endParaRPr lang="en-US" sz="1000" dirty="0"/>
          </a:p>
        </p:txBody>
      </p:sp>
      <p:sp>
        <p:nvSpPr>
          <p:cNvPr id="132" name="Rounded Rectangle 131"/>
          <p:cNvSpPr/>
          <p:nvPr/>
        </p:nvSpPr>
        <p:spPr>
          <a:xfrm>
            <a:off x="9220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Chl</a:t>
            </a:r>
            <a:r>
              <a:rPr lang="en-US" sz="1000" dirty="0">
                <a:solidFill>
                  <a:schemeClr val="bg1"/>
                </a:solidFill>
              </a:rPr>
              <a:t>-a</a:t>
            </a:r>
          </a:p>
        </p:txBody>
      </p:sp>
      <p:pic>
        <p:nvPicPr>
          <p:cNvPr id="13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4" y="104349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4" name="Rectangle 133"/>
          <p:cNvSpPr/>
          <p:nvPr/>
        </p:nvSpPr>
        <p:spPr>
          <a:xfrm>
            <a:off x="6616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5752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rot="16200000">
            <a:off x="5304235" y="11400235"/>
            <a:ext cx="1063286" cy="215444"/>
          </a:xfrm>
          <a:prstGeom prst="rect">
            <a:avLst/>
          </a:prstGeom>
          <a:noFill/>
          <a:ln>
            <a:noFill/>
          </a:ln>
        </p:spPr>
        <p:txBody>
          <a:bodyPr wrap="square" rtlCol="0">
            <a:spAutoFit/>
          </a:bodyPr>
          <a:lstStyle/>
          <a:p>
            <a:pPr lvl="0" algn="ctr"/>
            <a:r>
              <a:rPr lang="en-US" sz="800" b="1" dirty="0"/>
              <a:t>Concentration </a:t>
            </a:r>
            <a:endParaRPr lang="en-US" sz="800" b="1" dirty="0"/>
          </a:p>
        </p:txBody>
      </p:sp>
      <p:sp>
        <p:nvSpPr>
          <p:cNvPr id="137" name="Rectangle 136"/>
          <p:cNvSpPr/>
          <p:nvPr/>
        </p:nvSpPr>
        <p:spPr>
          <a:xfrm>
            <a:off x="9276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9117846" y="110183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39" name="TextBox 138"/>
          <p:cNvSpPr txBox="1"/>
          <p:nvPr/>
        </p:nvSpPr>
        <p:spPr>
          <a:xfrm>
            <a:off x="9118405" y="112515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40" name="TextBox 139"/>
          <p:cNvSpPr txBox="1"/>
          <p:nvPr/>
        </p:nvSpPr>
        <p:spPr>
          <a:xfrm>
            <a:off x="9118405" y="114944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41" name="TextBox 140"/>
          <p:cNvSpPr txBox="1"/>
          <p:nvPr/>
        </p:nvSpPr>
        <p:spPr>
          <a:xfrm>
            <a:off x="9118405" y="117527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42" name="TextBox 141"/>
          <p:cNvSpPr txBox="1"/>
          <p:nvPr/>
        </p:nvSpPr>
        <p:spPr>
          <a:xfrm>
            <a:off x="9117611" y="120021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43" name="TextBox 142"/>
          <p:cNvSpPr txBox="1"/>
          <p:nvPr/>
        </p:nvSpPr>
        <p:spPr>
          <a:xfrm>
            <a:off x="5638801" y="102108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D28A</a:t>
            </a:r>
            <a:endParaRPr lang="en-US" sz="1200" dirty="0">
              <a:solidFill>
                <a:schemeClr val="accent5">
                  <a:lumMod val="75000"/>
                </a:schemeClr>
              </a:solidFill>
            </a:endParaRPr>
          </a:p>
        </p:txBody>
      </p:sp>
      <p:sp>
        <p:nvSpPr>
          <p:cNvPr id="144" name="TextBox 143"/>
          <p:cNvSpPr txBox="1"/>
          <p:nvPr/>
        </p:nvSpPr>
        <p:spPr>
          <a:xfrm>
            <a:off x="8001001" y="125099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sp>
        <p:nvSpPr>
          <p:cNvPr id="145" name="Rounded Rectangle 144"/>
          <p:cNvSpPr/>
          <p:nvPr/>
        </p:nvSpPr>
        <p:spPr>
          <a:xfrm>
            <a:off x="8610601"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Phyto</a:t>
            </a:r>
            <a:endParaRPr lang="en-US" sz="1000" dirty="0">
              <a:solidFill>
                <a:schemeClr val="bg1"/>
              </a:solidFill>
            </a:endParaRPr>
          </a:p>
        </p:txBody>
      </p:sp>
      <p:sp>
        <p:nvSpPr>
          <p:cNvPr id="146" name="Rounded Rectangle 145"/>
          <p:cNvSpPr/>
          <p:nvPr/>
        </p:nvSpPr>
        <p:spPr>
          <a:xfrm>
            <a:off x="9220201"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a:t>Chl</a:t>
            </a:r>
            <a:r>
              <a:rPr lang="en-US" sz="1000" dirty="0"/>
              <a:t>-a</a:t>
            </a:r>
            <a:endParaRPr lang="en-US" sz="1000" dirty="0"/>
          </a:p>
        </p:txBody>
      </p:sp>
      <p:sp>
        <p:nvSpPr>
          <p:cNvPr id="16" name="Rectangle 15"/>
          <p:cNvSpPr/>
          <p:nvPr/>
        </p:nvSpPr>
        <p:spPr>
          <a:xfrm>
            <a:off x="6175900" y="10866326"/>
            <a:ext cx="2891901" cy="1249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9118405" y="10989287"/>
            <a:ext cx="694843" cy="1249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93712" y="11209644"/>
            <a:ext cx="152400" cy="906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6476999" y="11524535"/>
            <a:ext cx="152400" cy="59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6771903" y="10768931"/>
            <a:ext cx="152400" cy="1347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7086599" y="11410155"/>
            <a:ext cx="152400" cy="70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7391400" y="10866326"/>
            <a:ext cx="152400" cy="1246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7696200" y="11409894"/>
            <a:ext cx="152400" cy="705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001001" y="11507957"/>
            <a:ext cx="152400" cy="59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8244315" y="11396712"/>
            <a:ext cx="152400" cy="732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8534400" y="11664948"/>
            <a:ext cx="152400" cy="473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8839200" y="11442496"/>
            <a:ext cx="152400" cy="662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4" y="128733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8" name="Rectangle 157"/>
          <p:cNvSpPr/>
          <p:nvPr/>
        </p:nvSpPr>
        <p:spPr>
          <a:xfrm>
            <a:off x="6616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5752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p:cNvSpPr txBox="1"/>
          <p:nvPr/>
        </p:nvSpPr>
        <p:spPr>
          <a:xfrm rot="16200000">
            <a:off x="5538844" y="137686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61" name="Rectangle 160"/>
          <p:cNvSpPr/>
          <p:nvPr/>
        </p:nvSpPr>
        <p:spPr>
          <a:xfrm>
            <a:off x="9276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9117846" y="134567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63" name="TextBox 162"/>
          <p:cNvSpPr txBox="1"/>
          <p:nvPr/>
        </p:nvSpPr>
        <p:spPr>
          <a:xfrm>
            <a:off x="9118405" y="136899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64" name="TextBox 163"/>
          <p:cNvSpPr txBox="1"/>
          <p:nvPr/>
        </p:nvSpPr>
        <p:spPr>
          <a:xfrm>
            <a:off x="9118405" y="139328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65" name="TextBox 164"/>
          <p:cNvSpPr txBox="1"/>
          <p:nvPr/>
        </p:nvSpPr>
        <p:spPr>
          <a:xfrm>
            <a:off x="9118405" y="141911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66" name="TextBox 165"/>
          <p:cNvSpPr txBox="1"/>
          <p:nvPr/>
        </p:nvSpPr>
        <p:spPr>
          <a:xfrm>
            <a:off x="9117611" y="144405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67" name="TextBox 166"/>
          <p:cNvSpPr txBox="1"/>
          <p:nvPr/>
        </p:nvSpPr>
        <p:spPr>
          <a:xfrm>
            <a:off x="5638801" y="126492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P8</a:t>
            </a:r>
            <a:endParaRPr lang="en-US" sz="1200" dirty="0">
              <a:solidFill>
                <a:schemeClr val="accent5">
                  <a:lumMod val="75000"/>
                </a:schemeClr>
              </a:solidFill>
            </a:endParaRPr>
          </a:p>
        </p:txBody>
      </p:sp>
      <p:sp>
        <p:nvSpPr>
          <p:cNvPr id="168" name="TextBox 167"/>
          <p:cNvSpPr txBox="1"/>
          <p:nvPr/>
        </p:nvSpPr>
        <p:spPr>
          <a:xfrm>
            <a:off x="8001001" y="149483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sp>
        <p:nvSpPr>
          <p:cNvPr id="169" name="Rounded Rectangle 168"/>
          <p:cNvSpPr/>
          <p:nvPr/>
        </p:nvSpPr>
        <p:spPr>
          <a:xfrm>
            <a:off x="8610601"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err="1"/>
              <a:t>Phyto</a:t>
            </a:r>
            <a:endParaRPr lang="en-US" sz="1000" dirty="0"/>
          </a:p>
        </p:txBody>
      </p:sp>
      <p:sp>
        <p:nvSpPr>
          <p:cNvPr id="170" name="Rounded Rectangle 169"/>
          <p:cNvSpPr/>
          <p:nvPr/>
        </p:nvSpPr>
        <p:spPr>
          <a:xfrm>
            <a:off x="9220201"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err="1">
                <a:solidFill>
                  <a:schemeClr val="bg1"/>
                </a:solidFill>
              </a:rPr>
              <a:t>Chl</a:t>
            </a:r>
            <a:r>
              <a:rPr lang="en-US" sz="1000" dirty="0">
                <a:solidFill>
                  <a:schemeClr val="bg1"/>
                </a:solidFill>
              </a:rPr>
              <a:t>-a</a:t>
            </a:r>
          </a:p>
        </p:txBody>
      </p:sp>
      <p:sp>
        <p:nvSpPr>
          <p:cNvPr id="171" name="TextBox 170"/>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72" name="TextBox 171"/>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73" name="TextBox 172"/>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74" name="Straight Connector 173"/>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79" name="TextBox 178"/>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17" name="TextBox 116"/>
          <p:cNvSpPr txBox="1"/>
          <p:nvPr/>
        </p:nvSpPr>
        <p:spPr>
          <a:xfrm>
            <a:off x="8458201" y="5791200"/>
            <a:ext cx="1520301" cy="215444"/>
          </a:xfrm>
          <a:prstGeom prst="rect">
            <a:avLst/>
          </a:prstGeom>
          <a:noFill/>
        </p:spPr>
        <p:txBody>
          <a:bodyPr wrap="square" rtlCol="0">
            <a:spAutoFit/>
          </a:bodyPr>
          <a:lstStyle/>
          <a:p>
            <a:pPr lvl="0"/>
            <a:r>
              <a:rPr lang="en-US" sz="800" dirty="0">
                <a:solidFill>
                  <a:srgbClr val="4BACC6">
                    <a:lumMod val="75000"/>
                  </a:srgbClr>
                </a:solidFill>
              </a:rPr>
              <a:t>What Species?</a:t>
            </a:r>
            <a:endParaRPr lang="en-US" sz="800" dirty="0">
              <a:solidFill>
                <a:srgbClr val="4BACC6">
                  <a:lumMod val="75000"/>
                </a:srgbClr>
              </a:solidFill>
            </a:endParaRPr>
          </a:p>
        </p:txBody>
      </p:sp>
      <p:sp>
        <p:nvSpPr>
          <p:cNvPr id="127" name="Line Callout 2 (Border and Accent Bar) 126"/>
          <p:cNvSpPr/>
          <p:nvPr/>
        </p:nvSpPr>
        <p:spPr>
          <a:xfrm>
            <a:off x="10668001" y="9314308"/>
            <a:ext cx="1723645" cy="4035522"/>
          </a:xfrm>
          <a:prstGeom prst="accentBorderCallout2">
            <a:avLst>
              <a:gd name="adj1" fmla="val 21997"/>
              <a:gd name="adj2" fmla="val -5552"/>
              <a:gd name="adj3" fmla="val 22646"/>
              <a:gd name="adj4" fmla="val -6237"/>
              <a:gd name="adj5" fmla="val 1024"/>
              <a:gd name="adj6" fmla="val -611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default graph on page will be summary figure to accompany annual summary in text (TBD). Alternatively, users can load figures using the “select data” interface above.</a:t>
            </a:r>
            <a:endParaRPr lang="en-US" dirty="0">
              <a:solidFill>
                <a:schemeClr val="tx1"/>
              </a:solidFill>
            </a:endParaRPr>
          </a:p>
        </p:txBody>
      </p:sp>
      <p:sp>
        <p:nvSpPr>
          <p:cNvPr id="128" name="Line Callout 2 (Border and Accent Bar) 127"/>
          <p:cNvSpPr/>
          <p:nvPr/>
        </p:nvSpPr>
        <p:spPr>
          <a:xfrm>
            <a:off x="10668000" y="6775998"/>
            <a:ext cx="1707811" cy="1604058"/>
          </a:xfrm>
          <a:prstGeom prst="accentBorderCallout2">
            <a:avLst>
              <a:gd name="adj1" fmla="val 21997"/>
              <a:gd name="adj2" fmla="val -5552"/>
              <a:gd name="adj3" fmla="val 22646"/>
              <a:gd name="adj4" fmla="val -6237"/>
              <a:gd name="adj5" fmla="val 78096"/>
              <a:gd name="adj6" fmla="val -6683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Tabs can be used to visualize additional data and figures.</a:t>
            </a:r>
            <a:endParaRPr lang="en-US" dirty="0">
              <a:solidFill>
                <a:schemeClr val="tx1"/>
              </a:solidFill>
            </a:endParaRPr>
          </a:p>
        </p:txBody>
      </p:sp>
    </p:spTree>
    <p:extLst>
      <p:ext uri="{BB962C8B-B14F-4D97-AF65-F5344CB8AC3E}">
        <p14:creationId xmlns:p14="http://schemas.microsoft.com/office/powerpoint/2010/main" val="1735829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7"/>
            <a:ext cx="8133135" cy="9649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312096" y="4191001"/>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Fish</a:t>
            </a:r>
            <a:endParaRPr lang="en-US" sz="2400" dirty="0">
              <a:solidFill>
                <a:schemeClr val="tx2"/>
              </a:solidFill>
              <a:latin typeface="Calibri" panose="020F0502020204030204" pitchFamily="34" charset="0"/>
            </a:endParaRP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solidFill>
              </a:rPr>
              <a:t>What Are they?</a:t>
            </a:r>
            <a:endParaRPr lang="en-US" sz="900" b="1" dirty="0">
              <a:solidFill>
                <a:schemeClr val="bg1"/>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2286000" y="5715001"/>
            <a:ext cx="3124200" cy="5324535"/>
          </a:xfrm>
          <a:prstGeom prst="rect">
            <a:avLst/>
          </a:prstGeom>
          <a:noFill/>
        </p:spPr>
        <p:txBody>
          <a:bodyPr wrap="square" rtlCol="0">
            <a:spAutoFit/>
          </a:bodyPr>
          <a:lstStyle/>
          <a:p>
            <a:pPr algn="just"/>
            <a:r>
              <a:rPr lang="en-US" sz="1000" dirty="0">
                <a:solidFill>
                  <a:schemeClr val="bg1">
                    <a:lumMod val="50000"/>
                  </a:schemeClr>
                </a:solidFill>
              </a:rPr>
              <a:t>The diverse habitats of SF Estuary support over 100 native and non-native species of fish. Although fishes demonstrate a wide spectrum of life-history characteristics, this portal groups species into the following categories:</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Resident (the estuary is the primary residence habitat for all fish life stages)</a:t>
            </a:r>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chemeClr val="bg1">
                    <a:lumMod val="50000"/>
                  </a:schemeClr>
                </a:solidFill>
              </a:rPr>
              <a:t>Migratory (fish must transition between freshwater and the ocean to complete their life cycle)</a:t>
            </a:r>
          </a:p>
          <a:p>
            <a:pPr marL="171450" indent="-171450" algn="just">
              <a:buFont typeface="Wingdings" panose="05000000000000000000" pitchFamily="2" charset="2"/>
              <a:buChar char="Ø"/>
            </a:pPr>
            <a:r>
              <a:rPr lang="en-US" sz="1000" dirty="0">
                <a:solidFill>
                  <a:schemeClr val="bg1">
                    <a:lumMod val="50000"/>
                  </a:schemeClr>
                </a:solidFill>
              </a:rPr>
              <a:t>Nursery (fish that reside primarily in the ocean as adults, but rear in the estuary)</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b="1" dirty="0">
                <a:solidFill>
                  <a:schemeClr val="bg1">
                    <a:lumMod val="50000"/>
                  </a:schemeClr>
                </a:solidFill>
              </a:rPr>
              <a:t>Why Are Fish Important?</a:t>
            </a:r>
          </a:p>
          <a:p>
            <a:pPr algn="just"/>
            <a:endParaRPr lang="en-US" sz="1000" dirty="0">
              <a:solidFill>
                <a:schemeClr val="bg1">
                  <a:lumMod val="50000"/>
                </a:schemeClr>
              </a:solidFill>
            </a:endParaRPr>
          </a:p>
          <a:p>
            <a:pPr algn="just"/>
            <a:r>
              <a:rPr lang="en-US" sz="1000" dirty="0">
                <a:solidFill>
                  <a:schemeClr val="bg1">
                    <a:lumMod val="50000"/>
                  </a:schemeClr>
                </a:solidFill>
              </a:rPr>
              <a:t>Fish in the SF Estuary are important for a variety of economic, cultural and ecological reasons. Recreational and commercial fisheries stimulate local economies. Commercially important fish include Chinook Salmon and Pacific Herring. Striped Bass and White Sturgeon are popular with sport anglers. Native Americans value fish resources such as Chinook Salmon and Pacific Lamprey for spiritual, cultural and economic purposes. A variety of species such as Northern Anchovy, smelts, herring, sculpins, and gobies serve an important role as forage species. Chinook Salmon adults provide nutrients as they decay in rivers after spawning. Measuring fish population size, distribution, or condition can be useful for monitoring changes within the estuary because fishes are responsive to changing environmental conditions. A large, divers fish assemblage that is distributed broadly throughout the estuary and dominated by native species is a good sign of a healthy estuary. </a:t>
            </a:r>
            <a:endParaRPr lang="en-US" sz="1000" dirty="0">
              <a:solidFill>
                <a:schemeClr val="bg1">
                  <a:lumMod val="50000"/>
                </a:schemeClr>
              </a:solidFill>
            </a:endParaRPr>
          </a:p>
        </p:txBody>
      </p:sp>
      <p:grpSp>
        <p:nvGrpSpPr>
          <p:cNvPr id="69" name="Group 68"/>
          <p:cNvGrpSpPr/>
          <p:nvPr/>
        </p:nvGrpSpPr>
        <p:grpSpPr>
          <a:xfrm>
            <a:off x="1981200" y="1020932"/>
            <a:ext cx="8136834" cy="2993260"/>
            <a:chOff x="457200" y="1020932"/>
            <a:chExt cx="8136834" cy="2993260"/>
          </a:xfrm>
        </p:grpSpPr>
        <p:pic>
          <p:nvPicPr>
            <p:cNvPr id="7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Screen Clipping"/>
          <p:cNvPicPr>
            <a:picLocks/>
          </p:cNvPicPr>
          <p:nvPr/>
        </p:nvPicPr>
        <p:blipFill>
          <a:blip r:embed="rId6">
            <a:extLst>
              <a:ext uri="{28A0092B-C50C-407E-A947-70E740481C1C}">
                <a14:useLocalDpi xmlns:a14="http://schemas.microsoft.com/office/drawing/2010/main" val="0"/>
              </a:ext>
            </a:extLst>
          </a:blip>
          <a:stretch>
            <a:fillRect/>
          </a:stretch>
        </p:blipFill>
        <p:spPr>
          <a:xfrm>
            <a:off x="5556504" y="4416552"/>
            <a:ext cx="4398264" cy="5870448"/>
          </a:xfrm>
          <a:prstGeom prst="rect">
            <a:avLst/>
          </a:prstGeom>
        </p:spPr>
      </p:pic>
      <p:sp>
        <p:nvSpPr>
          <p:cNvPr id="40" name="TextBox 39"/>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1" name="TextBox 40"/>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2" name="TextBox 41"/>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3" name="Straight Connector 42"/>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61" name="TextBox 6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669083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0030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Reporting</a:t>
            </a:r>
            <a:endParaRPr lang="en-US" sz="900" b="1" dirty="0">
              <a:solidFill>
                <a:schemeClr val="bg1">
                  <a:lumMod val="50000"/>
                </a:schemeClr>
              </a:solidFill>
            </a:endParaRPr>
          </a:p>
        </p:txBody>
      </p:sp>
      <p:sp>
        <p:nvSpPr>
          <p:cNvPr id="17" name="TextBox 16"/>
          <p:cNvSpPr txBox="1"/>
          <p:nvPr/>
        </p:nvSpPr>
        <p:spPr>
          <a:xfrm>
            <a:off x="2286000" y="5715001"/>
            <a:ext cx="3200400" cy="4247317"/>
          </a:xfrm>
          <a:prstGeom prst="rect">
            <a:avLst/>
          </a:prstGeom>
          <a:noFill/>
        </p:spPr>
        <p:txBody>
          <a:bodyPr wrap="square" rtlCol="0">
            <a:spAutoFit/>
          </a:bodyPr>
          <a:lstStyle/>
          <a:p>
            <a:pPr algn="just"/>
            <a:r>
              <a:rPr lang="en-US" sz="1000" dirty="0">
                <a:solidFill>
                  <a:schemeClr val="bg1">
                    <a:lumMod val="50000"/>
                  </a:schemeClr>
                </a:solidFill>
              </a:rPr>
              <a:t>The San Francisco Estuary fish fauna is surveyed regularly by numerous state and federally operated sampling programs. The methods used to survey fishes vary depending on fish behavior , fish size, and by the habitat (depth, substrate, vegetation) where they live. A list of the fish sampling programs are provided below (click for more information). New data sets are continuously uploaded to this portal as these data become available. </a:t>
            </a:r>
          </a:p>
          <a:p>
            <a:pPr algn="just"/>
            <a:endParaRPr lang="en-US" sz="1000" dirty="0">
              <a:solidFill>
                <a:schemeClr val="bg1">
                  <a:lumMod val="50000"/>
                </a:schemeClr>
              </a:solidFill>
            </a:endParaRPr>
          </a:p>
          <a:p>
            <a:pPr algn="just"/>
            <a:r>
              <a:rPr lang="en-US" sz="1000" dirty="0">
                <a:solidFill>
                  <a:schemeClr val="bg1">
                    <a:lumMod val="50000"/>
                  </a:schemeClr>
                </a:solidFill>
              </a:rPr>
              <a:t>Learn more about the methods used to </a:t>
            </a:r>
            <a:r>
              <a:rPr lang="en-US" sz="1000" dirty="0">
                <a:solidFill>
                  <a:schemeClr val="bg1">
                    <a:lumMod val="50000"/>
                  </a:schemeClr>
                </a:solidFill>
              </a:rPr>
              <a:t>sample for fish in </a:t>
            </a:r>
            <a:r>
              <a:rPr lang="en-US" sz="1000" dirty="0">
                <a:solidFill>
                  <a:schemeClr val="bg1">
                    <a:lumMod val="50000"/>
                  </a:schemeClr>
                </a:solidFill>
              </a:rPr>
              <a:t>the San Francisco </a:t>
            </a:r>
            <a:r>
              <a:rPr lang="en-US" sz="1000" dirty="0">
                <a:solidFill>
                  <a:schemeClr val="bg1">
                    <a:lumMod val="50000"/>
                  </a:schemeClr>
                </a:solidFill>
              </a:rPr>
              <a:t>Estuary:</a:t>
            </a:r>
            <a:endParaRPr lang="en-US" sz="1000" dirty="0">
              <a:solidFill>
                <a:schemeClr val="bg1">
                  <a:lumMod val="50000"/>
                </a:schemeClr>
              </a:solidFill>
            </a:endParaRPr>
          </a:p>
          <a:p>
            <a:pPr algn="just"/>
            <a:endParaRPr lang="en-US" sz="1000" dirty="0">
              <a:solidFill>
                <a:schemeClr val="bg1">
                  <a:lumMod val="50000"/>
                </a:schemeClr>
              </a:solidFill>
            </a:endParaRPr>
          </a:p>
          <a:p>
            <a:pPr algn="just"/>
            <a:r>
              <a:rPr lang="en-US" sz="1000" b="1" dirty="0">
                <a:solidFill>
                  <a:schemeClr val="bg1">
                    <a:lumMod val="50000"/>
                  </a:schemeClr>
                </a:solidFill>
              </a:rPr>
              <a:t>Year Round Surveys</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dirty="0">
                <a:solidFill>
                  <a:srgbClr val="8FC2E1"/>
                </a:solidFill>
              </a:rPr>
              <a:t>San Francisco Bay Study (Bay Study)</a:t>
            </a:r>
          </a:p>
          <a:p>
            <a:pPr marL="171450" indent="-171450" algn="just">
              <a:buFont typeface="Wingdings" panose="05000000000000000000" pitchFamily="2" charset="2"/>
              <a:buChar char="Ø"/>
            </a:pPr>
            <a:r>
              <a:rPr lang="en-US" sz="1000" dirty="0">
                <a:solidFill>
                  <a:srgbClr val="8FC2E1"/>
                </a:solidFill>
              </a:rPr>
              <a:t>Suisun Marsh Juvenile  Fish Monitoring Survey</a:t>
            </a:r>
          </a:p>
          <a:p>
            <a:pPr marL="171450" indent="-171450" algn="just">
              <a:buFont typeface="Wingdings" panose="05000000000000000000" pitchFamily="2" charset="2"/>
              <a:buChar char="Ø"/>
            </a:pPr>
            <a:r>
              <a:rPr lang="en-US" sz="1000" dirty="0">
                <a:solidFill>
                  <a:srgbClr val="8FC2E1"/>
                </a:solidFill>
              </a:rPr>
              <a:t>Fish Salvage Monitoring</a:t>
            </a:r>
          </a:p>
          <a:p>
            <a:pPr marL="171450" indent="-171450" algn="just">
              <a:buFont typeface="Wingdings" panose="05000000000000000000" pitchFamily="2" charset="2"/>
              <a:buChar char="Ø"/>
            </a:pPr>
            <a:r>
              <a:rPr lang="en-US" sz="1000" dirty="0">
                <a:solidFill>
                  <a:srgbClr val="8FC2E1"/>
                </a:solidFill>
              </a:rPr>
              <a:t>Salmon Surveys</a:t>
            </a:r>
          </a:p>
          <a:p>
            <a:pPr marL="171450" indent="-171450" algn="just">
              <a:buFont typeface="Wingdings" panose="05000000000000000000" pitchFamily="2" charset="2"/>
              <a:buChar char="Ø"/>
            </a:pPr>
            <a:r>
              <a:rPr lang="en-US" sz="1000" dirty="0">
                <a:solidFill>
                  <a:srgbClr val="8FC2E1"/>
                </a:solidFill>
              </a:rPr>
              <a:t>US Fish and Wildlife Service Surveys</a:t>
            </a:r>
          </a:p>
          <a:p>
            <a:pPr algn="just"/>
            <a:endParaRPr lang="en-US" sz="1000" dirty="0">
              <a:solidFill>
                <a:schemeClr val="bg1">
                  <a:lumMod val="50000"/>
                </a:schemeClr>
              </a:solidFill>
            </a:endParaRPr>
          </a:p>
          <a:p>
            <a:pPr algn="just"/>
            <a:r>
              <a:rPr lang="en-US" sz="1000" b="1" dirty="0">
                <a:solidFill>
                  <a:schemeClr val="bg1">
                    <a:lumMod val="50000"/>
                  </a:schemeClr>
                </a:solidFill>
              </a:rPr>
              <a:t>Seasonal Surveys</a:t>
            </a:r>
          </a:p>
          <a:p>
            <a:pPr algn="just"/>
            <a:endParaRPr lang="en-US" sz="1000" b="1" dirty="0">
              <a:solidFill>
                <a:schemeClr val="bg1">
                  <a:lumMod val="50000"/>
                </a:schemeClr>
              </a:solidFill>
            </a:endParaRPr>
          </a:p>
          <a:p>
            <a:pPr marL="171450" indent="-171450" algn="just">
              <a:buFont typeface="Wingdings" panose="05000000000000000000" pitchFamily="2" charset="2"/>
              <a:buChar char="Ø"/>
            </a:pPr>
            <a:r>
              <a:rPr lang="en-US" sz="1000" dirty="0">
                <a:solidFill>
                  <a:srgbClr val="8FC2E1"/>
                </a:solidFill>
              </a:rPr>
              <a:t>Spring Kodiak Trawl</a:t>
            </a:r>
          </a:p>
          <a:p>
            <a:pPr marL="171450" indent="-171450" algn="just">
              <a:buFont typeface="Wingdings" panose="05000000000000000000" pitchFamily="2" charset="2"/>
              <a:buChar char="Ø"/>
            </a:pPr>
            <a:r>
              <a:rPr lang="en-US" sz="1000" dirty="0">
                <a:solidFill>
                  <a:srgbClr val="8FC2E1"/>
                </a:solidFill>
              </a:rPr>
              <a:t>Smelt Larva Survey</a:t>
            </a:r>
          </a:p>
          <a:p>
            <a:pPr marL="171450" indent="-171450" algn="just">
              <a:buFont typeface="Wingdings" panose="05000000000000000000" pitchFamily="2" charset="2"/>
              <a:buChar char="Ø"/>
            </a:pPr>
            <a:r>
              <a:rPr lang="en-US" sz="1000" dirty="0">
                <a:solidFill>
                  <a:srgbClr val="8FC2E1"/>
                </a:solidFill>
              </a:rPr>
              <a:t>20 mm Survey</a:t>
            </a:r>
          </a:p>
          <a:p>
            <a:pPr marL="171450" indent="-171450" algn="just">
              <a:buFont typeface="Wingdings" panose="05000000000000000000" pitchFamily="2" charset="2"/>
              <a:buChar char="Ø"/>
            </a:pPr>
            <a:r>
              <a:rPr lang="en-US" sz="1000" dirty="0">
                <a:solidFill>
                  <a:srgbClr val="8FC2E1"/>
                </a:solidFill>
              </a:rPr>
              <a:t>Summer </a:t>
            </a:r>
            <a:r>
              <a:rPr lang="en-US" sz="1000" dirty="0" err="1">
                <a:solidFill>
                  <a:srgbClr val="8FC2E1"/>
                </a:solidFill>
              </a:rPr>
              <a:t>Townet</a:t>
            </a:r>
            <a:r>
              <a:rPr lang="en-US" sz="1000" dirty="0">
                <a:solidFill>
                  <a:srgbClr val="8FC2E1"/>
                </a:solidFill>
              </a:rPr>
              <a:t> Survey</a:t>
            </a:r>
          </a:p>
          <a:p>
            <a:pPr marL="171450" indent="-171450" algn="just">
              <a:buFont typeface="Wingdings" panose="05000000000000000000" pitchFamily="2" charset="2"/>
              <a:buChar char="Ø"/>
            </a:pPr>
            <a:r>
              <a:rPr lang="en-US" sz="1000" dirty="0">
                <a:solidFill>
                  <a:srgbClr val="8FC2E1"/>
                </a:solidFill>
              </a:rPr>
              <a:t>Fall Midwater Trawl Survey</a:t>
            </a: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4700" y="4686529"/>
            <a:ext cx="990600" cy="385004"/>
          </a:xfrm>
          <a:prstGeom prst="round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4700" y="4702201"/>
            <a:ext cx="990600" cy="369332"/>
          </a:xfrm>
          <a:prstGeom prst="rect">
            <a:avLst/>
          </a:prstGeom>
          <a:noFill/>
          <a:ln>
            <a:noFill/>
          </a:ln>
        </p:spPr>
        <p:txBody>
          <a:bodyPr wrap="square" rtlCol="0">
            <a:spAutoFit/>
          </a:bodyPr>
          <a:lstStyle/>
          <a:p>
            <a:pPr algn="ctr"/>
            <a:r>
              <a:rPr lang="en-US" sz="900" b="1" dirty="0">
                <a:solidFill>
                  <a:schemeClr val="bg1"/>
                </a:solidFill>
              </a:rPr>
              <a:t>How are they monitored? </a:t>
            </a:r>
            <a:endParaRPr lang="en-US" sz="900" b="1" dirty="0">
              <a:solidFill>
                <a:schemeClr val="bg1"/>
              </a:solidFill>
            </a:endParaRPr>
          </a:p>
        </p:txBody>
      </p:sp>
      <p:sp>
        <p:nvSpPr>
          <p:cNvPr id="52" name="Rectangle 51"/>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5638800" y="84582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638800" y="95250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562600" y="8466677"/>
            <a:ext cx="4572001" cy="430887"/>
          </a:xfrm>
          <a:prstGeom prst="rect">
            <a:avLst/>
          </a:prstGeom>
          <a:noFill/>
        </p:spPr>
        <p:txBody>
          <a:bodyPr wrap="square" rtlCol="0">
            <a:spAutoFit/>
          </a:bodyPr>
          <a:lstStyle/>
          <a:p>
            <a:r>
              <a:rPr lang="en-US" sz="1100" i="1" dirty="0">
                <a:solidFill>
                  <a:schemeClr val="bg1">
                    <a:lumMod val="50000"/>
                  </a:schemeClr>
                </a:solidFill>
              </a:rPr>
              <a:t>To view </a:t>
            </a:r>
            <a:r>
              <a:rPr lang="en-US" sz="1100" i="1" dirty="0">
                <a:solidFill>
                  <a:schemeClr val="bg1">
                    <a:lumMod val="50000"/>
                  </a:schemeClr>
                </a:solidFill>
              </a:rPr>
              <a:t>the locations of </a:t>
            </a:r>
            <a:r>
              <a:rPr lang="en-US" sz="1100" i="1" dirty="0">
                <a:solidFill>
                  <a:schemeClr val="bg1">
                    <a:lumMod val="50000"/>
                  </a:schemeClr>
                </a:solidFill>
              </a:rPr>
              <a:t>fish sampling stations in the map above, please select:</a:t>
            </a:r>
          </a:p>
        </p:txBody>
      </p:sp>
      <p:pic>
        <p:nvPicPr>
          <p:cNvPr id="7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19600"/>
            <a:ext cx="4394791"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3" name="TextBox 72"/>
          <p:cNvSpPr txBox="1"/>
          <p:nvPr/>
        </p:nvSpPr>
        <p:spPr>
          <a:xfrm>
            <a:off x="5871100" y="8916157"/>
            <a:ext cx="1520301" cy="215444"/>
          </a:xfrm>
          <a:prstGeom prst="rect">
            <a:avLst/>
          </a:prstGeom>
          <a:noFill/>
        </p:spPr>
        <p:txBody>
          <a:bodyPr wrap="square" rtlCol="0">
            <a:spAutoFit/>
          </a:bodyPr>
          <a:lstStyle/>
          <a:p>
            <a:pPr lvl="0"/>
            <a:r>
              <a:rPr lang="en-US" sz="800" dirty="0">
                <a:solidFill>
                  <a:srgbClr val="4BACC6">
                    <a:lumMod val="75000"/>
                  </a:srgbClr>
                </a:solidFill>
              </a:rPr>
              <a:t>Monitoring Program?</a:t>
            </a:r>
            <a:endParaRPr lang="en-US" sz="800" dirty="0">
              <a:solidFill>
                <a:srgbClr val="4BACC6">
                  <a:lumMod val="75000"/>
                </a:srgbClr>
              </a:solidFill>
            </a:endParaRPr>
          </a:p>
        </p:txBody>
      </p:sp>
      <p:sp>
        <p:nvSpPr>
          <p:cNvPr id="74" name="Rectangle 73"/>
          <p:cNvSpPr/>
          <p:nvPr/>
        </p:nvSpPr>
        <p:spPr>
          <a:xfrm>
            <a:off x="5867400" y="9099322"/>
            <a:ext cx="3886200"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p:cNvSpPr>
            <a:spLocks noChangeAspect="1"/>
          </p:cNvSpPr>
          <p:nvPr/>
        </p:nvSpPr>
        <p:spPr>
          <a:xfrm rot="10800000">
            <a:off x="9595470" y="916536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TextBox 75"/>
          <p:cNvSpPr txBox="1"/>
          <p:nvPr/>
        </p:nvSpPr>
        <p:spPr>
          <a:xfrm>
            <a:off x="2312096" y="4191001"/>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Fish</a:t>
            </a:r>
            <a:endParaRPr lang="en-US" sz="2400" dirty="0">
              <a:solidFill>
                <a:schemeClr val="tx2"/>
              </a:solidFill>
              <a:latin typeface="Calibri" panose="020F0502020204030204" pitchFamily="34" charset="0"/>
            </a:endParaRPr>
          </a:p>
        </p:txBody>
      </p:sp>
      <p:sp>
        <p:nvSpPr>
          <p:cNvPr id="48" name="TextBox 47"/>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9" name="TextBox 48"/>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54" name="TextBox 53"/>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77" name="Straight Connector 76"/>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2" name="TextBox 81"/>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03656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981201" y="3913626"/>
            <a:ext cx="8133135" cy="11402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9" name="TextBox 38"/>
          <p:cNvSpPr txBox="1"/>
          <p:nvPr/>
        </p:nvSpPr>
        <p:spPr>
          <a:xfrm>
            <a:off x="2209800" y="5181601"/>
            <a:ext cx="3048000" cy="276999"/>
          </a:xfrm>
          <a:prstGeom prst="rect">
            <a:avLst/>
          </a:prstGeom>
          <a:solidFill>
            <a:schemeClr val="bg1"/>
          </a:solidFill>
          <a:ln>
            <a:solidFill>
              <a:schemeClr val="bg1"/>
            </a:solidFill>
          </a:ln>
        </p:spPr>
        <p:txBody>
          <a:bodyPr wrap="square" rtlCol="0">
            <a:spAutoFit/>
          </a:bodyPr>
          <a:lstStyle/>
          <a:p>
            <a:r>
              <a:rPr lang="en-US" sz="1200" i="1" dirty="0">
                <a:solidFill>
                  <a:schemeClr val="accent5">
                    <a:lumMod val="75000"/>
                  </a:schemeClr>
                </a:solidFill>
              </a:rPr>
              <a:t>SAN FRANCISCO BAY DELTA ESTUARY </a:t>
            </a:r>
            <a:endParaRPr lang="en-US" sz="1200" i="1" dirty="0">
              <a:solidFill>
                <a:schemeClr val="accent5">
                  <a:lumMod val="75000"/>
                </a:schemeClr>
              </a:solidFill>
            </a:endParaRPr>
          </a:p>
        </p:txBody>
      </p:sp>
      <p:sp>
        <p:nvSpPr>
          <p:cNvPr id="8" name="Rounded Rectangle 7"/>
          <p:cNvSpPr/>
          <p:nvPr/>
        </p:nvSpPr>
        <p:spPr>
          <a:xfrm>
            <a:off x="2286000" y="4674022"/>
            <a:ext cx="990600" cy="385004"/>
          </a:xfrm>
          <a:prstGeom prst="roundRect">
            <a:avLst/>
          </a:prstGeom>
          <a:solidFill>
            <a:schemeClr val="bg1"/>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0" name="TextBox 49"/>
          <p:cNvSpPr txBox="1"/>
          <p:nvPr/>
        </p:nvSpPr>
        <p:spPr>
          <a:xfrm>
            <a:off x="2286000" y="4763615"/>
            <a:ext cx="990600" cy="230832"/>
          </a:xfrm>
          <a:prstGeom prst="rect">
            <a:avLst/>
          </a:prstGeom>
          <a:noFill/>
          <a:ln>
            <a:noFill/>
          </a:ln>
        </p:spPr>
        <p:txBody>
          <a:bodyPr wrap="square" rtlCol="0">
            <a:spAutoFit/>
          </a:bodyPr>
          <a:lstStyle/>
          <a:p>
            <a:pPr algn="ctr"/>
            <a:r>
              <a:rPr lang="en-US" sz="900" b="1" dirty="0">
                <a:solidFill>
                  <a:schemeClr val="bg1">
                    <a:lumMod val="50000"/>
                  </a:schemeClr>
                </a:solidFill>
              </a:rPr>
              <a:t>What Are they?</a:t>
            </a:r>
            <a:endParaRPr lang="en-US" sz="900" b="1" dirty="0">
              <a:solidFill>
                <a:schemeClr val="bg1">
                  <a:lumMod val="50000"/>
                </a:schemeClr>
              </a:solidFill>
            </a:endParaRPr>
          </a:p>
        </p:txBody>
      </p:sp>
      <p:cxnSp>
        <p:nvCxnSpPr>
          <p:cNvPr id="45" name="Straight Connector 44"/>
          <p:cNvCxnSpPr/>
          <p:nvPr/>
        </p:nvCxnSpPr>
        <p:spPr>
          <a:xfrm>
            <a:off x="2286000" y="51054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2" name="Rounded Rectangle 61"/>
          <p:cNvSpPr/>
          <p:nvPr/>
        </p:nvSpPr>
        <p:spPr>
          <a:xfrm>
            <a:off x="4343400" y="4681467"/>
            <a:ext cx="990600" cy="385004"/>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63" name="Straight Connector 62"/>
          <p:cNvCxnSpPr/>
          <p:nvPr/>
        </p:nvCxnSpPr>
        <p:spPr>
          <a:xfrm>
            <a:off x="2286000" y="5562600"/>
            <a:ext cx="3048000" cy="0"/>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343400" y="4756758"/>
            <a:ext cx="990600" cy="230832"/>
          </a:xfrm>
          <a:prstGeom prst="rect">
            <a:avLst/>
          </a:prstGeom>
          <a:noFill/>
          <a:ln>
            <a:noFill/>
          </a:ln>
        </p:spPr>
        <p:txBody>
          <a:bodyPr wrap="square" rtlCol="0">
            <a:spAutoFit/>
          </a:bodyPr>
          <a:lstStyle/>
          <a:p>
            <a:pPr algn="ctr"/>
            <a:r>
              <a:rPr lang="en-US" sz="900" b="1" dirty="0">
                <a:solidFill>
                  <a:schemeClr val="bg1"/>
                </a:solidFill>
              </a:rPr>
              <a:t>Reporting</a:t>
            </a:r>
            <a:endParaRPr lang="en-US" sz="900" b="1" dirty="0">
              <a:solidFill>
                <a:schemeClr val="bg1"/>
              </a:solidFill>
            </a:endParaRPr>
          </a:p>
        </p:txBody>
      </p:sp>
      <p:sp>
        <p:nvSpPr>
          <p:cNvPr id="17" name="TextBox 16"/>
          <p:cNvSpPr txBox="1"/>
          <p:nvPr/>
        </p:nvSpPr>
        <p:spPr>
          <a:xfrm>
            <a:off x="2286000" y="5715001"/>
            <a:ext cx="3200400" cy="4401205"/>
          </a:xfrm>
          <a:prstGeom prst="rect">
            <a:avLst/>
          </a:prstGeom>
          <a:noFill/>
        </p:spPr>
        <p:txBody>
          <a:bodyPr wrap="square" rtlCol="0">
            <a:spAutoFit/>
          </a:bodyPr>
          <a:lstStyle/>
          <a:p>
            <a:pPr algn="just"/>
            <a:r>
              <a:rPr lang="en-US" sz="1000" dirty="0">
                <a:solidFill>
                  <a:schemeClr val="bg1">
                    <a:lumMod val="50000"/>
                  </a:schemeClr>
                </a:solidFill>
              </a:rPr>
              <a:t>The status and trends of fishes in the San Francisco Estuary are reported using several measures of population health, including the following:</a:t>
            </a:r>
          </a:p>
          <a:p>
            <a:pPr algn="just"/>
            <a:endParaRPr lang="en-US" sz="1000" dirty="0">
              <a:solidFill>
                <a:schemeClr val="bg1">
                  <a:lumMod val="50000"/>
                </a:schemeClr>
              </a:solidFill>
            </a:endParaRPr>
          </a:p>
          <a:p>
            <a:pPr marL="171450" indent="-171450" algn="just">
              <a:buFont typeface="Wingdings" panose="05000000000000000000" pitchFamily="2" charset="2"/>
              <a:buChar char="Ø"/>
            </a:pPr>
            <a:r>
              <a:rPr lang="en-US" sz="1000" b="1" dirty="0">
                <a:solidFill>
                  <a:schemeClr val="bg1">
                    <a:lumMod val="50000"/>
                  </a:schemeClr>
                </a:solidFill>
              </a:rPr>
              <a:t>Abundance</a:t>
            </a:r>
            <a:r>
              <a:rPr lang="en-US" sz="1000" dirty="0">
                <a:solidFill>
                  <a:schemeClr val="bg1">
                    <a:lumMod val="50000"/>
                  </a:schemeClr>
                </a:solidFill>
              </a:rPr>
              <a:t> is a common indicator of population health.   Scientists and managers rely on standardized abundance indices that reveal population trends over  time. Abundance indices for many native species are in decline.</a:t>
            </a:r>
            <a:endParaRPr lang="en-US" sz="1000" dirty="0">
              <a:solidFill>
                <a:schemeClr val="bg1">
                  <a:lumMod val="50000"/>
                </a:schemeClr>
              </a:solidFill>
            </a:endParaRPr>
          </a:p>
          <a:p>
            <a:pPr marL="171450" indent="-171450" algn="just">
              <a:buFont typeface="Wingdings" panose="05000000000000000000" pitchFamily="2" charset="2"/>
              <a:buChar char="Ø"/>
            </a:pPr>
            <a:r>
              <a:rPr lang="en-US" sz="1000" b="1" dirty="0">
                <a:solidFill>
                  <a:schemeClr val="bg1">
                    <a:lumMod val="50000"/>
                  </a:schemeClr>
                </a:solidFill>
              </a:rPr>
              <a:t>Species composition</a:t>
            </a:r>
            <a:r>
              <a:rPr lang="en-US" sz="1000" dirty="0">
                <a:solidFill>
                  <a:schemeClr val="bg1">
                    <a:lumMod val="50000"/>
                  </a:schemeClr>
                </a:solidFill>
              </a:rPr>
              <a:t> is an indicator of population and ecosystem health. In particular, the fraction of the total number of species in the estuary that are non-native is a measure of estuarine health; non-native species are more likely to become established in damaged ecosystems and may exacerbate impacts by eating or competing with native species.  The San Francisco Estuary has been described as one of the most invaded estuaries on Earth. </a:t>
            </a:r>
          </a:p>
          <a:p>
            <a:pPr marL="171450" indent="-171450" algn="just">
              <a:buFont typeface="Wingdings" panose="05000000000000000000" pitchFamily="2" charset="2"/>
              <a:buChar char="Ø"/>
            </a:pPr>
            <a:r>
              <a:rPr lang="en-US" sz="1000" b="1" dirty="0">
                <a:solidFill>
                  <a:schemeClr val="bg1">
                    <a:lumMod val="50000"/>
                  </a:schemeClr>
                </a:solidFill>
              </a:rPr>
              <a:t>Spatial </a:t>
            </a:r>
            <a:r>
              <a:rPr lang="en-US" sz="1000" b="1" dirty="0">
                <a:solidFill>
                  <a:schemeClr val="bg1">
                    <a:lumMod val="50000"/>
                  </a:schemeClr>
                </a:solidFill>
              </a:rPr>
              <a:t>distribution</a:t>
            </a:r>
            <a:r>
              <a:rPr lang="en-US" sz="1000" dirty="0">
                <a:solidFill>
                  <a:schemeClr val="bg1">
                    <a:lumMod val="50000"/>
                  </a:schemeClr>
                </a:solidFill>
              </a:rPr>
              <a:t> of key life history stages is another important measure of population health. For example, the number of rivers where migratory fish spawn is important because a limited spatial distribution increases the risk to a population from local, catastrophic disturbances  such as chemical spills and disease outbreaks</a:t>
            </a:r>
            <a:r>
              <a:rPr lang="en-US" sz="1000" dirty="0">
                <a:solidFill>
                  <a:schemeClr val="bg1">
                    <a:lumMod val="50000"/>
                  </a:schemeClr>
                </a:solidFill>
              </a:rPr>
              <a:t>.  To explore the spatial distribution of fish in the San Francisco Estuary, </a:t>
            </a:r>
            <a:r>
              <a:rPr lang="en-US" sz="1000" dirty="0">
                <a:solidFill>
                  <a:srgbClr val="8FC2E1"/>
                </a:solidFill>
              </a:rPr>
              <a:t>click here</a:t>
            </a:r>
            <a:r>
              <a:rPr lang="en-US" sz="1000" dirty="0">
                <a:solidFill>
                  <a:schemeClr val="bg1">
                    <a:lumMod val="50000"/>
                  </a:schemeClr>
                </a:solidFill>
              </a:rPr>
              <a:t>.</a:t>
            </a:r>
            <a:endParaRPr lang="en-US" sz="1000" dirty="0">
              <a:solidFill>
                <a:schemeClr val="bg1">
                  <a:lumMod val="50000"/>
                </a:schemeClr>
              </a:solidFill>
            </a:endParaRPr>
          </a:p>
          <a:p>
            <a:pPr algn="just"/>
            <a:endParaRPr lang="en-US" sz="1000" dirty="0">
              <a:solidFill>
                <a:schemeClr val="bg1">
                  <a:lumMod val="50000"/>
                </a:schemeClr>
              </a:solidFill>
            </a:endParaRPr>
          </a:p>
          <a:p>
            <a:pPr algn="just"/>
            <a:endParaRPr lang="en-US" sz="1000" dirty="0">
              <a:solidFill>
                <a:schemeClr val="bg1">
                  <a:lumMod val="50000"/>
                </a:schemeClr>
              </a:solidFill>
            </a:endParaRPr>
          </a:p>
        </p:txBody>
      </p:sp>
      <p:sp>
        <p:nvSpPr>
          <p:cNvPr id="6" name="Rectangle 5"/>
          <p:cNvSpPr/>
          <p:nvPr/>
        </p:nvSpPr>
        <p:spPr>
          <a:xfrm>
            <a:off x="6629399"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5638799" y="6781800"/>
            <a:ext cx="43947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638799" y="7391400"/>
            <a:ext cx="4394791" cy="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638800" y="6853536"/>
            <a:ext cx="4495801" cy="461665"/>
          </a:xfrm>
          <a:prstGeom prst="rect">
            <a:avLst/>
          </a:prstGeom>
          <a:noFill/>
        </p:spPr>
        <p:txBody>
          <a:bodyPr wrap="square" rtlCol="0">
            <a:spAutoFit/>
          </a:bodyPr>
          <a:lstStyle/>
          <a:p>
            <a:pPr lvl="0"/>
            <a:r>
              <a:rPr lang="en-US" sz="1200" dirty="0">
                <a:solidFill>
                  <a:srgbClr val="4BACC6">
                    <a:lumMod val="75000"/>
                  </a:srgbClr>
                </a:solidFill>
              </a:rPr>
              <a:t>Understanding the relative abundance and distribution of fish in the San Francisco Bay Delta Estuary.</a:t>
            </a:r>
            <a:endParaRPr lang="en-US" sz="1200" dirty="0">
              <a:solidFill>
                <a:srgbClr val="4BACC6">
                  <a:lumMod val="75000"/>
                </a:srgbClr>
              </a:solidFill>
            </a:endParaRPr>
          </a:p>
        </p:txBody>
      </p:sp>
      <p:grpSp>
        <p:nvGrpSpPr>
          <p:cNvPr id="61" name="Group 60"/>
          <p:cNvGrpSpPr/>
          <p:nvPr/>
        </p:nvGrpSpPr>
        <p:grpSpPr>
          <a:xfrm>
            <a:off x="1981200" y="1020932"/>
            <a:ext cx="8136834" cy="2993260"/>
            <a:chOff x="457200" y="1020932"/>
            <a:chExt cx="8136834" cy="2993260"/>
          </a:xfrm>
        </p:grpSpPr>
        <p:pic>
          <p:nvPicPr>
            <p:cNvPr id="6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5" name="Straight Connector 64"/>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3315586" y="4686529"/>
            <a:ext cx="990600" cy="385004"/>
          </a:xfrm>
          <a:prstGeom prst="roundRect">
            <a:avLst/>
          </a:prstGeom>
          <a:solidFill>
            <a:schemeClr val="bg1"/>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9" name="TextBox 68"/>
          <p:cNvSpPr txBox="1"/>
          <p:nvPr/>
        </p:nvSpPr>
        <p:spPr>
          <a:xfrm>
            <a:off x="3315586" y="4703785"/>
            <a:ext cx="990600" cy="369332"/>
          </a:xfrm>
          <a:prstGeom prst="rect">
            <a:avLst/>
          </a:prstGeom>
          <a:noFill/>
          <a:ln>
            <a:noFill/>
          </a:ln>
        </p:spPr>
        <p:txBody>
          <a:bodyPr wrap="square" rtlCol="0">
            <a:spAutoFit/>
          </a:bodyPr>
          <a:lstStyle/>
          <a:p>
            <a:pPr algn="ctr"/>
            <a:r>
              <a:rPr lang="en-US" sz="900" b="1" dirty="0">
                <a:solidFill>
                  <a:schemeClr val="bg1">
                    <a:lumMod val="50000"/>
                  </a:schemeClr>
                </a:solidFill>
              </a:rPr>
              <a:t>How are they monitored?</a:t>
            </a:r>
            <a:endParaRPr lang="en-US" sz="900" b="1" dirty="0">
              <a:solidFill>
                <a:schemeClr val="bg1">
                  <a:lumMod val="50000"/>
                </a:schemeClr>
              </a:solidFill>
            </a:endParaRPr>
          </a:p>
        </p:txBody>
      </p:sp>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8407" y="4514850"/>
            <a:ext cx="2782944" cy="209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 name="Straight Connector 70"/>
          <p:cNvCxnSpPr/>
          <p:nvPr/>
        </p:nvCxnSpPr>
        <p:spPr>
          <a:xfrm>
            <a:off x="8534401" y="4493567"/>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8534401" y="6600411"/>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8534401" y="4724400"/>
            <a:ext cx="1499189"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8540026" y="4510538"/>
            <a:ext cx="1520301" cy="246221"/>
          </a:xfrm>
          <a:prstGeom prst="rect">
            <a:avLst/>
          </a:prstGeom>
          <a:noFill/>
        </p:spPr>
        <p:txBody>
          <a:bodyPr wrap="square" rtlCol="0">
            <a:spAutoFit/>
          </a:bodyPr>
          <a:lstStyle/>
          <a:p>
            <a:pPr lvl="0"/>
            <a:r>
              <a:rPr lang="en-US" sz="1000" dirty="0">
                <a:solidFill>
                  <a:srgbClr val="4BACC6">
                    <a:lumMod val="75000"/>
                  </a:srgbClr>
                </a:solidFill>
              </a:rPr>
              <a:t>SELECT DATA</a:t>
            </a:r>
            <a:endParaRPr lang="en-US" sz="1000" dirty="0">
              <a:solidFill>
                <a:srgbClr val="4BACC6">
                  <a:lumMod val="75000"/>
                </a:srgbClr>
              </a:solidFill>
            </a:endParaRPr>
          </a:p>
        </p:txBody>
      </p:sp>
      <p:sp>
        <p:nvSpPr>
          <p:cNvPr id="75" name="TextBox 74"/>
          <p:cNvSpPr txBox="1"/>
          <p:nvPr/>
        </p:nvSpPr>
        <p:spPr>
          <a:xfrm>
            <a:off x="8458201" y="4743413"/>
            <a:ext cx="1520301" cy="215444"/>
          </a:xfrm>
          <a:prstGeom prst="rect">
            <a:avLst/>
          </a:prstGeom>
          <a:noFill/>
        </p:spPr>
        <p:txBody>
          <a:bodyPr wrap="square" rtlCol="0">
            <a:spAutoFit/>
          </a:bodyPr>
          <a:lstStyle/>
          <a:p>
            <a:pPr lvl="0"/>
            <a:r>
              <a:rPr lang="en-US" sz="800" dirty="0">
                <a:solidFill>
                  <a:srgbClr val="4BACC6">
                    <a:lumMod val="75000"/>
                  </a:srgbClr>
                </a:solidFill>
              </a:rPr>
              <a:t>Where?</a:t>
            </a:r>
            <a:endParaRPr lang="en-US" sz="800" dirty="0">
              <a:solidFill>
                <a:srgbClr val="4BACC6">
                  <a:lumMod val="75000"/>
                </a:srgbClr>
              </a:solidFill>
            </a:endParaRPr>
          </a:p>
        </p:txBody>
      </p:sp>
      <p:sp>
        <p:nvSpPr>
          <p:cNvPr id="76" name="TextBox 75"/>
          <p:cNvSpPr txBox="1"/>
          <p:nvPr/>
        </p:nvSpPr>
        <p:spPr>
          <a:xfrm>
            <a:off x="8458201" y="5257800"/>
            <a:ext cx="1520301" cy="215444"/>
          </a:xfrm>
          <a:prstGeom prst="rect">
            <a:avLst/>
          </a:prstGeom>
          <a:noFill/>
        </p:spPr>
        <p:txBody>
          <a:bodyPr wrap="square" rtlCol="0">
            <a:spAutoFit/>
          </a:bodyPr>
          <a:lstStyle/>
          <a:p>
            <a:pPr lvl="0"/>
            <a:r>
              <a:rPr lang="en-US" sz="800" dirty="0">
                <a:solidFill>
                  <a:srgbClr val="4BACC6">
                    <a:lumMod val="75000"/>
                  </a:srgbClr>
                </a:solidFill>
              </a:rPr>
              <a:t>When?</a:t>
            </a:r>
            <a:endParaRPr lang="en-US" sz="800" dirty="0">
              <a:solidFill>
                <a:srgbClr val="4BACC6">
                  <a:lumMod val="75000"/>
                </a:srgbClr>
              </a:solidFill>
            </a:endParaRPr>
          </a:p>
        </p:txBody>
      </p:sp>
      <p:sp>
        <p:nvSpPr>
          <p:cNvPr id="77" name="TextBox 76"/>
          <p:cNvSpPr txBox="1"/>
          <p:nvPr/>
        </p:nvSpPr>
        <p:spPr>
          <a:xfrm>
            <a:off x="8458201" y="5791200"/>
            <a:ext cx="1520301" cy="215444"/>
          </a:xfrm>
          <a:prstGeom prst="rect">
            <a:avLst/>
          </a:prstGeom>
          <a:noFill/>
        </p:spPr>
        <p:txBody>
          <a:bodyPr wrap="square" rtlCol="0">
            <a:spAutoFit/>
          </a:bodyPr>
          <a:lstStyle/>
          <a:p>
            <a:pPr lvl="0"/>
            <a:r>
              <a:rPr lang="en-US" sz="800" dirty="0">
                <a:solidFill>
                  <a:srgbClr val="4BACC6">
                    <a:lumMod val="75000"/>
                  </a:srgbClr>
                </a:solidFill>
              </a:rPr>
              <a:t>What Species?</a:t>
            </a:r>
            <a:endParaRPr lang="en-US" sz="800" dirty="0">
              <a:solidFill>
                <a:srgbClr val="4BACC6">
                  <a:lumMod val="75000"/>
                </a:srgbClr>
              </a:solidFill>
            </a:endParaRPr>
          </a:p>
        </p:txBody>
      </p:sp>
      <p:sp>
        <p:nvSpPr>
          <p:cNvPr id="24" name="Rectangle 23"/>
          <p:cNvSpPr/>
          <p:nvPr/>
        </p:nvSpPr>
        <p:spPr>
          <a:xfrm>
            <a:off x="8540025" y="4967932"/>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a:spLocks noChangeAspect="1"/>
          </p:cNvSpPr>
          <p:nvPr/>
        </p:nvSpPr>
        <p:spPr>
          <a:xfrm rot="10800000">
            <a:off x="9833214" y="5033978"/>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Rectangle 77"/>
          <p:cNvSpPr/>
          <p:nvPr/>
        </p:nvSpPr>
        <p:spPr>
          <a:xfrm>
            <a:off x="8534400" y="54864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a:spLocks noChangeAspect="1"/>
          </p:cNvSpPr>
          <p:nvPr/>
        </p:nvSpPr>
        <p:spPr>
          <a:xfrm rot="10800000">
            <a:off x="9827589" y="55524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ectangle 79"/>
          <p:cNvSpPr/>
          <p:nvPr/>
        </p:nvSpPr>
        <p:spPr>
          <a:xfrm>
            <a:off x="8534400" y="6019800"/>
            <a:ext cx="1438476" cy="19707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a:spLocks noChangeAspect="1"/>
          </p:cNvSpPr>
          <p:nvPr/>
        </p:nvSpPr>
        <p:spPr>
          <a:xfrm rot="10800000">
            <a:off x="9827589" y="6085846"/>
            <a:ext cx="81931" cy="114726"/>
          </a:xfrm>
          <a:prstGeom prst="triangl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0"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3" y="79965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 name="Rectangle 69"/>
          <p:cNvSpPr/>
          <p:nvPr/>
        </p:nvSpPr>
        <p:spPr>
          <a:xfrm>
            <a:off x="6616965" y="81283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752564" y="85799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rot="16200000">
            <a:off x="5538843" y="88918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84" name="Rectangle 83"/>
          <p:cNvSpPr/>
          <p:nvPr/>
        </p:nvSpPr>
        <p:spPr>
          <a:xfrm>
            <a:off x="9276528" y="85799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9117845" y="85799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86" name="TextBox 85"/>
          <p:cNvSpPr txBox="1"/>
          <p:nvPr/>
        </p:nvSpPr>
        <p:spPr>
          <a:xfrm>
            <a:off x="9118404" y="88131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87" name="TextBox 86"/>
          <p:cNvSpPr txBox="1"/>
          <p:nvPr/>
        </p:nvSpPr>
        <p:spPr>
          <a:xfrm>
            <a:off x="9118404" y="90560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88" name="TextBox 87"/>
          <p:cNvSpPr txBox="1"/>
          <p:nvPr/>
        </p:nvSpPr>
        <p:spPr>
          <a:xfrm>
            <a:off x="9118404" y="93143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89" name="TextBox 88"/>
          <p:cNvSpPr txBox="1"/>
          <p:nvPr/>
        </p:nvSpPr>
        <p:spPr>
          <a:xfrm>
            <a:off x="9117610" y="95637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90" name="TextBox 89"/>
          <p:cNvSpPr txBox="1"/>
          <p:nvPr/>
        </p:nvSpPr>
        <p:spPr>
          <a:xfrm>
            <a:off x="5638800" y="77724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X</a:t>
            </a:r>
            <a:endParaRPr lang="en-US" sz="1200" dirty="0">
              <a:solidFill>
                <a:schemeClr val="accent5">
                  <a:lumMod val="75000"/>
                </a:schemeClr>
              </a:solidFill>
            </a:endParaRPr>
          </a:p>
        </p:txBody>
      </p:sp>
      <p:sp>
        <p:nvSpPr>
          <p:cNvPr id="91" name="TextBox 90"/>
          <p:cNvSpPr txBox="1"/>
          <p:nvPr/>
        </p:nvSpPr>
        <p:spPr>
          <a:xfrm>
            <a:off x="8001000" y="100715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92"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4" y="104349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3" name="Rectangle 92"/>
          <p:cNvSpPr/>
          <p:nvPr/>
        </p:nvSpPr>
        <p:spPr>
          <a:xfrm>
            <a:off x="6616966" y="105667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5752565" y="110183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rot="16200000">
            <a:off x="5538844" y="113302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96" name="Rectangle 95"/>
          <p:cNvSpPr/>
          <p:nvPr/>
        </p:nvSpPr>
        <p:spPr>
          <a:xfrm>
            <a:off x="9276529" y="110183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9117846" y="110183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98" name="TextBox 97"/>
          <p:cNvSpPr txBox="1"/>
          <p:nvPr/>
        </p:nvSpPr>
        <p:spPr>
          <a:xfrm>
            <a:off x="9118405" y="112515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99" name="TextBox 98"/>
          <p:cNvSpPr txBox="1"/>
          <p:nvPr/>
        </p:nvSpPr>
        <p:spPr>
          <a:xfrm>
            <a:off x="9118405" y="114944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00" name="TextBox 99"/>
          <p:cNvSpPr txBox="1"/>
          <p:nvPr/>
        </p:nvSpPr>
        <p:spPr>
          <a:xfrm>
            <a:off x="9118405" y="117527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01" name="TextBox 100"/>
          <p:cNvSpPr txBox="1"/>
          <p:nvPr/>
        </p:nvSpPr>
        <p:spPr>
          <a:xfrm>
            <a:off x="9117611" y="120021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02" name="TextBox 101"/>
          <p:cNvSpPr txBox="1"/>
          <p:nvPr/>
        </p:nvSpPr>
        <p:spPr>
          <a:xfrm>
            <a:off x="5638801" y="102108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Y</a:t>
            </a:r>
            <a:endParaRPr lang="en-US" sz="1200" dirty="0">
              <a:solidFill>
                <a:schemeClr val="accent5">
                  <a:lumMod val="75000"/>
                </a:schemeClr>
              </a:solidFill>
            </a:endParaRPr>
          </a:p>
        </p:txBody>
      </p:sp>
      <p:sp>
        <p:nvSpPr>
          <p:cNvPr id="103" name="TextBox 102"/>
          <p:cNvSpPr txBox="1"/>
          <p:nvPr/>
        </p:nvSpPr>
        <p:spPr>
          <a:xfrm>
            <a:off x="8001001" y="125099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pic>
        <p:nvPicPr>
          <p:cNvPr id="10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16388"/>
          <a:stretch/>
        </p:blipFill>
        <p:spPr bwMode="auto">
          <a:xfrm>
            <a:off x="5652344" y="12873350"/>
            <a:ext cx="4265367" cy="2061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5" name="Rectangle 104"/>
          <p:cNvSpPr/>
          <p:nvPr/>
        </p:nvSpPr>
        <p:spPr>
          <a:xfrm>
            <a:off x="6616966" y="13005104"/>
            <a:ext cx="2154016" cy="251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752565" y="13456798"/>
            <a:ext cx="100074" cy="839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rot="16200000">
            <a:off x="5538844" y="13768661"/>
            <a:ext cx="635766" cy="215444"/>
          </a:xfrm>
          <a:prstGeom prst="rect">
            <a:avLst/>
          </a:prstGeom>
          <a:noFill/>
          <a:ln>
            <a:noFill/>
          </a:ln>
        </p:spPr>
        <p:txBody>
          <a:bodyPr wrap="square" rtlCol="0">
            <a:spAutoFit/>
          </a:bodyPr>
          <a:lstStyle/>
          <a:p>
            <a:pPr lvl="0" algn="ctr"/>
            <a:r>
              <a:rPr lang="en-US" sz="800" b="1" dirty="0"/>
              <a:t>Count</a:t>
            </a:r>
            <a:endParaRPr lang="en-US" sz="800" b="1" dirty="0"/>
          </a:p>
        </p:txBody>
      </p:sp>
      <p:sp>
        <p:nvSpPr>
          <p:cNvPr id="108" name="Rectangle 107"/>
          <p:cNvSpPr/>
          <p:nvPr/>
        </p:nvSpPr>
        <p:spPr>
          <a:xfrm>
            <a:off x="9276529" y="13456798"/>
            <a:ext cx="536720" cy="1226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9117846" y="13456798"/>
            <a:ext cx="903856" cy="184666"/>
          </a:xfrm>
          <a:prstGeom prst="rect">
            <a:avLst/>
          </a:prstGeom>
          <a:noFill/>
          <a:ln>
            <a:noFill/>
          </a:ln>
        </p:spPr>
        <p:txBody>
          <a:bodyPr wrap="square" rtlCol="0">
            <a:spAutoFit/>
          </a:bodyPr>
          <a:lstStyle/>
          <a:p>
            <a:pPr lvl="0" algn="ctr"/>
            <a:r>
              <a:rPr lang="en-US" sz="600" b="1" dirty="0"/>
              <a:t>Species A</a:t>
            </a:r>
            <a:endParaRPr lang="en-US" sz="600" b="1" dirty="0"/>
          </a:p>
        </p:txBody>
      </p:sp>
      <p:sp>
        <p:nvSpPr>
          <p:cNvPr id="110" name="TextBox 109"/>
          <p:cNvSpPr txBox="1"/>
          <p:nvPr/>
        </p:nvSpPr>
        <p:spPr>
          <a:xfrm>
            <a:off x="9118405" y="13689930"/>
            <a:ext cx="903856" cy="184666"/>
          </a:xfrm>
          <a:prstGeom prst="rect">
            <a:avLst/>
          </a:prstGeom>
          <a:noFill/>
          <a:ln>
            <a:noFill/>
          </a:ln>
        </p:spPr>
        <p:txBody>
          <a:bodyPr wrap="square" rtlCol="0">
            <a:spAutoFit/>
          </a:bodyPr>
          <a:lstStyle/>
          <a:p>
            <a:pPr lvl="0" algn="ctr"/>
            <a:r>
              <a:rPr lang="en-US" sz="600" b="1" dirty="0"/>
              <a:t>Species B</a:t>
            </a:r>
            <a:endParaRPr lang="en-US" sz="600" b="1" dirty="0"/>
          </a:p>
        </p:txBody>
      </p:sp>
      <p:sp>
        <p:nvSpPr>
          <p:cNvPr id="111" name="TextBox 110"/>
          <p:cNvSpPr txBox="1"/>
          <p:nvPr/>
        </p:nvSpPr>
        <p:spPr>
          <a:xfrm>
            <a:off x="9118405" y="13932845"/>
            <a:ext cx="903856" cy="184666"/>
          </a:xfrm>
          <a:prstGeom prst="rect">
            <a:avLst/>
          </a:prstGeom>
          <a:noFill/>
          <a:ln>
            <a:noFill/>
          </a:ln>
        </p:spPr>
        <p:txBody>
          <a:bodyPr wrap="square" rtlCol="0">
            <a:spAutoFit/>
          </a:bodyPr>
          <a:lstStyle/>
          <a:p>
            <a:pPr lvl="0" algn="ctr"/>
            <a:r>
              <a:rPr lang="en-US" sz="600" b="1" dirty="0"/>
              <a:t>Species C</a:t>
            </a:r>
            <a:endParaRPr lang="en-US" sz="600" b="1" dirty="0"/>
          </a:p>
        </p:txBody>
      </p:sp>
      <p:sp>
        <p:nvSpPr>
          <p:cNvPr id="112" name="TextBox 111"/>
          <p:cNvSpPr txBox="1"/>
          <p:nvPr/>
        </p:nvSpPr>
        <p:spPr>
          <a:xfrm>
            <a:off x="9118405" y="14191108"/>
            <a:ext cx="903856" cy="184666"/>
          </a:xfrm>
          <a:prstGeom prst="rect">
            <a:avLst/>
          </a:prstGeom>
          <a:noFill/>
          <a:ln>
            <a:noFill/>
          </a:ln>
        </p:spPr>
        <p:txBody>
          <a:bodyPr wrap="square" rtlCol="0">
            <a:spAutoFit/>
          </a:bodyPr>
          <a:lstStyle/>
          <a:p>
            <a:pPr lvl="0" algn="ctr"/>
            <a:r>
              <a:rPr lang="en-US" sz="600" b="1" dirty="0"/>
              <a:t>Species D</a:t>
            </a:r>
            <a:endParaRPr lang="en-US" sz="600" b="1" dirty="0"/>
          </a:p>
        </p:txBody>
      </p:sp>
      <p:sp>
        <p:nvSpPr>
          <p:cNvPr id="113" name="TextBox 112"/>
          <p:cNvSpPr txBox="1"/>
          <p:nvPr/>
        </p:nvSpPr>
        <p:spPr>
          <a:xfrm>
            <a:off x="9117611" y="14440535"/>
            <a:ext cx="903856" cy="184666"/>
          </a:xfrm>
          <a:prstGeom prst="rect">
            <a:avLst/>
          </a:prstGeom>
          <a:noFill/>
          <a:ln>
            <a:noFill/>
          </a:ln>
        </p:spPr>
        <p:txBody>
          <a:bodyPr wrap="square" rtlCol="0">
            <a:spAutoFit/>
          </a:bodyPr>
          <a:lstStyle/>
          <a:p>
            <a:pPr lvl="0" algn="ctr"/>
            <a:r>
              <a:rPr lang="en-US" sz="600" b="1" dirty="0"/>
              <a:t>Species E</a:t>
            </a:r>
            <a:endParaRPr lang="en-US" sz="600" b="1" dirty="0"/>
          </a:p>
        </p:txBody>
      </p:sp>
      <p:sp>
        <p:nvSpPr>
          <p:cNvPr id="114" name="TextBox 113"/>
          <p:cNvSpPr txBox="1"/>
          <p:nvPr/>
        </p:nvSpPr>
        <p:spPr>
          <a:xfrm>
            <a:off x="5638801" y="12649200"/>
            <a:ext cx="4278909" cy="276999"/>
          </a:xfrm>
          <a:prstGeom prst="rect">
            <a:avLst/>
          </a:prstGeom>
          <a:noFill/>
          <a:ln>
            <a:solidFill>
              <a:schemeClr val="bg1"/>
            </a:solidFill>
          </a:ln>
        </p:spPr>
        <p:txBody>
          <a:bodyPr wrap="square" rtlCol="0">
            <a:spAutoFit/>
          </a:bodyPr>
          <a:lstStyle/>
          <a:p>
            <a:r>
              <a:rPr lang="en-US" sz="1200" dirty="0">
                <a:solidFill>
                  <a:schemeClr val="accent5">
                    <a:lumMod val="75000"/>
                  </a:schemeClr>
                </a:solidFill>
              </a:rPr>
              <a:t>Station: Z</a:t>
            </a:r>
            <a:endParaRPr lang="en-US" sz="1200" dirty="0">
              <a:solidFill>
                <a:schemeClr val="accent5">
                  <a:lumMod val="75000"/>
                </a:schemeClr>
              </a:solidFill>
            </a:endParaRPr>
          </a:p>
        </p:txBody>
      </p:sp>
      <p:sp>
        <p:nvSpPr>
          <p:cNvPr id="115" name="TextBox 114"/>
          <p:cNvSpPr txBox="1"/>
          <p:nvPr/>
        </p:nvSpPr>
        <p:spPr>
          <a:xfrm>
            <a:off x="8001001" y="14948356"/>
            <a:ext cx="1905000" cy="215444"/>
          </a:xfrm>
          <a:prstGeom prst="rect">
            <a:avLst/>
          </a:prstGeom>
          <a:noFill/>
        </p:spPr>
        <p:txBody>
          <a:bodyPr wrap="square" rtlCol="0">
            <a:spAutoFit/>
          </a:bodyPr>
          <a:lstStyle/>
          <a:p>
            <a:pPr lvl="0" algn="r"/>
            <a:r>
              <a:rPr lang="en-US" sz="800" dirty="0">
                <a:solidFill>
                  <a:schemeClr val="bg1">
                    <a:lumMod val="50000"/>
                  </a:schemeClr>
                </a:solidFill>
              </a:rPr>
              <a:t>Download:  </a:t>
            </a:r>
            <a:r>
              <a:rPr lang="en-US" sz="800" b="1" dirty="0">
                <a:solidFill>
                  <a:schemeClr val="tx2">
                    <a:lumMod val="60000"/>
                    <a:lumOff val="40000"/>
                  </a:schemeClr>
                </a:solidFill>
              </a:rPr>
              <a:t>Graph</a:t>
            </a:r>
            <a:r>
              <a:rPr lang="en-US" sz="800" dirty="0">
                <a:solidFill>
                  <a:schemeClr val="bg1">
                    <a:lumMod val="50000"/>
                  </a:schemeClr>
                </a:solidFill>
              </a:rPr>
              <a:t>     </a:t>
            </a:r>
            <a:r>
              <a:rPr lang="en-US" sz="800" b="1" dirty="0">
                <a:solidFill>
                  <a:schemeClr val="tx2">
                    <a:lumMod val="60000"/>
                    <a:lumOff val="40000"/>
                  </a:schemeClr>
                </a:solidFill>
              </a:rPr>
              <a:t>Data</a:t>
            </a:r>
            <a:r>
              <a:rPr lang="en-US" sz="800" dirty="0">
                <a:solidFill>
                  <a:schemeClr val="tx2">
                    <a:lumMod val="60000"/>
                    <a:lumOff val="40000"/>
                  </a:schemeClr>
                </a:solidFill>
              </a:rPr>
              <a:t>    </a:t>
            </a:r>
            <a:r>
              <a:rPr lang="en-US" sz="800" b="1" dirty="0">
                <a:solidFill>
                  <a:schemeClr val="tx2">
                    <a:lumMod val="60000"/>
                    <a:lumOff val="40000"/>
                  </a:schemeClr>
                </a:solidFill>
              </a:rPr>
              <a:t>Metadata</a:t>
            </a:r>
            <a:endParaRPr lang="en-US" sz="800" b="1" dirty="0">
              <a:solidFill>
                <a:schemeClr val="tx2">
                  <a:lumMod val="60000"/>
                  <a:lumOff val="40000"/>
                </a:schemeClr>
              </a:solidFill>
            </a:endParaRPr>
          </a:p>
        </p:txBody>
      </p:sp>
      <p:sp>
        <p:nvSpPr>
          <p:cNvPr id="116" name="Rounded Rectangle 115"/>
          <p:cNvSpPr/>
          <p:nvPr/>
        </p:nvSpPr>
        <p:spPr>
          <a:xfrm>
            <a:off x="8610600" y="80772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117" name="Rounded Rectangle 116"/>
          <p:cNvSpPr/>
          <p:nvPr/>
        </p:nvSpPr>
        <p:spPr>
          <a:xfrm>
            <a:off x="9220200" y="80772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118" name="Rounded Rectangle 117"/>
          <p:cNvSpPr/>
          <p:nvPr/>
        </p:nvSpPr>
        <p:spPr>
          <a:xfrm>
            <a:off x="8610600" y="105156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119" name="Rounded Rectangle 118"/>
          <p:cNvSpPr/>
          <p:nvPr/>
        </p:nvSpPr>
        <p:spPr>
          <a:xfrm>
            <a:off x="9220200" y="105156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120" name="Rounded Rectangle 119"/>
          <p:cNvSpPr/>
          <p:nvPr/>
        </p:nvSpPr>
        <p:spPr>
          <a:xfrm>
            <a:off x="8610600" y="12954000"/>
            <a:ext cx="609600" cy="23706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000" dirty="0"/>
              <a:t>X</a:t>
            </a:r>
            <a:endParaRPr lang="en-US" sz="1000" dirty="0"/>
          </a:p>
        </p:txBody>
      </p:sp>
      <p:sp>
        <p:nvSpPr>
          <p:cNvPr id="124" name="Rounded Rectangle 123"/>
          <p:cNvSpPr/>
          <p:nvPr/>
        </p:nvSpPr>
        <p:spPr>
          <a:xfrm>
            <a:off x="9220200" y="12954000"/>
            <a:ext cx="609600" cy="237061"/>
          </a:xfrm>
          <a:prstGeom prst="roundRect">
            <a:avLst/>
          </a:prstGeom>
          <a:solidFill>
            <a:schemeClr val="accent1">
              <a:lumMod val="60000"/>
              <a:lumOff val="40000"/>
            </a:schemeClr>
          </a:solidFill>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00" dirty="0">
                <a:solidFill>
                  <a:schemeClr val="bg1"/>
                </a:solidFill>
              </a:rPr>
              <a:t>Y</a:t>
            </a:r>
            <a:endParaRPr lang="en-US" sz="1000" dirty="0">
              <a:solidFill>
                <a:schemeClr val="bg1"/>
              </a:solidFill>
            </a:endParaRPr>
          </a:p>
        </p:txBody>
      </p:sp>
      <p:sp>
        <p:nvSpPr>
          <p:cNvPr id="125" name="TextBox 124"/>
          <p:cNvSpPr txBox="1"/>
          <p:nvPr/>
        </p:nvSpPr>
        <p:spPr>
          <a:xfrm>
            <a:off x="2312096" y="4191001"/>
            <a:ext cx="3021905" cy="461665"/>
          </a:xfrm>
          <a:prstGeom prst="rect">
            <a:avLst/>
          </a:prstGeom>
          <a:noFill/>
        </p:spPr>
        <p:txBody>
          <a:bodyPr wrap="square" rtlCol="0">
            <a:spAutoFit/>
          </a:bodyPr>
          <a:lstStyle/>
          <a:p>
            <a:r>
              <a:rPr lang="en-US" sz="2400" dirty="0">
                <a:solidFill>
                  <a:schemeClr val="tx2"/>
                </a:solidFill>
                <a:latin typeface="Calibri" panose="020F0502020204030204" pitchFamily="34" charset="0"/>
              </a:rPr>
              <a:t>Fish</a:t>
            </a:r>
            <a:endParaRPr lang="en-US" sz="2400" dirty="0">
              <a:solidFill>
                <a:schemeClr val="tx2"/>
              </a:solidFill>
              <a:latin typeface="Calibri" panose="020F0502020204030204" pitchFamily="34" charset="0"/>
            </a:endParaRPr>
          </a:p>
        </p:txBody>
      </p:sp>
      <p:sp>
        <p:nvSpPr>
          <p:cNvPr id="121" name="TextBox 120"/>
          <p:cNvSpPr txBox="1"/>
          <p:nvPr/>
        </p:nvSpPr>
        <p:spPr>
          <a:xfrm>
            <a:off x="38862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2" name="TextBox 121"/>
          <p:cNvSpPr txBox="1"/>
          <p:nvPr/>
        </p:nvSpPr>
        <p:spPr>
          <a:xfrm>
            <a:off x="48768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3" name="TextBox 122"/>
          <p:cNvSpPr txBox="1"/>
          <p:nvPr/>
        </p:nvSpPr>
        <p:spPr>
          <a:xfrm>
            <a:off x="7010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26" name="Straight Connector 125"/>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200400" y="728990"/>
            <a:ext cx="19050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1" name="TextBox 130"/>
          <p:cNvSpPr txBox="1"/>
          <p:nvPr/>
        </p:nvSpPr>
        <p:spPr>
          <a:xfrm>
            <a:off x="6096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2" name="Line Callout 2 (Border and Accent Bar) 131"/>
          <p:cNvSpPr/>
          <p:nvPr/>
        </p:nvSpPr>
        <p:spPr>
          <a:xfrm>
            <a:off x="22762" y="3505200"/>
            <a:ext cx="1707811" cy="1528778"/>
          </a:xfrm>
          <a:prstGeom prst="accentBorderCallout2">
            <a:avLst>
              <a:gd name="adj1" fmla="val 23508"/>
              <a:gd name="adj2" fmla="val 105704"/>
              <a:gd name="adj3" fmla="val 21638"/>
              <a:gd name="adj4" fmla="val 105715"/>
              <a:gd name="adj5" fmla="val 70240"/>
              <a:gd name="adj6" fmla="val 2634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to label tab when no reporting is required?</a:t>
            </a:r>
            <a:endParaRPr lang="en-US" dirty="0">
              <a:solidFill>
                <a:schemeClr val="tx1"/>
              </a:solidFill>
            </a:endParaRPr>
          </a:p>
        </p:txBody>
      </p:sp>
      <p:sp>
        <p:nvSpPr>
          <p:cNvPr id="133" name="Line Callout 2 (Border and Accent Bar) 132"/>
          <p:cNvSpPr/>
          <p:nvPr/>
        </p:nvSpPr>
        <p:spPr>
          <a:xfrm>
            <a:off x="175161" y="9909204"/>
            <a:ext cx="1707811" cy="2335845"/>
          </a:xfrm>
          <a:prstGeom prst="accentBorderCallout2">
            <a:avLst>
              <a:gd name="adj1" fmla="val 23508"/>
              <a:gd name="adj2" fmla="val 105704"/>
              <a:gd name="adj3" fmla="val 21638"/>
              <a:gd name="adj4" fmla="val 105715"/>
              <a:gd name="adj5" fmla="val -7439"/>
              <a:gd name="adj6" fmla="val 2509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Refer to dashboards (under “Management Tools”) when other interfaces are available. </a:t>
            </a:r>
            <a:endParaRPr lang="en-US" dirty="0">
              <a:solidFill>
                <a:schemeClr val="tx1"/>
              </a:solidFill>
            </a:endParaRPr>
          </a:p>
        </p:txBody>
      </p:sp>
    </p:spTree>
    <p:extLst>
      <p:ext uri="{BB962C8B-B14F-4D97-AF65-F5344CB8AC3E}">
        <p14:creationId xmlns:p14="http://schemas.microsoft.com/office/powerpoint/2010/main" val="177298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21855480"/>
              </p:ext>
            </p:extLst>
          </p:nvPr>
        </p:nvGraphicFramePr>
        <p:xfrm>
          <a:off x="939305" y="342777"/>
          <a:ext cx="10515600" cy="744645"/>
        </p:xfrm>
        <a:graphic>
          <a:graphicData uri="http://schemas.openxmlformats.org/drawingml/2006/table">
            <a:tbl>
              <a:tblPr/>
              <a:tblGrid>
                <a:gridCol w="1125592"/>
                <a:gridCol w="1971675"/>
                <a:gridCol w="1933904"/>
                <a:gridCol w="1246461"/>
                <a:gridCol w="4237968"/>
              </a:tblGrid>
              <a:tr h="161004">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dirty="0">
                          <a:solidFill>
                            <a:srgbClr val="000000"/>
                          </a:solidFill>
                          <a:effectLst/>
                          <a:latin typeface="Calibri"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583641">
                <a:tc>
                  <a:txBody>
                    <a:bodyPr/>
                    <a:lstStyle/>
                    <a:p>
                      <a:pPr algn="ctr" fontAlgn="b"/>
                      <a:r>
                        <a:rPr lang="en-US" sz="1600" b="1" i="0" u="none" strike="noStrike" dirty="0">
                          <a:solidFill>
                            <a:srgbClr val="000000"/>
                          </a:solidFill>
                          <a:effectLst/>
                          <a:latin typeface="Calibri" charset="0"/>
                        </a:rPr>
                        <a:t>Data Widget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Description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Parameter (units)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Source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Location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bl>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4227" y="425902"/>
            <a:ext cx="1193800" cy="44376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008472153"/>
              </p:ext>
            </p:extLst>
          </p:nvPr>
        </p:nvGraphicFramePr>
        <p:xfrm>
          <a:off x="939305" y="1087422"/>
          <a:ext cx="10515599" cy="5708950"/>
        </p:xfrm>
        <a:graphic>
          <a:graphicData uri="http://schemas.openxmlformats.org/drawingml/2006/table">
            <a:tbl>
              <a:tblPr/>
              <a:tblGrid>
                <a:gridCol w="1193965"/>
                <a:gridCol w="1623046"/>
                <a:gridCol w="2062593"/>
                <a:gridCol w="1425039"/>
                <a:gridCol w="4210956"/>
              </a:tblGrid>
              <a:tr h="299871">
                <a:tc rowSpan="7">
                  <a:txBody>
                    <a:bodyPr/>
                    <a:lstStyle/>
                    <a:p>
                      <a:pPr algn="ctr" fontAlgn="ctr"/>
                      <a:r>
                        <a:rPr lang="en-US" sz="1600" b="1" i="0" u="none" strike="noStrike" dirty="0">
                          <a:solidFill>
                            <a:srgbClr val="000000"/>
                          </a:solidFill>
                          <a:effectLst/>
                          <a:latin typeface="Calibri" charset="0"/>
                        </a:rPr>
                        <a:t>Delta Operations and Conditions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en-US" sz="1600" b="0" i="0" u="none" strike="noStrike" dirty="0">
                          <a:solidFill>
                            <a:srgbClr val="000000"/>
                          </a:solidFill>
                          <a:effectLst/>
                          <a:latin typeface="Calibri" charset="0"/>
                        </a:rPr>
                        <a:t>Key delta operations stations and conditions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Delta Cross Channel gate (%)</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http://www.water.ca.gov/swp/operationscontrol/docs/delta/deltaops.pdf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871">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Delta Conditions (status)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http://www.water.ca.gov/swp/operationscontrol/docs/delta/deltaops.pdf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871">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X2 Position (&gt; or &lt; 81 km)</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http://www.water.ca.gov/swp/operationscontrol/docs/delta/deltaops.pdf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871">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Delta Outflow (cfs)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http://www.water.ca.gov/swp/operationscontrol/docs/delta/deltaops.pdf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871">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Delta Inflow (cfs)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http://www.water.ca.gov/swp/operationscontrol/docs/delta/DeltaHydrology.pdf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871">
                <a:tc vMerge="1">
                  <a:txBody>
                    <a:bodyPr/>
                    <a:lstStyle/>
                    <a:p>
                      <a:endParaRPr lang="en-US"/>
                    </a:p>
                  </a:txBody>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charset="0"/>
                        </a:rPr>
                        <a:t>Delta Diversions (%)</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http://www.water.ca.gov/swp/operationscontrol/docs/delta/deltaops.pdf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871">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Qwest (cfs)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http://www.water.ca.gov/swp/operationscontrol/docs/delta/DeltaHydrology.pdf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775">
                <a:tc rowSpan="3">
                  <a:txBody>
                    <a:bodyPr/>
                    <a:lstStyle/>
                    <a:p>
                      <a:pPr algn="ctr" fontAlgn="ctr"/>
                      <a:r>
                        <a:rPr lang="en-US" sz="1600" b="1" i="0" u="none" strike="noStrike" dirty="0">
                          <a:solidFill>
                            <a:srgbClr val="000000"/>
                          </a:solidFill>
                          <a:effectLst/>
                          <a:latin typeface="Calibri" charset="0"/>
                        </a:rPr>
                        <a:t>Old and Middle River (OMR) Flow </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600" b="0" i="0" u="none" strike="noStrike">
                          <a:solidFill>
                            <a:srgbClr val="000000"/>
                          </a:solidFill>
                          <a:effectLst/>
                          <a:latin typeface="Calibri" charset="0"/>
                        </a:rPr>
                        <a:t>OMR tidally filtered gage and index data (daily, 5-day, and 14-day averages)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OMR tidally filtered (5 and 14 day), Index (daily, 5, and 14 day average)</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DWR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http://www.usbr.gov/mp/cvo/vungvari/OMR_Jan2016.pdf</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OMR Gage (Station Code: OMR)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http://cdec.water.ca.gov/cgi-progs/queryDaily?OMR</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4775">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2 gages which are used in the OMR Index calculations (OBI and MDM) </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=OBI, 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=MDM</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71974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4014192"/>
            <a:ext cx="8132394" cy="2029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1" y="5791200"/>
            <a:ext cx="8133135" cy="2971800"/>
          </a:xfrm>
          <a:prstGeom prst="rect">
            <a:avLst/>
          </a:prstGeom>
          <a:gradFill flip="none" rotWithShape="1">
            <a:gsLst>
              <a:gs pos="0">
                <a:schemeClr val="accent3">
                  <a:lumMod val="20000"/>
                  <a:lumOff val="80000"/>
                </a:schemeClr>
              </a:gs>
              <a:gs pos="23000">
                <a:schemeClr val="bg1"/>
              </a:gs>
              <a:gs pos="62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981200" y="3581400"/>
            <a:ext cx="0" cy="3200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47244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59436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7" name="TextBox 26"/>
          <p:cNvSpPr txBox="1"/>
          <p:nvPr/>
        </p:nvSpPr>
        <p:spPr>
          <a:xfrm>
            <a:off x="8153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24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15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152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7" name="Straight Connector 46"/>
          <p:cNvCxnSpPr/>
          <p:nvPr/>
        </p:nvCxnSpPr>
        <p:spPr>
          <a:xfrm>
            <a:off x="8153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1295400"/>
            <a:ext cx="1600200" cy="1600200"/>
          </a:xfrm>
          <a:prstGeom prst="rect">
            <a:avLst/>
          </a:prstGeom>
        </p:spPr>
      </p:pic>
      <p:sp>
        <p:nvSpPr>
          <p:cNvPr id="49" name="Rectangle 48"/>
          <p:cNvSpPr/>
          <p:nvPr/>
        </p:nvSpPr>
        <p:spPr>
          <a:xfrm>
            <a:off x="2133600" y="40493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sp>
        <p:nvSpPr>
          <p:cNvPr id="50" name="TextBox 49"/>
          <p:cNvSpPr txBox="1"/>
          <p:nvPr/>
        </p:nvSpPr>
        <p:spPr>
          <a:xfrm>
            <a:off x="2209800" y="4114800"/>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ABOUT US</a:t>
            </a:r>
            <a:endParaRPr lang="en-US" sz="1100" dirty="0">
              <a:effectLst>
                <a:outerShdw blurRad="38100" dist="38100" dir="2700000" algn="tl">
                  <a:srgbClr val="000000">
                    <a:alpha val="43137"/>
                  </a:srgbClr>
                </a:outerShdw>
              </a:effectLst>
            </a:endParaRPr>
          </a:p>
        </p:txBody>
      </p:sp>
      <p:sp>
        <p:nvSpPr>
          <p:cNvPr id="52" name="Rectangle 51"/>
          <p:cNvSpPr/>
          <p:nvPr/>
        </p:nvSpPr>
        <p:spPr>
          <a:xfrm>
            <a:off x="4800600" y="40386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467600" y="40431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971800" y="4549914"/>
            <a:ext cx="1676400" cy="707886"/>
          </a:xfrm>
          <a:prstGeom prst="rect">
            <a:avLst/>
          </a:prstGeom>
          <a:noFill/>
        </p:spPr>
        <p:txBody>
          <a:bodyPr wrap="square" rtlCol="0">
            <a:spAutoFit/>
          </a:bodyPr>
          <a:lstStyle/>
          <a:p>
            <a:r>
              <a:rPr lang="en-US" sz="1000" dirty="0"/>
              <a:t>The California Estuary Monitoring Workgroup, is tasked with identifying key questions to assess the</a:t>
            </a:r>
            <a:endParaRPr lang="en-US" sz="1000" dirty="0"/>
          </a:p>
        </p:txBody>
      </p:sp>
      <p:sp>
        <p:nvSpPr>
          <p:cNvPr id="55" name="TextBox 54"/>
          <p:cNvSpPr txBox="1"/>
          <p:nvPr/>
        </p:nvSpPr>
        <p:spPr>
          <a:xfrm>
            <a:off x="2209800" y="5181600"/>
            <a:ext cx="2438400" cy="707886"/>
          </a:xfrm>
          <a:prstGeom prst="rect">
            <a:avLst/>
          </a:prstGeom>
          <a:noFill/>
        </p:spPr>
        <p:txBody>
          <a:bodyPr wrap="square" rtlCol="0">
            <a:spAutoFit/>
          </a:bodyPr>
          <a:lstStyle/>
          <a:p>
            <a:r>
              <a:rPr lang="en-US" sz="1000" dirty="0"/>
              <a:t>Ecological health of California’s Estuaries, the data and methods available and needed to address the questions, and the methods to access these data. </a:t>
            </a:r>
            <a:r>
              <a:rPr lang="en-US" sz="1000" i="1" u="sng" dirty="0">
                <a:solidFill>
                  <a:schemeClr val="accent1"/>
                </a:solidFill>
              </a:rPr>
              <a:t>Learn more</a:t>
            </a:r>
            <a:endParaRPr lang="en-US" sz="1000" dirty="0"/>
          </a:p>
        </p:txBody>
      </p:sp>
      <p:sp>
        <p:nvSpPr>
          <p:cNvPr id="56" name="TextBox 55"/>
          <p:cNvSpPr txBox="1"/>
          <p:nvPr/>
        </p:nvSpPr>
        <p:spPr>
          <a:xfrm>
            <a:off x="8441268" y="4544582"/>
            <a:ext cx="1540932" cy="707886"/>
          </a:xfrm>
          <a:prstGeom prst="rect">
            <a:avLst/>
          </a:prstGeom>
          <a:noFill/>
        </p:spPr>
        <p:txBody>
          <a:bodyPr wrap="square" rtlCol="0">
            <a:spAutoFit/>
          </a:bodyPr>
          <a:lstStyle/>
          <a:p>
            <a:r>
              <a:rPr lang="en-US" sz="1000" dirty="0"/>
              <a:t>A new weather satellite was launched  (February 27) from Japan aimed at providing high-tech, three</a:t>
            </a:r>
            <a:endParaRPr lang="en-US" sz="1000" dirty="0"/>
          </a:p>
        </p:txBody>
      </p:sp>
      <p:sp>
        <p:nvSpPr>
          <p:cNvPr id="57" name="TextBox 56"/>
          <p:cNvSpPr txBox="1"/>
          <p:nvPr/>
        </p:nvSpPr>
        <p:spPr>
          <a:xfrm>
            <a:off x="7620000" y="5176268"/>
            <a:ext cx="2438400" cy="553998"/>
          </a:xfrm>
          <a:prstGeom prst="rect">
            <a:avLst/>
          </a:prstGeom>
          <a:noFill/>
        </p:spPr>
        <p:txBody>
          <a:bodyPr wrap="square" rtlCol="0">
            <a:spAutoFit/>
          </a:bodyPr>
          <a:lstStyle/>
          <a:p>
            <a:r>
              <a:rPr lang="en-US" sz="1000" dirty="0"/>
              <a:t>Dimensional snowfall around the earth. The Global Precipitation Measurements….  </a:t>
            </a:r>
            <a:r>
              <a:rPr lang="en-US" sz="1000" i="1" u="sng" dirty="0">
                <a:solidFill>
                  <a:schemeClr val="accent1"/>
                </a:solidFill>
              </a:rPr>
              <a:t>Learn more</a:t>
            </a:r>
          </a:p>
        </p:txBody>
      </p:sp>
      <p:sp>
        <p:nvSpPr>
          <p:cNvPr id="58" name="TextBox 57"/>
          <p:cNvSpPr txBox="1"/>
          <p:nvPr/>
        </p:nvSpPr>
        <p:spPr>
          <a:xfrm>
            <a:off x="2209800" y="4310390"/>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the Estuary Monitoring Workgroup?</a:t>
            </a:r>
            <a:endParaRPr lang="en-US" sz="900" dirty="0">
              <a:solidFill>
                <a:schemeClr val="accent5">
                  <a:lumMod val="75000"/>
                </a:schemeClr>
              </a:solidFill>
            </a:endParaRPr>
          </a:p>
        </p:txBody>
      </p:sp>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4572000"/>
            <a:ext cx="609600" cy="609600"/>
          </a:xfrm>
          <a:prstGeom prst="rect">
            <a:avLst/>
          </a:prstGeom>
        </p:spPr>
      </p:pic>
      <p:sp>
        <p:nvSpPr>
          <p:cNvPr id="60" name="TextBox 59"/>
          <p:cNvSpPr txBox="1"/>
          <p:nvPr/>
        </p:nvSpPr>
        <p:spPr>
          <a:xfrm>
            <a:off x="7620000" y="4114800"/>
            <a:ext cx="1905000" cy="261610"/>
          </a:xfrm>
          <a:prstGeom prst="rect">
            <a:avLst/>
          </a:prstGeom>
          <a:no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WATER NEWS</a:t>
            </a:r>
            <a:endParaRPr lang="en-US" sz="1100" dirty="0">
              <a:effectLst>
                <a:outerShdw blurRad="38100" dist="38100" dir="2700000" algn="tl">
                  <a:srgbClr val="000000">
                    <a:alpha val="43137"/>
                  </a:srgbClr>
                </a:outerShdw>
              </a:effectLst>
            </a:endParaRPr>
          </a:p>
        </p:txBody>
      </p:sp>
      <p:sp>
        <p:nvSpPr>
          <p:cNvPr id="61" name="TextBox 60"/>
          <p:cNvSpPr txBox="1"/>
          <p:nvPr/>
        </p:nvSpPr>
        <p:spPr>
          <a:xfrm>
            <a:off x="7620000" y="4310390"/>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are headlines in California’s water news?</a:t>
            </a:r>
            <a:endParaRPr lang="en-US" sz="900" dirty="0">
              <a:solidFill>
                <a:schemeClr val="accent5">
                  <a:lumMod val="75000"/>
                </a:schemeClr>
              </a:solidFill>
            </a:endParaRP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2" y="4572001"/>
            <a:ext cx="745067" cy="558123"/>
          </a:xfrm>
          <a:prstGeom prst="rect">
            <a:avLst/>
          </a:prstGeom>
        </p:spPr>
      </p:pic>
      <p:sp>
        <p:nvSpPr>
          <p:cNvPr id="63" name="Rectangle 62"/>
          <p:cNvSpPr/>
          <p:nvPr/>
        </p:nvSpPr>
        <p:spPr>
          <a:xfrm>
            <a:off x="2133600" y="6313241"/>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sp>
        <p:nvSpPr>
          <p:cNvPr id="64" name="TextBox 63"/>
          <p:cNvSpPr txBox="1"/>
          <p:nvPr/>
        </p:nvSpPr>
        <p:spPr>
          <a:xfrm>
            <a:off x="2209800" y="6378714"/>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REPORTING</a:t>
            </a:r>
            <a:endParaRPr lang="en-US" sz="1100" dirty="0">
              <a:effectLst>
                <a:outerShdw blurRad="38100" dist="38100" dir="2700000" algn="tl">
                  <a:srgbClr val="000000">
                    <a:alpha val="43137"/>
                  </a:srgbClr>
                </a:outerShdw>
              </a:effectLst>
            </a:endParaRPr>
          </a:p>
        </p:txBody>
      </p:sp>
      <p:sp>
        <p:nvSpPr>
          <p:cNvPr id="65" name="Rectangle 64"/>
          <p:cNvSpPr/>
          <p:nvPr/>
        </p:nvSpPr>
        <p:spPr>
          <a:xfrm>
            <a:off x="4800600" y="6302515"/>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467600" y="6307035"/>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971800" y="6813828"/>
            <a:ext cx="1676400" cy="707886"/>
          </a:xfrm>
          <a:prstGeom prst="rect">
            <a:avLst/>
          </a:prstGeom>
          <a:noFill/>
        </p:spPr>
        <p:txBody>
          <a:bodyPr wrap="square" rtlCol="0">
            <a:spAutoFit/>
          </a:bodyPr>
          <a:lstStyle/>
          <a:p>
            <a:r>
              <a:rPr lang="en-US" sz="1000" dirty="0"/>
              <a:t>This report summarizes the results of water quality monitoring and special studies conducted by the </a:t>
            </a:r>
            <a:endParaRPr lang="en-US" sz="1000" dirty="0"/>
          </a:p>
        </p:txBody>
      </p:sp>
      <p:sp>
        <p:nvSpPr>
          <p:cNvPr id="68" name="TextBox 67"/>
          <p:cNvSpPr txBox="1"/>
          <p:nvPr/>
        </p:nvSpPr>
        <p:spPr>
          <a:xfrm>
            <a:off x="2209800" y="7445514"/>
            <a:ext cx="2438400" cy="707886"/>
          </a:xfrm>
          <a:prstGeom prst="rect">
            <a:avLst/>
          </a:prstGeom>
          <a:noFill/>
        </p:spPr>
        <p:txBody>
          <a:bodyPr wrap="square" rtlCol="0">
            <a:spAutoFit/>
          </a:bodyPr>
          <a:lstStyle/>
          <a:p>
            <a:r>
              <a:rPr lang="en-US" sz="1000" dirty="0"/>
              <a:t>Environmental Monitoring Program within the Sacramento-San Joaquin Delta and Suisun Marsh, as mandated by Water Rights Decision 1641 (D-1641). </a:t>
            </a:r>
            <a:r>
              <a:rPr lang="en-US" sz="1000" i="1" u="sng" dirty="0">
                <a:solidFill>
                  <a:schemeClr val="accent1"/>
                </a:solidFill>
              </a:rPr>
              <a:t>Learn more</a:t>
            </a:r>
            <a:endParaRPr lang="en-US" sz="1000" dirty="0"/>
          </a:p>
        </p:txBody>
      </p:sp>
      <p:sp>
        <p:nvSpPr>
          <p:cNvPr id="69" name="TextBox 68"/>
          <p:cNvSpPr txBox="1"/>
          <p:nvPr/>
        </p:nvSpPr>
        <p:spPr>
          <a:xfrm>
            <a:off x="8441268" y="6808496"/>
            <a:ext cx="1540932" cy="707886"/>
          </a:xfrm>
          <a:prstGeom prst="rect">
            <a:avLst/>
          </a:prstGeom>
          <a:noFill/>
        </p:spPr>
        <p:txBody>
          <a:bodyPr wrap="square" rtlCol="0">
            <a:spAutoFit/>
          </a:bodyPr>
          <a:lstStyle/>
          <a:p>
            <a:r>
              <a:rPr lang="en-US" sz="1000" dirty="0"/>
              <a:t>In support of various fish tracking studies by the Army Corp, USGS, MWD, DWR and participating </a:t>
            </a:r>
            <a:endParaRPr lang="en-US" sz="1000" dirty="0"/>
          </a:p>
        </p:txBody>
      </p:sp>
      <p:sp>
        <p:nvSpPr>
          <p:cNvPr id="70" name="TextBox 69"/>
          <p:cNvSpPr txBox="1"/>
          <p:nvPr/>
        </p:nvSpPr>
        <p:spPr>
          <a:xfrm>
            <a:off x="2209800" y="6574304"/>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the Water Quality Conditions Report?</a:t>
            </a:r>
            <a:endParaRPr lang="en-US" sz="900" dirty="0">
              <a:solidFill>
                <a:schemeClr val="accent5">
                  <a:lumMod val="75000"/>
                </a:schemeClr>
              </a:solidFill>
            </a:endParaRPr>
          </a:p>
        </p:txBody>
      </p:sp>
      <p:sp>
        <p:nvSpPr>
          <p:cNvPr id="71" name="TextBox 70"/>
          <p:cNvSpPr txBox="1"/>
          <p:nvPr/>
        </p:nvSpPr>
        <p:spPr>
          <a:xfrm>
            <a:off x="7620000" y="6378714"/>
            <a:ext cx="1905000" cy="261610"/>
          </a:xfrm>
          <a:prstGeom prst="rect">
            <a:avLst/>
          </a:prstGeom>
          <a:no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RESEARCH</a:t>
            </a:r>
            <a:endParaRPr lang="en-US" sz="1100" dirty="0">
              <a:effectLst>
                <a:outerShdw blurRad="38100" dist="38100" dir="2700000" algn="tl">
                  <a:srgbClr val="000000">
                    <a:alpha val="43137"/>
                  </a:srgbClr>
                </a:outerShdw>
              </a:effectLst>
            </a:endParaRPr>
          </a:p>
        </p:txBody>
      </p:sp>
      <p:sp>
        <p:nvSpPr>
          <p:cNvPr id="72" name="TextBox 71"/>
          <p:cNvSpPr txBox="1"/>
          <p:nvPr/>
        </p:nvSpPr>
        <p:spPr>
          <a:xfrm>
            <a:off x="7620000" y="6574304"/>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How are tagged fish being used in the Delta?</a:t>
            </a:r>
            <a:endParaRPr lang="en-US" sz="900" dirty="0">
              <a:solidFill>
                <a:schemeClr val="accent5">
                  <a:lumMod val="75000"/>
                </a:schemeClr>
              </a:solidFill>
            </a:endParaRPr>
          </a:p>
        </p:txBody>
      </p:sp>
      <p:sp>
        <p:nvSpPr>
          <p:cNvPr id="73" name="TextBox 72"/>
          <p:cNvSpPr txBox="1"/>
          <p:nvPr/>
        </p:nvSpPr>
        <p:spPr>
          <a:xfrm>
            <a:off x="2133600" y="6000690"/>
            <a:ext cx="1905000" cy="400110"/>
          </a:xfrm>
          <a:prstGeom prst="rect">
            <a:avLst/>
          </a:prstGeom>
          <a:solidFill>
            <a:schemeClr val="bg1"/>
          </a:solidFill>
          <a:ln>
            <a:solidFill>
              <a:schemeClr val="bg1"/>
            </a:solidFill>
          </a:ln>
        </p:spPr>
        <p:txBody>
          <a:bodyPr wrap="square" rtlCol="0">
            <a:spAutoFit/>
          </a:bodyPr>
          <a:lstStyle/>
          <a:p>
            <a:r>
              <a:rPr lang="en-US" sz="2000" dirty="0">
                <a:solidFill>
                  <a:schemeClr val="bg1">
                    <a:lumMod val="50000"/>
                  </a:schemeClr>
                </a:solidFill>
              </a:rPr>
              <a:t>HIGHLIGHTS</a:t>
            </a:r>
            <a:endParaRPr lang="en-US" sz="2000" dirty="0">
              <a:solidFill>
                <a:schemeClr val="bg1">
                  <a:lumMod val="50000"/>
                </a:schemeClr>
              </a:solidFill>
            </a:endParaRPr>
          </a:p>
        </p:txBody>
      </p:sp>
      <p:pic>
        <p:nvPicPr>
          <p:cNvPr id="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4263" y="6858000"/>
            <a:ext cx="666003" cy="65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4876800" y="6378714"/>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MANAGEMENT TOOLS</a:t>
            </a:r>
            <a:endParaRPr lang="en-US" sz="1100" dirty="0">
              <a:effectLst>
                <a:outerShdw blurRad="38100" dist="38100" dir="2700000" algn="tl">
                  <a:srgbClr val="000000">
                    <a:alpha val="43137"/>
                  </a:srgbClr>
                </a:outerShdw>
              </a:effectLst>
            </a:endParaRPr>
          </a:p>
        </p:txBody>
      </p:sp>
      <p:sp>
        <p:nvSpPr>
          <p:cNvPr id="76" name="TextBox 75"/>
          <p:cNvSpPr txBox="1"/>
          <p:nvPr/>
        </p:nvSpPr>
        <p:spPr>
          <a:xfrm>
            <a:off x="5638800" y="6813828"/>
            <a:ext cx="1676400" cy="707886"/>
          </a:xfrm>
          <a:prstGeom prst="rect">
            <a:avLst/>
          </a:prstGeom>
          <a:noFill/>
        </p:spPr>
        <p:txBody>
          <a:bodyPr wrap="square" rtlCol="0">
            <a:spAutoFit/>
          </a:bodyPr>
          <a:lstStyle/>
          <a:p>
            <a:r>
              <a:rPr lang="en-US" sz="1000" dirty="0"/>
              <a:t>Building data stories to communicate complicated topics.  Learn about Salinity, why it is important and the</a:t>
            </a:r>
            <a:endParaRPr lang="en-US" sz="1000" dirty="0"/>
          </a:p>
        </p:txBody>
      </p:sp>
      <p:sp>
        <p:nvSpPr>
          <p:cNvPr id="77" name="TextBox 76"/>
          <p:cNvSpPr txBox="1"/>
          <p:nvPr/>
        </p:nvSpPr>
        <p:spPr>
          <a:xfrm>
            <a:off x="4876800" y="7445514"/>
            <a:ext cx="2438400" cy="707886"/>
          </a:xfrm>
          <a:prstGeom prst="rect">
            <a:avLst/>
          </a:prstGeom>
          <a:noFill/>
        </p:spPr>
        <p:txBody>
          <a:bodyPr wrap="square" rtlCol="0">
            <a:spAutoFit/>
          </a:bodyPr>
          <a:lstStyle/>
          <a:p>
            <a:r>
              <a:rPr lang="en-US" sz="1000" dirty="0"/>
              <a:t>Management options available to the resource agencies.  See real time conductivity conditions, visualize the salt field and spatially view….. </a:t>
            </a:r>
            <a:r>
              <a:rPr lang="en-US" sz="1000" i="1" u="sng" dirty="0">
                <a:solidFill>
                  <a:schemeClr val="accent1"/>
                </a:solidFill>
              </a:rPr>
              <a:t>Learn more</a:t>
            </a:r>
            <a:endParaRPr lang="en-US" sz="1000" dirty="0"/>
          </a:p>
        </p:txBody>
      </p:sp>
      <p:sp>
        <p:nvSpPr>
          <p:cNvPr id="78" name="TextBox 77"/>
          <p:cNvSpPr txBox="1"/>
          <p:nvPr/>
        </p:nvSpPr>
        <p:spPr>
          <a:xfrm>
            <a:off x="4876800" y="6574304"/>
            <a:ext cx="25908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How is salinity being managed during the drought?</a:t>
            </a:r>
            <a:endParaRPr lang="en-US" sz="900" dirty="0">
              <a:solidFill>
                <a:schemeClr val="accent5">
                  <a:lumMod val="75000"/>
                </a:schemeClr>
              </a:solidFill>
            </a:endParaRPr>
          </a:p>
        </p:txBody>
      </p:sp>
      <p:sp>
        <p:nvSpPr>
          <p:cNvPr id="79" name="TextBox 78"/>
          <p:cNvSpPr txBox="1"/>
          <p:nvPr/>
        </p:nvSpPr>
        <p:spPr>
          <a:xfrm>
            <a:off x="4876800" y="4114800"/>
            <a:ext cx="1905000" cy="261610"/>
          </a:xfrm>
          <a:prstGeom prst="rect">
            <a:avLst/>
          </a:prstGeom>
          <a:solidFill>
            <a:schemeClr val="bg1"/>
          </a:solidFill>
          <a:ln>
            <a:solidFill>
              <a:schemeClr val="bg1"/>
            </a:solidFill>
          </a:ln>
        </p:spPr>
        <p:txBody>
          <a:bodyPr wrap="square" rtlCol="0">
            <a:spAutoFit/>
          </a:bodyPr>
          <a:lstStyle/>
          <a:p>
            <a:r>
              <a:rPr lang="en-US" sz="1100" dirty="0">
                <a:effectLst>
                  <a:outerShdw blurRad="38100" dist="38100" dir="2700000" algn="tl">
                    <a:srgbClr val="000000">
                      <a:alpha val="43137"/>
                    </a:srgbClr>
                  </a:outerShdw>
                </a:effectLst>
              </a:rPr>
              <a:t>STEWARDSHIP</a:t>
            </a:r>
            <a:endParaRPr lang="en-US" sz="1100" dirty="0">
              <a:effectLst>
                <a:outerShdw blurRad="38100" dist="38100" dir="2700000" algn="tl">
                  <a:srgbClr val="000000">
                    <a:alpha val="43137"/>
                  </a:srgbClr>
                </a:outerShdw>
              </a:effectLst>
            </a:endParaRPr>
          </a:p>
        </p:txBody>
      </p:sp>
      <p:sp>
        <p:nvSpPr>
          <p:cNvPr id="80" name="TextBox 79"/>
          <p:cNvSpPr txBox="1"/>
          <p:nvPr/>
        </p:nvSpPr>
        <p:spPr>
          <a:xfrm>
            <a:off x="5638800" y="4549914"/>
            <a:ext cx="1752600" cy="707886"/>
          </a:xfrm>
          <a:prstGeom prst="rect">
            <a:avLst/>
          </a:prstGeom>
          <a:noFill/>
        </p:spPr>
        <p:txBody>
          <a:bodyPr wrap="square" rtlCol="0">
            <a:spAutoFit/>
          </a:bodyPr>
          <a:lstStyle/>
          <a:p>
            <a:r>
              <a:rPr lang="en-US" sz="1000" dirty="0"/>
              <a:t>It is every citizen’s responsibility acting as a steward in protecting the environment. The Sacramento</a:t>
            </a:r>
            <a:endParaRPr lang="en-US" sz="1000" dirty="0"/>
          </a:p>
        </p:txBody>
      </p:sp>
      <p:sp>
        <p:nvSpPr>
          <p:cNvPr id="81" name="TextBox 80"/>
          <p:cNvSpPr txBox="1"/>
          <p:nvPr/>
        </p:nvSpPr>
        <p:spPr>
          <a:xfrm>
            <a:off x="4876800" y="5181600"/>
            <a:ext cx="2438400" cy="861774"/>
          </a:xfrm>
          <a:prstGeom prst="rect">
            <a:avLst/>
          </a:prstGeom>
          <a:noFill/>
        </p:spPr>
        <p:txBody>
          <a:bodyPr wrap="square" rtlCol="0">
            <a:spAutoFit/>
          </a:bodyPr>
          <a:lstStyle/>
          <a:p>
            <a:r>
              <a:rPr lang="en-US" sz="1000" dirty="0"/>
              <a:t>Regional County Sanitation District is in the process of purchasing and restoring habitat surrounding the their treatment plant…. </a:t>
            </a:r>
            <a:r>
              <a:rPr lang="en-US" sz="1000" i="1" u="sng" dirty="0">
                <a:solidFill>
                  <a:schemeClr val="accent1"/>
                </a:solidFill>
              </a:rPr>
              <a:t>Learn more</a:t>
            </a:r>
          </a:p>
          <a:p>
            <a:endParaRPr lang="en-US" sz="1000" dirty="0"/>
          </a:p>
        </p:txBody>
      </p:sp>
      <p:sp>
        <p:nvSpPr>
          <p:cNvPr id="82" name="TextBox 81"/>
          <p:cNvSpPr txBox="1"/>
          <p:nvPr/>
        </p:nvSpPr>
        <p:spPr>
          <a:xfrm>
            <a:off x="4876800" y="4310390"/>
            <a:ext cx="2362200" cy="230832"/>
          </a:xfrm>
          <a:prstGeom prst="rect">
            <a:avLst/>
          </a:prstGeom>
          <a:noFill/>
          <a:ln>
            <a:solidFill>
              <a:schemeClr val="bg1"/>
            </a:solidFill>
          </a:ln>
        </p:spPr>
        <p:txBody>
          <a:bodyPr wrap="square" rtlCol="0">
            <a:spAutoFit/>
          </a:bodyPr>
          <a:lstStyle/>
          <a:p>
            <a:r>
              <a:rPr lang="en-US" sz="900" dirty="0">
                <a:solidFill>
                  <a:schemeClr val="accent5">
                    <a:lumMod val="75000"/>
                  </a:schemeClr>
                </a:solidFill>
              </a:rPr>
              <a:t>What is the Estuary Monitoring Workgroup?</a:t>
            </a:r>
            <a:endParaRPr lang="en-US" sz="900" dirty="0">
              <a:solidFill>
                <a:schemeClr val="accent5">
                  <a:lumMod val="75000"/>
                </a:schemeClr>
              </a:solidFill>
            </a:endParaRPr>
          </a:p>
        </p:txBody>
      </p:sp>
      <p:pic>
        <p:nvPicPr>
          <p:cNvPr id="83" name="Picture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6564" y="6855364"/>
            <a:ext cx="612237" cy="612237"/>
          </a:xfrm>
          <a:prstGeom prst="rect">
            <a:avLst/>
          </a:prstGeom>
        </p:spPr>
      </p:pic>
      <p:pic>
        <p:nvPicPr>
          <p:cNvPr id="84" name="Picture 8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19216" y="6797642"/>
            <a:ext cx="738984" cy="746159"/>
          </a:xfrm>
          <a:prstGeom prst="rect">
            <a:avLst/>
          </a:prstGeom>
        </p:spPr>
      </p:pic>
      <p:sp>
        <p:nvSpPr>
          <p:cNvPr id="85" name="TextBox 84"/>
          <p:cNvSpPr txBox="1"/>
          <p:nvPr/>
        </p:nvSpPr>
        <p:spPr>
          <a:xfrm>
            <a:off x="7620000" y="7440182"/>
            <a:ext cx="2438400" cy="553998"/>
          </a:xfrm>
          <a:prstGeom prst="rect">
            <a:avLst/>
          </a:prstGeom>
          <a:noFill/>
        </p:spPr>
        <p:txBody>
          <a:bodyPr wrap="square" rtlCol="0">
            <a:spAutoFit/>
          </a:bodyPr>
          <a:lstStyle/>
          <a:p>
            <a:r>
              <a:rPr lang="en-US" sz="1000" dirty="0"/>
              <a:t>Agencies for management of receiver network ops and visualization of raw processed….  </a:t>
            </a:r>
            <a:r>
              <a:rPr lang="en-US" sz="1000" i="1" u="sng" dirty="0">
                <a:solidFill>
                  <a:schemeClr val="accent1"/>
                </a:solidFill>
              </a:rPr>
              <a:t>Learn more</a:t>
            </a:r>
          </a:p>
        </p:txBody>
      </p:sp>
      <p:pic>
        <p:nvPicPr>
          <p:cNvPr id="86" name="Picture 85"/>
          <p:cNvPicPr>
            <a:picLocks noChangeAspect="1"/>
          </p:cNvPicPr>
          <p:nvPr/>
        </p:nvPicPr>
        <p:blipFill rotWithShape="1">
          <a:blip r:embed="rId9" cstate="print">
            <a:extLst>
              <a:ext uri="{28A0092B-C50C-407E-A947-70E740481C1C}">
                <a14:useLocalDpi xmlns:a14="http://schemas.microsoft.com/office/drawing/2010/main" val="0"/>
              </a:ext>
            </a:extLst>
          </a:blip>
          <a:srcRect l="26512" r="29274"/>
          <a:stretch/>
        </p:blipFill>
        <p:spPr>
          <a:xfrm>
            <a:off x="4988195" y="4588660"/>
            <a:ext cx="688972" cy="524803"/>
          </a:xfrm>
          <a:prstGeom prst="rect">
            <a:avLst/>
          </a:prstGeom>
        </p:spPr>
      </p:pic>
    </p:spTree>
    <p:extLst>
      <p:ext uri="{BB962C8B-B14F-4D97-AF65-F5344CB8AC3E}">
        <p14:creationId xmlns:p14="http://schemas.microsoft.com/office/powerpoint/2010/main" val="14953809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1" y="3913627"/>
            <a:ext cx="8133135" cy="8290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47244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59436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24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15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152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7" name="Straight Connector 46"/>
          <p:cNvCxnSpPr/>
          <p:nvPr/>
        </p:nvCxnSpPr>
        <p:spPr>
          <a:xfrm>
            <a:off x="8153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69" t="19252" r="13025" b="50000"/>
          <a:stretch/>
        </p:blipFill>
        <p:spPr bwMode="auto">
          <a:xfrm>
            <a:off x="1981200" y="1032029"/>
            <a:ext cx="8153400" cy="28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165012"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286000" y="1219200"/>
            <a:ext cx="3276600" cy="1446550"/>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San Francisco Estuary</a:t>
            </a:r>
          </a:p>
          <a:p>
            <a:pPr marL="628650" lvl="1" indent="-171450">
              <a:buFont typeface="Wingdings" panose="05000000000000000000" pitchFamily="2" charset="2"/>
              <a:buChar char="Ø"/>
            </a:pPr>
            <a:r>
              <a:rPr lang="en-US" sz="1100" i="1" u="sng" dirty="0">
                <a:solidFill>
                  <a:schemeClr val="tx2">
                    <a:lumMod val="60000"/>
                    <a:lumOff val="40000"/>
                  </a:schemeClr>
                </a:solidFill>
                <a:latin typeface="Calibri" panose="020F0502020204030204" pitchFamily="34" charset="0"/>
              </a:rPr>
              <a:t>Delta Juvenile Fish Monitoring Program</a:t>
            </a:r>
          </a:p>
          <a:p>
            <a:pPr marL="628650" lvl="1" indent="-171450">
              <a:buFont typeface="Wingdings" panose="05000000000000000000" pitchFamily="2" charset="2"/>
              <a:buChar char="Ø"/>
            </a:pPr>
            <a:r>
              <a:rPr lang="en-US" sz="1100" dirty="0">
                <a:solidFill>
                  <a:schemeClr val="tx2">
                    <a:lumMod val="60000"/>
                    <a:lumOff val="40000"/>
                  </a:schemeClr>
                </a:solidFill>
                <a:latin typeface="Calibri" panose="020F0502020204030204" pitchFamily="34" charset="0"/>
              </a:rPr>
              <a:t>Water Quality </a:t>
            </a:r>
          </a:p>
          <a:p>
            <a:pPr marL="628650" lvl="1" indent="-171450">
              <a:buFont typeface="Wingdings" panose="05000000000000000000" pitchFamily="2" charset="2"/>
              <a:buChar char="Ø"/>
            </a:pPr>
            <a:r>
              <a:rPr lang="en-US" sz="1100" dirty="0">
                <a:solidFill>
                  <a:schemeClr val="tx2">
                    <a:lumMod val="60000"/>
                    <a:lumOff val="40000"/>
                  </a:schemeClr>
                </a:solidFill>
                <a:latin typeface="Calibri" panose="020F0502020204030204" pitchFamily="34" charset="0"/>
              </a:rPr>
              <a:t>Restoration Tracking</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Santa Monica Bay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Elkhorn Slough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Morro Bay Estuary</a:t>
            </a:r>
          </a:p>
          <a:p>
            <a:pPr marL="171450" indent="-171450">
              <a:buFont typeface="Arial" panose="020B0604020202020204" pitchFamily="34" charset="0"/>
              <a:buChar char="•"/>
            </a:pPr>
            <a:endParaRPr lang="en-US" sz="1100" dirty="0">
              <a:solidFill>
                <a:schemeClr val="tx2"/>
              </a:solidFill>
              <a:latin typeface="Calibri" panose="020F0502020204030204" pitchFamily="34" charset="0"/>
            </a:endParaRPr>
          </a:p>
        </p:txBody>
      </p:sp>
      <p:sp>
        <p:nvSpPr>
          <p:cNvPr id="33" name="TextBox 32"/>
          <p:cNvSpPr txBox="1"/>
          <p:nvPr/>
        </p:nvSpPr>
        <p:spPr>
          <a:xfrm>
            <a:off x="2514600" y="4080770"/>
            <a:ext cx="7010401" cy="584775"/>
          </a:xfrm>
          <a:prstGeom prst="rect">
            <a:avLst/>
          </a:prstGeom>
          <a:noFill/>
        </p:spPr>
        <p:txBody>
          <a:bodyPr wrap="square" rtlCol="0">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rPr>
              <a:t>Delta Juvenile Fish Monitoring Program </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5538" y="4663325"/>
            <a:ext cx="7434263" cy="754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8153400" y="728990"/>
            <a:ext cx="16002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 name="Line Callout 1 (Accent Bar) 2"/>
          <p:cNvSpPr/>
          <p:nvPr/>
        </p:nvSpPr>
        <p:spPr>
          <a:xfrm>
            <a:off x="12344400" y="5407152"/>
            <a:ext cx="1752600" cy="1831848"/>
          </a:xfrm>
          <a:prstGeom prst="accentCallout1">
            <a:avLst>
              <a:gd name="adj1" fmla="val 18750"/>
              <a:gd name="adj2" fmla="val -8333"/>
              <a:gd name="adj3" fmla="val 59810"/>
              <a:gd name="adj4" fmla="val -968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Fish assemblage data will be available at specific locations in Delta within 3 days of sampling</a:t>
            </a:r>
            <a:endParaRPr lang="en-US" sz="1600" dirty="0">
              <a:solidFill>
                <a:schemeClr val="tx1"/>
              </a:solidFill>
            </a:endParaRPr>
          </a:p>
        </p:txBody>
      </p:sp>
      <p:sp>
        <p:nvSpPr>
          <p:cNvPr id="35" name="Line Callout 1 (Accent Bar) 34"/>
          <p:cNvSpPr/>
          <p:nvPr/>
        </p:nvSpPr>
        <p:spPr>
          <a:xfrm>
            <a:off x="152400" y="4572000"/>
            <a:ext cx="1752600" cy="2590800"/>
          </a:xfrm>
          <a:prstGeom prst="accentCallout1">
            <a:avLst>
              <a:gd name="adj1" fmla="val 33819"/>
              <a:gd name="adj2" fmla="val 104875"/>
              <a:gd name="adj3" fmla="val 57436"/>
              <a:gd name="adj4" fmla="val 2619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Catch data will be presented spatially, allowing users to easily visualize data; users can view expanded content by selecting specific trawl locations</a:t>
            </a:r>
            <a:endParaRPr lang="en-US" sz="1600" dirty="0">
              <a:solidFill>
                <a:schemeClr val="tx1"/>
              </a:solidFill>
            </a:endParaRPr>
          </a:p>
        </p:txBody>
      </p:sp>
      <p:sp>
        <p:nvSpPr>
          <p:cNvPr id="36" name="Line Callout 1 (Accent Bar) 35"/>
          <p:cNvSpPr/>
          <p:nvPr/>
        </p:nvSpPr>
        <p:spPr>
          <a:xfrm>
            <a:off x="23004" y="8991600"/>
            <a:ext cx="1752600" cy="1378789"/>
          </a:xfrm>
          <a:prstGeom prst="accentCallout1">
            <a:avLst>
              <a:gd name="adj1" fmla="val 33819"/>
              <a:gd name="adj2" fmla="val 104875"/>
              <a:gd name="adj3" fmla="val 19573"/>
              <a:gd name="adj4" fmla="val 171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Water quality data will be presented along with catch data for the period of interest</a:t>
            </a:r>
            <a:endParaRPr lang="en-US" sz="1600" dirty="0">
              <a:solidFill>
                <a:schemeClr val="tx1"/>
              </a:solidFill>
            </a:endParaRPr>
          </a:p>
        </p:txBody>
      </p:sp>
      <p:sp>
        <p:nvSpPr>
          <p:cNvPr id="37" name="TextBox 36"/>
          <p:cNvSpPr txBox="1"/>
          <p:nvPr/>
        </p:nvSpPr>
        <p:spPr>
          <a:xfrm>
            <a:off x="59817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Smith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Klamath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Mad River Estuary</a:t>
            </a:r>
          </a:p>
          <a:p>
            <a:pPr marL="171450" indent="-171450">
              <a:buFont typeface="Wingdings" panose="05000000000000000000" pitchFamily="2" charset="2"/>
              <a:buChar char="Ø"/>
            </a:pPr>
            <a:r>
              <a:rPr lang="en-US" sz="1100" b="1" dirty="0" err="1">
                <a:solidFill>
                  <a:schemeClr val="tx2"/>
                </a:solidFill>
                <a:latin typeface="Calibri" panose="020F0502020204030204" pitchFamily="34" charset="0"/>
              </a:rPr>
              <a:t>Noyo</a:t>
            </a:r>
            <a:r>
              <a:rPr lang="en-US" sz="1100" b="1" dirty="0">
                <a:solidFill>
                  <a:schemeClr val="tx2"/>
                </a:solidFill>
                <a:latin typeface="Calibri" panose="020F0502020204030204" pitchFamily="34" charset="0"/>
              </a:rPr>
              <a:t> River Estuary</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Eel River Estuary </a:t>
            </a:r>
          </a:p>
          <a:p>
            <a:pPr marL="171450" indent="-171450">
              <a:buFont typeface="Wingdings" panose="05000000000000000000" pitchFamily="2" charset="2"/>
              <a:buChar char="Ø"/>
            </a:pPr>
            <a:r>
              <a:rPr lang="en-US" sz="1100" b="1" dirty="0">
                <a:solidFill>
                  <a:schemeClr val="tx2"/>
                </a:solidFill>
                <a:latin typeface="Calibri" panose="020F0502020204030204" pitchFamily="34" charset="0"/>
              </a:rPr>
              <a:t>Russian River Estuary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295528" y="1209673"/>
            <a:ext cx="209579" cy="228632"/>
          </a:xfrm>
          <a:prstGeom prst="rect">
            <a:avLst/>
          </a:prstGeom>
        </p:spPr>
      </p:pic>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8656990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1" y="3913627"/>
            <a:ext cx="8133135" cy="8290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47244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59436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24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15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152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7" name="Straight Connector 46"/>
          <p:cNvCxnSpPr/>
          <p:nvPr/>
        </p:nvCxnSpPr>
        <p:spPr>
          <a:xfrm>
            <a:off x="8153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514600" y="4080770"/>
            <a:ext cx="7010401" cy="584775"/>
          </a:xfrm>
          <a:prstGeom prst="rect">
            <a:avLst/>
          </a:prstGeom>
          <a:noFill/>
        </p:spPr>
        <p:txBody>
          <a:bodyPr wrap="square" rtlCol="0">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rPr>
              <a:t>Delta Juvenile Fish Monitoring Program </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5538" y="4663325"/>
            <a:ext cx="7434263" cy="754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8153400" y="728990"/>
            <a:ext cx="16002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 name="Line Callout 1 (Accent Bar) 2"/>
          <p:cNvSpPr/>
          <p:nvPr/>
        </p:nvSpPr>
        <p:spPr>
          <a:xfrm>
            <a:off x="12344400" y="5407152"/>
            <a:ext cx="1752600" cy="1831848"/>
          </a:xfrm>
          <a:prstGeom prst="accentCallout1">
            <a:avLst>
              <a:gd name="adj1" fmla="val 18750"/>
              <a:gd name="adj2" fmla="val -8333"/>
              <a:gd name="adj3" fmla="val 59810"/>
              <a:gd name="adj4" fmla="val -968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Fish assemblage data will be available at specific locations in Delta within 3 days of sampling</a:t>
            </a:r>
            <a:endParaRPr lang="en-US" sz="1600" dirty="0">
              <a:solidFill>
                <a:schemeClr val="tx1"/>
              </a:solidFill>
            </a:endParaRPr>
          </a:p>
        </p:txBody>
      </p:sp>
      <p:sp>
        <p:nvSpPr>
          <p:cNvPr id="35" name="Line Callout 1 (Accent Bar) 34"/>
          <p:cNvSpPr/>
          <p:nvPr/>
        </p:nvSpPr>
        <p:spPr>
          <a:xfrm>
            <a:off x="152400" y="4572000"/>
            <a:ext cx="1752600" cy="2590800"/>
          </a:xfrm>
          <a:prstGeom prst="accentCallout1">
            <a:avLst>
              <a:gd name="adj1" fmla="val 33819"/>
              <a:gd name="adj2" fmla="val 104875"/>
              <a:gd name="adj3" fmla="val 57436"/>
              <a:gd name="adj4" fmla="val 2619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Catch data will be presented spatially, allowing users to easily visualize data; users can view expanded content by selecting specific trawl locations</a:t>
            </a:r>
            <a:endParaRPr lang="en-US" sz="1600" dirty="0">
              <a:solidFill>
                <a:schemeClr val="tx1"/>
              </a:solidFill>
            </a:endParaRPr>
          </a:p>
        </p:txBody>
      </p:sp>
      <p:sp>
        <p:nvSpPr>
          <p:cNvPr id="36" name="Line Callout 1 (Accent Bar) 35"/>
          <p:cNvSpPr/>
          <p:nvPr/>
        </p:nvSpPr>
        <p:spPr>
          <a:xfrm>
            <a:off x="23004" y="8991600"/>
            <a:ext cx="1752600" cy="1378789"/>
          </a:xfrm>
          <a:prstGeom prst="accentCallout1">
            <a:avLst>
              <a:gd name="adj1" fmla="val 33819"/>
              <a:gd name="adj2" fmla="val 104875"/>
              <a:gd name="adj3" fmla="val 19573"/>
              <a:gd name="adj4" fmla="val 171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Water quality data will be presented along with catch data for the period of interest</a:t>
            </a:r>
            <a:endParaRPr lang="en-US" sz="1600" dirty="0">
              <a:solidFill>
                <a:schemeClr val="tx1"/>
              </a:solidFill>
            </a:endParaRPr>
          </a:p>
        </p:txBody>
      </p:sp>
      <p:sp>
        <p:nvSpPr>
          <p:cNvPr id="38" name="TextBox 37"/>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1295400"/>
            <a:ext cx="1600200" cy="1600200"/>
          </a:xfrm>
          <a:prstGeom prst="rect">
            <a:avLst/>
          </a:prstGeom>
        </p:spPr>
      </p:pic>
    </p:spTree>
    <p:extLst>
      <p:ext uri="{BB962C8B-B14F-4D97-AF65-F5344CB8AC3E}">
        <p14:creationId xmlns:p14="http://schemas.microsoft.com/office/powerpoint/2010/main" val="6026114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1" y="3913628"/>
            <a:ext cx="8133135" cy="5763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47244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59436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24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15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152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7" name="Straight Connector 46"/>
          <p:cNvCxnSpPr/>
          <p:nvPr/>
        </p:nvCxnSpPr>
        <p:spPr>
          <a:xfrm>
            <a:off x="8153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4" t="24485" r="2299" b="2109"/>
          <a:stretch/>
        </p:blipFill>
        <p:spPr bwMode="auto">
          <a:xfrm>
            <a:off x="2464517" y="4727360"/>
            <a:ext cx="7128770" cy="479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2514600" y="4080770"/>
            <a:ext cx="7010401" cy="584775"/>
          </a:xfrm>
          <a:prstGeom prst="rect">
            <a:avLst/>
          </a:prstGeom>
          <a:noFill/>
        </p:spPr>
        <p:txBody>
          <a:bodyPr wrap="square" rtlCol="0">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rPr>
              <a:t>Delta Juvenile Fish Monitoring Program </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ndParaRPr>
          </a:p>
        </p:txBody>
      </p:sp>
      <p:sp>
        <p:nvSpPr>
          <p:cNvPr id="6" name="Rectangle 5"/>
          <p:cNvSpPr/>
          <p:nvPr/>
        </p:nvSpPr>
        <p:spPr>
          <a:xfrm>
            <a:off x="6553200" y="4665544"/>
            <a:ext cx="533400" cy="13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53400" y="728990"/>
            <a:ext cx="16002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5" name="Line Callout 1 (Accent Bar) 34"/>
          <p:cNvSpPr/>
          <p:nvPr/>
        </p:nvSpPr>
        <p:spPr>
          <a:xfrm>
            <a:off x="152400" y="4572000"/>
            <a:ext cx="1752600" cy="2819400"/>
          </a:xfrm>
          <a:prstGeom prst="accentCallout1">
            <a:avLst>
              <a:gd name="adj1" fmla="val 33819"/>
              <a:gd name="adj2" fmla="val 104875"/>
              <a:gd name="adj3" fmla="val 71806"/>
              <a:gd name="adj4" fmla="val 2547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Fish assemblage data will also be presented using bar or pie charts to illustrate relative abundance of species across the Delta for a period of interest.</a:t>
            </a:r>
            <a:endParaRPr lang="en-US" sz="1600" dirty="0">
              <a:solidFill>
                <a:schemeClr val="tx1"/>
              </a:solidFill>
            </a:endParaRPr>
          </a:p>
        </p:txBody>
      </p:sp>
      <p:sp>
        <p:nvSpPr>
          <p:cNvPr id="40" name="TextBox 39"/>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0" y="1295400"/>
            <a:ext cx="1600200" cy="1600200"/>
          </a:xfrm>
          <a:prstGeom prst="rect">
            <a:avLst/>
          </a:prstGeom>
        </p:spPr>
      </p:pic>
    </p:spTree>
    <p:extLst>
      <p:ext uri="{BB962C8B-B14F-4D97-AF65-F5344CB8AC3E}">
        <p14:creationId xmlns:p14="http://schemas.microsoft.com/office/powerpoint/2010/main" val="5583659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1" y="3913628"/>
            <a:ext cx="8133135" cy="8583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47244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59436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24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15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152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7" name="Straight Connector 46"/>
          <p:cNvCxnSpPr/>
          <p:nvPr/>
        </p:nvCxnSpPr>
        <p:spPr>
          <a:xfrm>
            <a:off x="8153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153400" y="728990"/>
            <a:ext cx="16002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789"/>
          <a:stretch/>
        </p:blipFill>
        <p:spPr>
          <a:xfrm>
            <a:off x="2165011" y="4572001"/>
            <a:ext cx="4769190" cy="45276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4074" y="4722896"/>
            <a:ext cx="2447242" cy="363321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4074" y="8168937"/>
            <a:ext cx="2399776" cy="41148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9278" y="9075284"/>
            <a:ext cx="4481852" cy="3167023"/>
          </a:xfrm>
          <a:prstGeom prst="rect">
            <a:avLst/>
          </a:prstGeom>
        </p:spPr>
      </p:pic>
      <p:sp>
        <p:nvSpPr>
          <p:cNvPr id="33" name="TextBox 32"/>
          <p:cNvSpPr txBox="1"/>
          <p:nvPr/>
        </p:nvSpPr>
        <p:spPr>
          <a:xfrm>
            <a:off x="2514600" y="4080770"/>
            <a:ext cx="7010401" cy="584775"/>
          </a:xfrm>
          <a:prstGeom prst="rect">
            <a:avLst/>
          </a:prstGeom>
          <a:noFill/>
        </p:spPr>
        <p:txBody>
          <a:bodyPr wrap="square" rtlCol="0">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rPr>
              <a:t>Water Quality</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ndParaRPr>
          </a:p>
        </p:txBody>
      </p:sp>
      <p:sp>
        <p:nvSpPr>
          <p:cNvPr id="34" name="Line Callout 1 (Accent Bar) 33"/>
          <p:cNvSpPr/>
          <p:nvPr/>
        </p:nvSpPr>
        <p:spPr>
          <a:xfrm>
            <a:off x="-76200" y="4933188"/>
            <a:ext cx="1752600" cy="1848612"/>
          </a:xfrm>
          <a:prstGeom prst="accentCallout1">
            <a:avLst>
              <a:gd name="adj1" fmla="val 33819"/>
              <a:gd name="adj2" fmla="val 104875"/>
              <a:gd name="adj3" fmla="val 58714"/>
              <a:gd name="adj4" fmla="val 1658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Water quality maps will allow data visualization for: salinity, dissolved oxygen, turbidity, temperature etc.</a:t>
            </a:r>
            <a:endParaRPr lang="en-US" sz="1600" dirty="0">
              <a:solidFill>
                <a:schemeClr val="tx1"/>
              </a:solidFill>
            </a:endParaRPr>
          </a:p>
        </p:txBody>
      </p:sp>
      <p:sp>
        <p:nvSpPr>
          <p:cNvPr id="35" name="Line Callout 1 (Accent Bar) 34"/>
          <p:cNvSpPr/>
          <p:nvPr/>
        </p:nvSpPr>
        <p:spPr>
          <a:xfrm>
            <a:off x="12344400" y="4227576"/>
            <a:ext cx="1752600" cy="1411224"/>
          </a:xfrm>
          <a:prstGeom prst="accentCallout1">
            <a:avLst>
              <a:gd name="adj1" fmla="val 18750"/>
              <a:gd name="adj2" fmla="val -8333"/>
              <a:gd name="adj3" fmla="val 53557"/>
              <a:gd name="adj4" fmla="val -760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Summaries will be presented regarding real time operations.</a:t>
            </a:r>
            <a:endParaRPr lang="en-US" sz="1600" dirty="0">
              <a:solidFill>
                <a:schemeClr val="tx1"/>
              </a:solidFill>
            </a:endParaRPr>
          </a:p>
        </p:txBody>
      </p:sp>
      <p:sp>
        <p:nvSpPr>
          <p:cNvPr id="36" name="Line Callout 1 (Accent Bar) 35"/>
          <p:cNvSpPr/>
          <p:nvPr/>
        </p:nvSpPr>
        <p:spPr>
          <a:xfrm>
            <a:off x="23004" y="8991600"/>
            <a:ext cx="1752600" cy="1828800"/>
          </a:xfrm>
          <a:prstGeom prst="accentCallout1">
            <a:avLst>
              <a:gd name="adj1" fmla="val 33819"/>
              <a:gd name="adj2" fmla="val 104875"/>
              <a:gd name="adj3" fmla="val 81770"/>
              <a:gd name="adj4" fmla="val 1950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Long term trends for water quality data will be visualized for the period and constituent of interest.</a:t>
            </a:r>
            <a:endParaRPr lang="en-US" sz="1600" dirty="0">
              <a:solidFill>
                <a:schemeClr val="tx1"/>
              </a:solidFill>
            </a:endParaRPr>
          </a:p>
        </p:txBody>
      </p:sp>
      <p:sp>
        <p:nvSpPr>
          <p:cNvPr id="41" name="TextBox 40"/>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1295400"/>
            <a:ext cx="1600200" cy="1600200"/>
          </a:xfrm>
          <a:prstGeom prst="rect">
            <a:avLst/>
          </a:prstGeom>
        </p:spPr>
      </p:pic>
    </p:spTree>
    <p:extLst>
      <p:ext uri="{BB962C8B-B14F-4D97-AF65-F5344CB8AC3E}">
        <p14:creationId xmlns:p14="http://schemas.microsoft.com/office/powerpoint/2010/main" val="21004679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45684" y="3861348"/>
            <a:ext cx="8133135" cy="7711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CALIFORNIA ESTUARIES PORTAL</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47244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59436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24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15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152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7" name="Straight Connector 46"/>
          <p:cNvCxnSpPr/>
          <p:nvPr/>
        </p:nvCxnSpPr>
        <p:spPr>
          <a:xfrm>
            <a:off x="8153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153400" y="728990"/>
            <a:ext cx="16002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33" name="TextBox 32"/>
          <p:cNvSpPr txBox="1"/>
          <p:nvPr/>
        </p:nvSpPr>
        <p:spPr>
          <a:xfrm>
            <a:off x="2514600" y="4080770"/>
            <a:ext cx="7010401" cy="584775"/>
          </a:xfrm>
          <a:prstGeom prst="rect">
            <a:avLst/>
          </a:prstGeom>
          <a:noFill/>
        </p:spPr>
        <p:txBody>
          <a:bodyPr wrap="square" rtlCol="0">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rPr>
              <a:t>Restoration Tracking</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373" y="4724400"/>
            <a:ext cx="6896388" cy="3886200"/>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2202" t="7095" r="3852" b="15482"/>
          <a:stretch/>
        </p:blipFill>
        <p:spPr>
          <a:xfrm>
            <a:off x="2751667" y="8839200"/>
            <a:ext cx="3513666" cy="266699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1130"/>
          <a:stretch/>
        </p:blipFill>
        <p:spPr>
          <a:xfrm>
            <a:off x="6324601" y="8813800"/>
            <a:ext cx="3208931" cy="2692400"/>
          </a:xfrm>
          <a:prstGeom prst="rect">
            <a:avLst/>
          </a:prstGeom>
        </p:spPr>
      </p:pic>
      <p:sp>
        <p:nvSpPr>
          <p:cNvPr id="36" name="TextBox 35"/>
          <p:cNvSpPr txBox="1"/>
          <p:nvPr/>
        </p:nvSpPr>
        <p:spPr>
          <a:xfrm>
            <a:off x="6345798" y="8484850"/>
            <a:ext cx="1600201" cy="276999"/>
          </a:xfrm>
          <a:prstGeom prst="rect">
            <a:avLst/>
          </a:prstGeom>
          <a:noFill/>
        </p:spPr>
        <p:txBody>
          <a:bodyPr wrap="square" rtlCol="0">
            <a:spAutoFit/>
          </a:bodyPr>
          <a:lstStyle/>
          <a:p>
            <a:r>
              <a:rPr lang="en-US" sz="1200" b="1" dirty="0">
                <a:latin typeface="Calibri" panose="020F0502020204030204" pitchFamily="34" charset="0"/>
              </a:rPr>
              <a:t>Landscape Summary</a:t>
            </a:r>
            <a:endParaRPr lang="en-US" sz="1200" b="1" dirty="0">
              <a:latin typeface="Calibri" panose="020F0502020204030204" pitchFamily="34" charset="0"/>
            </a:endParaRPr>
          </a:p>
        </p:txBody>
      </p:sp>
      <p:sp>
        <p:nvSpPr>
          <p:cNvPr id="37" name="TextBox 36"/>
          <p:cNvSpPr txBox="1"/>
          <p:nvPr/>
        </p:nvSpPr>
        <p:spPr>
          <a:xfrm>
            <a:off x="2667000" y="8486001"/>
            <a:ext cx="3048001" cy="276999"/>
          </a:xfrm>
          <a:prstGeom prst="rect">
            <a:avLst/>
          </a:prstGeom>
          <a:noFill/>
        </p:spPr>
        <p:txBody>
          <a:bodyPr wrap="square" rtlCol="0">
            <a:spAutoFit/>
          </a:bodyPr>
          <a:lstStyle/>
          <a:p>
            <a:r>
              <a:rPr lang="en-US" sz="1200" b="1" dirty="0">
                <a:latin typeface="Calibri" panose="020F0502020204030204" pitchFamily="34" charset="0"/>
              </a:rPr>
              <a:t>Monitoring Data</a:t>
            </a:r>
            <a:endParaRPr lang="en-US" sz="1200" b="1" dirty="0">
              <a:latin typeface="Calibri" panose="020F0502020204030204" pitchFamily="34" charset="0"/>
            </a:endParaRPr>
          </a:p>
        </p:txBody>
      </p:sp>
      <p:sp>
        <p:nvSpPr>
          <p:cNvPr id="38" name="Line Callout 1 (Accent Bar) 37"/>
          <p:cNvSpPr/>
          <p:nvPr/>
        </p:nvSpPr>
        <p:spPr>
          <a:xfrm>
            <a:off x="9990667" y="4724400"/>
            <a:ext cx="1896533" cy="2819400"/>
          </a:xfrm>
          <a:prstGeom prst="accentCallout1">
            <a:avLst>
              <a:gd name="adj1" fmla="val 45516"/>
              <a:gd name="adj2" fmla="val -5379"/>
              <a:gd name="adj3" fmla="val 60461"/>
              <a:gd name="adj4" fmla="val -998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To track restoration efforts, users can select projects using the mapping interface</a:t>
            </a:r>
          </a:p>
          <a:p>
            <a:endParaRPr lang="en-US" sz="1600" dirty="0">
              <a:solidFill>
                <a:schemeClr val="tx1"/>
              </a:solidFill>
            </a:endParaRPr>
          </a:p>
          <a:p>
            <a:r>
              <a:rPr lang="en-US" sz="1600" dirty="0">
                <a:solidFill>
                  <a:schemeClr val="tx1"/>
                </a:solidFill>
              </a:rPr>
              <a:t>GIS layers depict restoration status (e.g., planned, in progress, completed)</a:t>
            </a:r>
            <a:endParaRPr lang="en-US" sz="1600" dirty="0">
              <a:solidFill>
                <a:schemeClr val="tx1"/>
              </a:solidFill>
            </a:endParaRPr>
          </a:p>
        </p:txBody>
      </p:sp>
      <p:sp>
        <p:nvSpPr>
          <p:cNvPr id="39" name="Line Callout 1 (Accent Bar) 38"/>
          <p:cNvSpPr/>
          <p:nvPr/>
        </p:nvSpPr>
        <p:spPr>
          <a:xfrm>
            <a:off x="10070350" y="9753600"/>
            <a:ext cx="2045450" cy="1411224"/>
          </a:xfrm>
          <a:prstGeom prst="accentCallout1">
            <a:avLst>
              <a:gd name="adj1" fmla="val 18750"/>
              <a:gd name="adj2" fmla="val -8333"/>
              <a:gd name="adj3" fmla="val 1961"/>
              <a:gd name="adj4" fmla="val -553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Summary statistics and data will be provided for the restoration project of interest</a:t>
            </a:r>
            <a:endParaRPr lang="en-US" sz="1600" dirty="0">
              <a:solidFill>
                <a:schemeClr val="tx1"/>
              </a:solidFill>
            </a:endParaRPr>
          </a:p>
        </p:txBody>
      </p:sp>
      <p:sp>
        <p:nvSpPr>
          <p:cNvPr id="40" name="Line Callout 1 (Accent Bar) 39"/>
          <p:cNvSpPr/>
          <p:nvPr/>
        </p:nvSpPr>
        <p:spPr>
          <a:xfrm>
            <a:off x="381000" y="8915400"/>
            <a:ext cx="2045450" cy="1411224"/>
          </a:xfrm>
          <a:prstGeom prst="accentCallout1">
            <a:avLst>
              <a:gd name="adj1" fmla="val 24252"/>
              <a:gd name="adj2" fmla="val 105114"/>
              <a:gd name="adj3" fmla="val 49583"/>
              <a:gd name="adj4" fmla="val 231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Monitoring data will be displayed, illustrating trends pre- and post- restoration</a:t>
            </a:r>
            <a:endParaRPr lang="en-US" sz="1600" dirty="0">
              <a:solidFill>
                <a:schemeClr val="tx1"/>
              </a:solidFill>
            </a:endParaRPr>
          </a:p>
        </p:txBody>
      </p:sp>
      <p:cxnSp>
        <p:nvCxnSpPr>
          <p:cNvPr id="10" name="Straight Connector 9"/>
          <p:cNvCxnSpPr/>
          <p:nvPr/>
        </p:nvCxnSpPr>
        <p:spPr>
          <a:xfrm>
            <a:off x="5181600" y="9448800"/>
            <a:ext cx="0" cy="1371600"/>
          </a:xfrm>
          <a:prstGeom prst="line">
            <a:avLst/>
          </a:prstGeom>
          <a:ln w="222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57600" y="9144000"/>
            <a:ext cx="1752600" cy="246221"/>
          </a:xfrm>
          <a:prstGeom prst="rect">
            <a:avLst/>
          </a:prstGeom>
          <a:solidFill>
            <a:schemeClr val="bg1"/>
          </a:solidFill>
        </p:spPr>
        <p:txBody>
          <a:bodyPr wrap="square" rtlCol="0">
            <a:spAutoFit/>
          </a:bodyPr>
          <a:lstStyle/>
          <a:p>
            <a:pPr algn="ctr"/>
            <a:r>
              <a:rPr lang="en-US" sz="1000" b="1" dirty="0">
                <a:latin typeface="Calibri" panose="020F0502020204030204" pitchFamily="34" charset="0"/>
              </a:rPr>
              <a:t>ZOOPLANKTON BIOMASS</a:t>
            </a:r>
            <a:endParaRPr lang="en-US" sz="1000" b="1" dirty="0">
              <a:latin typeface="Calibri" panose="020F0502020204030204" pitchFamily="34" charset="0"/>
            </a:endParaRPr>
          </a:p>
        </p:txBody>
      </p:sp>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8400" y="1295400"/>
            <a:ext cx="1600200" cy="1600200"/>
          </a:xfrm>
          <a:prstGeom prst="rect">
            <a:avLst/>
          </a:prstGeom>
        </p:spPr>
      </p:pic>
    </p:spTree>
    <p:extLst>
      <p:ext uri="{BB962C8B-B14F-4D97-AF65-F5344CB8AC3E}">
        <p14:creationId xmlns:p14="http://schemas.microsoft.com/office/powerpoint/2010/main" val="80439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981201" y="152400"/>
            <a:ext cx="8133135" cy="86853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71628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 name="Rectangle 3"/>
          <p:cNvSpPr/>
          <p:nvPr/>
        </p:nvSpPr>
        <p:spPr>
          <a:xfrm>
            <a:off x="1981201" y="5334000"/>
            <a:ext cx="8133135" cy="3048000"/>
          </a:xfrm>
          <a:prstGeom prst="rect">
            <a:avLst/>
          </a:prstGeom>
          <a:gradFill flip="none" rotWithShape="1">
            <a:gsLst>
              <a:gs pos="0">
                <a:schemeClr val="accent1">
                  <a:lumMod val="75000"/>
                </a:schemeClr>
              </a:gs>
              <a:gs pos="18000">
                <a:schemeClr val="bg1"/>
              </a:gs>
              <a:gs pos="100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977502" y="3657600"/>
            <a:ext cx="3699" cy="426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MY WATER QUALITY</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ABOUT US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6400800" y="728990"/>
            <a:ext cx="838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PARTNERS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4495800" y="728990"/>
            <a:ext cx="1981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WORKGROUPS AND 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7" name="TextBox 26"/>
          <p:cNvSpPr txBox="1"/>
          <p:nvPr/>
        </p:nvSpPr>
        <p:spPr>
          <a:xfrm>
            <a:off x="8001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95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00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62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0010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441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81200" y="3962400"/>
            <a:ext cx="8132394"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133600" y="38969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pic>
        <p:nvPicPr>
          <p:cNvPr id="74" name="Picture 73"/>
          <p:cNvPicPr>
            <a:picLocks noChangeAspect="1"/>
          </p:cNvPicPr>
          <p:nvPr/>
        </p:nvPicPr>
        <p:blipFill rotWithShape="1">
          <a:blip r:embed="rId3" cstate="print">
            <a:extLst>
              <a:ext uri="{28A0092B-C50C-407E-A947-70E740481C1C}">
                <a14:useLocalDpi xmlns:a14="http://schemas.microsoft.com/office/drawing/2010/main" val="0"/>
              </a:ext>
            </a:extLst>
          </a:blip>
          <a:srcRect l="4368" t="1685" r="4368" b="84397"/>
          <a:stretch/>
        </p:blipFill>
        <p:spPr>
          <a:xfrm>
            <a:off x="2286000" y="4436534"/>
            <a:ext cx="1295400" cy="592667"/>
          </a:xfrm>
          <a:prstGeom prst="rect">
            <a:avLst/>
          </a:prstGeom>
          <a:solidFill>
            <a:schemeClr val="bg1"/>
          </a:solidFill>
          <a:ln>
            <a:solidFill>
              <a:schemeClr val="bg1"/>
            </a:solidFill>
          </a:ln>
          <a:effectLst/>
        </p:spPr>
      </p:pic>
      <p:sp>
        <p:nvSpPr>
          <p:cNvPr id="75" name="TextBox 74"/>
          <p:cNvSpPr txBox="1"/>
          <p:nvPr/>
        </p:nvSpPr>
        <p:spPr>
          <a:xfrm>
            <a:off x="2209800" y="4081790"/>
            <a:ext cx="1905000" cy="261610"/>
          </a:xfrm>
          <a:prstGeom prst="rect">
            <a:avLst/>
          </a:prstGeom>
          <a:solidFill>
            <a:schemeClr val="bg1"/>
          </a:solidFill>
          <a:ln>
            <a:solidFill>
              <a:schemeClr val="bg1"/>
            </a:solidFill>
          </a:ln>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Is Our Water Safe to Drink?</a:t>
            </a:r>
          </a:p>
        </p:txBody>
      </p:sp>
      <p:sp>
        <p:nvSpPr>
          <p:cNvPr id="76" name="Rectangle 75"/>
          <p:cNvSpPr/>
          <p:nvPr/>
        </p:nvSpPr>
        <p:spPr>
          <a:xfrm>
            <a:off x="4800600" y="38862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rotWithShape="1">
          <a:blip r:embed="rId3" cstate="print">
            <a:extLst>
              <a:ext uri="{28A0092B-C50C-407E-A947-70E740481C1C}">
                <a14:useLocalDpi xmlns:a14="http://schemas.microsoft.com/office/drawing/2010/main" val="0"/>
              </a:ext>
            </a:extLst>
          </a:blip>
          <a:srcRect l="4175" t="22153" r="4562" b="64128"/>
          <a:stretch/>
        </p:blipFill>
        <p:spPr>
          <a:xfrm>
            <a:off x="5029200" y="4436534"/>
            <a:ext cx="1295400" cy="584201"/>
          </a:xfrm>
          <a:prstGeom prst="rect">
            <a:avLst/>
          </a:prstGeom>
          <a:ln>
            <a:noFill/>
          </a:ln>
          <a:effectLst/>
        </p:spPr>
      </p:pic>
      <p:sp>
        <p:nvSpPr>
          <p:cNvPr id="78" name="TextBox 77"/>
          <p:cNvSpPr txBox="1"/>
          <p:nvPr/>
        </p:nvSpPr>
        <p:spPr>
          <a:xfrm>
            <a:off x="4953000" y="4081790"/>
            <a:ext cx="2133600" cy="261610"/>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Is It Safe to Swim in Our Waters?</a:t>
            </a:r>
            <a:endParaRPr lang="en-US" sz="1100" dirty="0">
              <a:solidFill>
                <a:schemeClr val="tx2"/>
              </a:solidFill>
              <a:effectLst>
                <a:outerShdw blurRad="38100" dist="38100" dir="2700000" algn="tl">
                  <a:srgbClr val="000000">
                    <a:alpha val="43137"/>
                  </a:srgbClr>
                </a:outerShdw>
              </a:effectLst>
            </a:endParaRPr>
          </a:p>
        </p:txBody>
      </p:sp>
      <p:sp>
        <p:nvSpPr>
          <p:cNvPr id="79" name="Rectangle 78"/>
          <p:cNvSpPr/>
          <p:nvPr/>
        </p:nvSpPr>
        <p:spPr>
          <a:xfrm>
            <a:off x="7467600" y="38907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rotWithShape="1">
          <a:blip r:embed="rId3" cstate="print">
            <a:extLst>
              <a:ext uri="{28A0092B-C50C-407E-A947-70E740481C1C}">
                <a14:useLocalDpi xmlns:a14="http://schemas.microsoft.com/office/drawing/2010/main" val="0"/>
              </a:ext>
            </a:extLst>
          </a:blip>
          <a:srcRect l="4176" t="44117" r="4563" b="42959"/>
          <a:stretch/>
        </p:blipFill>
        <p:spPr>
          <a:xfrm>
            <a:off x="7696200" y="4453467"/>
            <a:ext cx="1295400" cy="550333"/>
          </a:xfrm>
          <a:prstGeom prst="rect">
            <a:avLst/>
          </a:prstGeom>
          <a:ln>
            <a:noFill/>
          </a:ln>
          <a:effectLst/>
        </p:spPr>
      </p:pic>
      <p:sp>
        <p:nvSpPr>
          <p:cNvPr id="81" name="TextBox 80"/>
          <p:cNvSpPr txBox="1"/>
          <p:nvPr/>
        </p:nvSpPr>
        <p:spPr>
          <a:xfrm>
            <a:off x="7620000" y="4043122"/>
            <a:ext cx="2286000" cy="430887"/>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Is it Safe to Eat Fish and Shellfish From Our Waters?</a:t>
            </a:r>
            <a:endParaRPr lang="en-US" sz="1100" dirty="0">
              <a:solidFill>
                <a:schemeClr val="tx2"/>
              </a:solidFill>
              <a:effectLst>
                <a:outerShdw blurRad="38100" dist="38100" dir="2700000" algn="tl">
                  <a:srgbClr val="000000">
                    <a:alpha val="43137"/>
                  </a:srgbClr>
                </a:outerShdw>
              </a:effectLst>
            </a:endParaRPr>
          </a:p>
        </p:txBody>
      </p:sp>
      <p:sp>
        <p:nvSpPr>
          <p:cNvPr id="82" name="Rectangle 81"/>
          <p:cNvSpPr/>
          <p:nvPr/>
        </p:nvSpPr>
        <p:spPr>
          <a:xfrm>
            <a:off x="7467600" y="58719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7620000" y="6019800"/>
            <a:ext cx="2133600" cy="261610"/>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About Us</a:t>
            </a:r>
            <a:endParaRPr lang="en-US" sz="1100" dirty="0">
              <a:solidFill>
                <a:schemeClr val="tx2"/>
              </a:solidFill>
              <a:effectLst>
                <a:outerShdw blurRad="38100" dist="38100" dir="2700000" algn="tl">
                  <a:srgbClr val="000000">
                    <a:alpha val="43137"/>
                  </a:srgbClr>
                </a:outerShdw>
              </a:effectLst>
            </a:endParaRPr>
          </a:p>
        </p:txBody>
      </p:sp>
      <p:sp>
        <p:nvSpPr>
          <p:cNvPr id="84" name="Rectangle 83"/>
          <p:cNvSpPr/>
          <p:nvPr/>
        </p:nvSpPr>
        <p:spPr>
          <a:xfrm>
            <a:off x="2133600" y="58781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sp>
        <p:nvSpPr>
          <p:cNvPr id="85" name="TextBox 84"/>
          <p:cNvSpPr txBox="1"/>
          <p:nvPr/>
        </p:nvSpPr>
        <p:spPr>
          <a:xfrm>
            <a:off x="2209800" y="6024321"/>
            <a:ext cx="2362200" cy="261610"/>
          </a:xfrm>
          <a:prstGeom prst="rect">
            <a:avLst/>
          </a:prstGeom>
          <a:solidFill>
            <a:schemeClr val="bg1"/>
          </a:solidFill>
          <a:ln>
            <a:solidFill>
              <a:schemeClr val="bg1"/>
            </a:solidFill>
          </a:ln>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Are Our Aquatic Ecosystems Healthy?</a:t>
            </a:r>
            <a:endParaRPr lang="en-US" sz="1100" dirty="0">
              <a:solidFill>
                <a:schemeClr val="tx2"/>
              </a:solidFill>
              <a:effectLst>
                <a:outerShdw blurRad="38100" dist="38100" dir="2700000" algn="tl">
                  <a:srgbClr val="000000">
                    <a:alpha val="43137"/>
                  </a:srgbClr>
                </a:outerShdw>
              </a:effectLst>
            </a:endParaRPr>
          </a:p>
        </p:txBody>
      </p:sp>
      <p:pic>
        <p:nvPicPr>
          <p:cNvPr id="86" name="Picture 85"/>
          <p:cNvPicPr>
            <a:picLocks noChangeAspect="1"/>
          </p:cNvPicPr>
          <p:nvPr/>
        </p:nvPicPr>
        <p:blipFill rotWithShape="1">
          <a:blip r:embed="rId3" cstate="print">
            <a:extLst>
              <a:ext uri="{28A0092B-C50C-407E-A947-70E740481C1C}">
                <a14:useLocalDpi xmlns:a14="http://schemas.microsoft.com/office/drawing/2010/main" val="0"/>
              </a:ext>
            </a:extLst>
          </a:blip>
          <a:srcRect l="4176" t="64000" r="4563" b="20982"/>
          <a:stretch/>
        </p:blipFill>
        <p:spPr>
          <a:xfrm>
            <a:off x="2286000" y="6392333"/>
            <a:ext cx="1295400" cy="639522"/>
          </a:xfrm>
          <a:prstGeom prst="rect">
            <a:avLst/>
          </a:prstGeom>
          <a:ln>
            <a:noFill/>
          </a:ln>
          <a:effectLst/>
        </p:spPr>
      </p:pic>
      <p:sp>
        <p:nvSpPr>
          <p:cNvPr id="87" name="Rectangle 86"/>
          <p:cNvSpPr/>
          <p:nvPr/>
        </p:nvSpPr>
        <p:spPr>
          <a:xfrm>
            <a:off x="4800600" y="58674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4953000" y="6019801"/>
            <a:ext cx="2133600" cy="430887"/>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What Stressors and Processes Affect Our Water Quality?</a:t>
            </a:r>
            <a:endParaRPr lang="en-US" sz="1100" dirty="0">
              <a:solidFill>
                <a:schemeClr val="tx2"/>
              </a:solidFill>
              <a:effectLst>
                <a:outerShdw blurRad="38100" dist="38100" dir="2700000" algn="tl">
                  <a:srgbClr val="000000">
                    <a:alpha val="43137"/>
                  </a:srgbClr>
                </a:outerShdw>
              </a:effectLst>
            </a:endParaRPr>
          </a:p>
        </p:txBody>
      </p:sp>
      <p:pic>
        <p:nvPicPr>
          <p:cNvPr id="89" name="Picture 88"/>
          <p:cNvPicPr>
            <a:picLocks noChangeAspect="1"/>
          </p:cNvPicPr>
          <p:nvPr/>
        </p:nvPicPr>
        <p:blipFill rotWithShape="1">
          <a:blip r:embed="rId3" cstate="print">
            <a:extLst>
              <a:ext uri="{28A0092B-C50C-407E-A947-70E740481C1C}">
                <a14:useLocalDpi xmlns:a14="http://schemas.microsoft.com/office/drawing/2010/main" val="0"/>
              </a:ext>
            </a:extLst>
          </a:blip>
          <a:srcRect l="4176" t="85182" r="5159" b="1497"/>
          <a:stretch/>
        </p:blipFill>
        <p:spPr>
          <a:xfrm>
            <a:off x="5037668" y="6447655"/>
            <a:ext cx="1286933" cy="567267"/>
          </a:xfrm>
          <a:prstGeom prst="rect">
            <a:avLst/>
          </a:prstGeom>
          <a:ln>
            <a:noFill/>
          </a:ln>
          <a:effectLst/>
        </p:spPr>
      </p:pic>
      <p:pic>
        <p:nvPicPr>
          <p:cNvPr id="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2" y="6329122"/>
            <a:ext cx="647699" cy="85567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3581400" y="4397514"/>
            <a:ext cx="914400" cy="707886"/>
          </a:xfrm>
          <a:prstGeom prst="rect">
            <a:avLst/>
          </a:prstGeom>
          <a:noFill/>
        </p:spPr>
        <p:txBody>
          <a:bodyPr wrap="square" rtlCol="0">
            <a:spAutoFit/>
          </a:bodyPr>
          <a:lstStyle/>
          <a:p>
            <a:r>
              <a:rPr lang="en-US" sz="1000" dirty="0"/>
              <a:t>Safe drinking water depends on a variety of</a:t>
            </a:r>
            <a:endParaRPr lang="en-US" sz="1000" dirty="0"/>
          </a:p>
        </p:txBody>
      </p:sp>
      <p:sp>
        <p:nvSpPr>
          <p:cNvPr id="50" name="TextBox 49"/>
          <p:cNvSpPr txBox="1"/>
          <p:nvPr/>
        </p:nvSpPr>
        <p:spPr>
          <a:xfrm>
            <a:off x="2209800" y="5029200"/>
            <a:ext cx="2438400" cy="553998"/>
          </a:xfrm>
          <a:prstGeom prst="rect">
            <a:avLst/>
          </a:prstGeom>
          <a:noFill/>
        </p:spPr>
        <p:txBody>
          <a:bodyPr wrap="square" rtlCol="0">
            <a:spAutoFit/>
          </a:bodyPr>
          <a:lstStyle/>
          <a:p>
            <a:r>
              <a:rPr lang="en-US" sz="1000" dirty="0"/>
              <a:t>chemical and biological factors regulated by a number of local, state, and federal agencies. [</a:t>
            </a:r>
            <a:r>
              <a:rPr lang="en-US" sz="1000" i="1" dirty="0">
                <a:solidFill>
                  <a:schemeClr val="accent3">
                    <a:lumMod val="75000"/>
                  </a:schemeClr>
                </a:solidFill>
              </a:rPr>
              <a:t>Future Portal</a:t>
            </a:r>
            <a:r>
              <a:rPr lang="en-US" sz="1000" dirty="0"/>
              <a:t>]</a:t>
            </a:r>
          </a:p>
        </p:txBody>
      </p:sp>
      <p:sp>
        <p:nvSpPr>
          <p:cNvPr id="52" name="TextBox 51"/>
          <p:cNvSpPr txBox="1"/>
          <p:nvPr/>
        </p:nvSpPr>
        <p:spPr>
          <a:xfrm>
            <a:off x="6324600" y="4397514"/>
            <a:ext cx="914400" cy="707886"/>
          </a:xfrm>
          <a:prstGeom prst="rect">
            <a:avLst/>
          </a:prstGeom>
          <a:noFill/>
        </p:spPr>
        <p:txBody>
          <a:bodyPr wrap="square" rtlCol="0">
            <a:spAutoFit/>
          </a:bodyPr>
          <a:lstStyle/>
          <a:p>
            <a:r>
              <a:rPr lang="en-US" sz="1000" dirty="0"/>
              <a:t>Swimming safety of our waters is linked to the </a:t>
            </a:r>
            <a:endParaRPr lang="en-US" sz="1000" dirty="0"/>
          </a:p>
        </p:txBody>
      </p:sp>
      <p:sp>
        <p:nvSpPr>
          <p:cNvPr id="53" name="TextBox 52"/>
          <p:cNvSpPr txBox="1"/>
          <p:nvPr/>
        </p:nvSpPr>
        <p:spPr>
          <a:xfrm>
            <a:off x="4953000" y="5029200"/>
            <a:ext cx="2438400" cy="400110"/>
          </a:xfrm>
          <a:prstGeom prst="rect">
            <a:avLst/>
          </a:prstGeom>
          <a:noFill/>
        </p:spPr>
        <p:txBody>
          <a:bodyPr wrap="square" rtlCol="0">
            <a:spAutoFit/>
          </a:bodyPr>
          <a:lstStyle/>
          <a:p>
            <a:r>
              <a:rPr lang="en-US" sz="1000" dirty="0"/>
              <a:t>l</a:t>
            </a:r>
            <a:r>
              <a:rPr lang="en-US" sz="1000" dirty="0"/>
              <a:t>evels of pathogens that have the potential to cause disease. </a:t>
            </a:r>
            <a:r>
              <a:rPr lang="en-US" sz="1000" dirty="0"/>
              <a:t> </a:t>
            </a:r>
            <a:r>
              <a:rPr lang="en-US" sz="1000" i="1" u="sng" dirty="0">
                <a:solidFill>
                  <a:schemeClr val="accent1"/>
                </a:solidFill>
              </a:rPr>
              <a:t>Learn more</a:t>
            </a:r>
          </a:p>
        </p:txBody>
      </p:sp>
      <p:sp>
        <p:nvSpPr>
          <p:cNvPr id="54" name="TextBox 53"/>
          <p:cNvSpPr txBox="1"/>
          <p:nvPr/>
        </p:nvSpPr>
        <p:spPr>
          <a:xfrm>
            <a:off x="8991600" y="4392182"/>
            <a:ext cx="914400" cy="707886"/>
          </a:xfrm>
          <a:prstGeom prst="rect">
            <a:avLst/>
          </a:prstGeom>
          <a:noFill/>
        </p:spPr>
        <p:txBody>
          <a:bodyPr wrap="square" rtlCol="0">
            <a:spAutoFit/>
          </a:bodyPr>
          <a:lstStyle/>
          <a:p>
            <a:r>
              <a:rPr lang="en-US" sz="1000" dirty="0"/>
              <a:t>Aquatic organisms are able to accumulate </a:t>
            </a:r>
            <a:endParaRPr lang="en-US" sz="1000" dirty="0"/>
          </a:p>
        </p:txBody>
      </p:sp>
      <p:sp>
        <p:nvSpPr>
          <p:cNvPr id="55" name="TextBox 54"/>
          <p:cNvSpPr txBox="1"/>
          <p:nvPr/>
        </p:nvSpPr>
        <p:spPr>
          <a:xfrm>
            <a:off x="7620000" y="5023868"/>
            <a:ext cx="2438400" cy="553998"/>
          </a:xfrm>
          <a:prstGeom prst="rect">
            <a:avLst/>
          </a:prstGeom>
          <a:noFill/>
        </p:spPr>
        <p:txBody>
          <a:bodyPr wrap="square" rtlCol="0">
            <a:spAutoFit/>
          </a:bodyPr>
          <a:lstStyle/>
          <a:p>
            <a:r>
              <a:rPr lang="en-US" sz="1000" dirty="0"/>
              <a:t>certain pollutants from the water in which they live, sometimes reaching levels that could harm consumers.  </a:t>
            </a:r>
            <a:r>
              <a:rPr lang="en-US" sz="1000" i="1" u="sng" dirty="0">
                <a:solidFill>
                  <a:schemeClr val="accent1"/>
                </a:solidFill>
              </a:rPr>
              <a:t>Learn more</a:t>
            </a:r>
          </a:p>
        </p:txBody>
      </p:sp>
      <p:sp>
        <p:nvSpPr>
          <p:cNvPr id="56" name="TextBox 55"/>
          <p:cNvSpPr txBox="1"/>
          <p:nvPr/>
        </p:nvSpPr>
        <p:spPr>
          <a:xfrm>
            <a:off x="3581400" y="6378714"/>
            <a:ext cx="990600" cy="707886"/>
          </a:xfrm>
          <a:prstGeom prst="rect">
            <a:avLst/>
          </a:prstGeom>
          <a:noFill/>
        </p:spPr>
        <p:txBody>
          <a:bodyPr wrap="square" rtlCol="0">
            <a:spAutoFit/>
          </a:bodyPr>
          <a:lstStyle/>
          <a:p>
            <a:r>
              <a:rPr lang="en-US" sz="1000" dirty="0"/>
              <a:t>The health of fish and other aquatic organisms and</a:t>
            </a:r>
            <a:endParaRPr lang="en-US" sz="1000" dirty="0"/>
          </a:p>
        </p:txBody>
      </p:sp>
      <p:sp>
        <p:nvSpPr>
          <p:cNvPr id="57" name="TextBox 56"/>
          <p:cNvSpPr txBox="1"/>
          <p:nvPr/>
        </p:nvSpPr>
        <p:spPr>
          <a:xfrm>
            <a:off x="2209800" y="7010400"/>
            <a:ext cx="2438400" cy="553998"/>
          </a:xfrm>
          <a:prstGeom prst="rect">
            <a:avLst/>
          </a:prstGeom>
          <a:noFill/>
        </p:spPr>
        <p:txBody>
          <a:bodyPr wrap="square" rtlCol="0">
            <a:spAutoFit/>
          </a:bodyPr>
          <a:lstStyle/>
          <a:p>
            <a:r>
              <a:rPr lang="en-US" sz="1000" dirty="0"/>
              <a:t>c</a:t>
            </a:r>
            <a:r>
              <a:rPr lang="en-US" sz="1000" dirty="0"/>
              <a:t>ommunities depends on the chemical, physical, and biological quality of the waters in which they live.  </a:t>
            </a:r>
            <a:r>
              <a:rPr lang="en-US" sz="1000" i="1" u="sng" dirty="0">
                <a:solidFill>
                  <a:schemeClr val="accent1"/>
                </a:solidFill>
              </a:rPr>
              <a:t>Learn more</a:t>
            </a:r>
          </a:p>
        </p:txBody>
      </p:sp>
      <p:sp>
        <p:nvSpPr>
          <p:cNvPr id="58" name="TextBox 57"/>
          <p:cNvSpPr txBox="1"/>
          <p:nvPr/>
        </p:nvSpPr>
        <p:spPr>
          <a:xfrm>
            <a:off x="6324600" y="6378714"/>
            <a:ext cx="990600" cy="707886"/>
          </a:xfrm>
          <a:prstGeom prst="rect">
            <a:avLst/>
          </a:prstGeom>
          <a:noFill/>
        </p:spPr>
        <p:txBody>
          <a:bodyPr wrap="square" rtlCol="0">
            <a:spAutoFit/>
          </a:bodyPr>
          <a:lstStyle/>
          <a:p>
            <a:r>
              <a:rPr lang="en-US" sz="1000" dirty="0"/>
              <a:t>Beneficial uses of our waters are affected by emerging </a:t>
            </a:r>
            <a:endParaRPr lang="en-US" sz="1000" dirty="0"/>
          </a:p>
        </p:txBody>
      </p:sp>
      <p:sp>
        <p:nvSpPr>
          <p:cNvPr id="59" name="TextBox 58"/>
          <p:cNvSpPr txBox="1"/>
          <p:nvPr/>
        </p:nvSpPr>
        <p:spPr>
          <a:xfrm>
            <a:off x="4953000" y="7010400"/>
            <a:ext cx="2438400" cy="553998"/>
          </a:xfrm>
          <a:prstGeom prst="rect">
            <a:avLst/>
          </a:prstGeom>
          <a:noFill/>
        </p:spPr>
        <p:txBody>
          <a:bodyPr wrap="square" rtlCol="0">
            <a:spAutoFit/>
          </a:bodyPr>
          <a:lstStyle/>
          <a:p>
            <a:r>
              <a:rPr lang="en-US" sz="1000" dirty="0"/>
              <a:t>Contaminants, invasive species, trash, global warming, acidification, pollutant loads, and flow.  </a:t>
            </a:r>
            <a:r>
              <a:rPr lang="en-US" sz="1000" i="1" u="sng" dirty="0">
                <a:solidFill>
                  <a:schemeClr val="accent1"/>
                </a:solidFill>
              </a:rPr>
              <a:t>Learn more</a:t>
            </a:r>
          </a:p>
        </p:txBody>
      </p:sp>
      <p:sp>
        <p:nvSpPr>
          <p:cNvPr id="60" name="TextBox 59"/>
          <p:cNvSpPr txBox="1"/>
          <p:nvPr/>
        </p:nvSpPr>
        <p:spPr>
          <a:xfrm>
            <a:off x="8343900" y="6378714"/>
            <a:ext cx="1638300" cy="861774"/>
          </a:xfrm>
          <a:prstGeom prst="rect">
            <a:avLst/>
          </a:prstGeom>
          <a:noFill/>
        </p:spPr>
        <p:txBody>
          <a:bodyPr wrap="square" rtlCol="0">
            <a:spAutoFit/>
          </a:bodyPr>
          <a:lstStyle/>
          <a:p>
            <a:r>
              <a:rPr lang="en-US" sz="1000" dirty="0"/>
              <a:t>The Monitoring Council seeks to provide multiple perspectives on water quality information and to highlight existing data gaps</a:t>
            </a:r>
            <a:endParaRPr lang="en-US" sz="1000" dirty="0"/>
          </a:p>
        </p:txBody>
      </p:sp>
      <p:sp>
        <p:nvSpPr>
          <p:cNvPr id="61" name="TextBox 60"/>
          <p:cNvSpPr txBox="1"/>
          <p:nvPr/>
        </p:nvSpPr>
        <p:spPr>
          <a:xfrm>
            <a:off x="7620000" y="7162800"/>
            <a:ext cx="2438400" cy="400110"/>
          </a:xfrm>
          <a:prstGeom prst="rect">
            <a:avLst/>
          </a:prstGeom>
          <a:noFill/>
        </p:spPr>
        <p:txBody>
          <a:bodyPr wrap="square" rtlCol="0">
            <a:spAutoFit/>
          </a:bodyPr>
          <a:lstStyle/>
          <a:p>
            <a:r>
              <a:rPr lang="en-US" sz="1000" dirty="0"/>
              <a:t>and inconsistencies in data collection and interpretation. </a:t>
            </a:r>
            <a:r>
              <a:rPr lang="en-US" sz="1000" i="1" u="sng" dirty="0">
                <a:solidFill>
                  <a:schemeClr val="accent1"/>
                </a:solidFill>
              </a:rPr>
              <a:t>Learn more</a:t>
            </a:r>
            <a:endParaRPr lang="en-US" sz="1000" i="1" u="sng" dirty="0">
              <a:solidFill>
                <a:schemeClr val="accent1"/>
              </a:solidFill>
            </a:endParaRPr>
          </a:p>
        </p:txBody>
      </p:sp>
      <p:pic>
        <p:nvPicPr>
          <p:cNvPr id="62" name="Picture 61"/>
          <p:cNvPicPr>
            <a:picLocks noChangeAspect="1"/>
          </p:cNvPicPr>
          <p:nvPr/>
        </p:nvPicPr>
        <p:blipFill rotWithShape="1">
          <a:blip r:embed="rId5" cstate="print">
            <a:extLst>
              <a:ext uri="{28A0092B-C50C-407E-A947-70E740481C1C}">
                <a14:useLocalDpi xmlns:a14="http://schemas.microsoft.com/office/drawing/2010/main" val="0"/>
              </a:ext>
            </a:extLst>
          </a:blip>
          <a:srcRect l="2129" t="2618" r="1388" b="3606"/>
          <a:stretch/>
        </p:blipFill>
        <p:spPr>
          <a:xfrm>
            <a:off x="1972732" y="990601"/>
            <a:ext cx="8161868" cy="2923545"/>
          </a:xfrm>
          <a:prstGeom prst="rect">
            <a:avLst/>
          </a:prstGeom>
        </p:spPr>
      </p:pic>
      <p:sp>
        <p:nvSpPr>
          <p:cNvPr id="5" name="Rectangle 4"/>
          <p:cNvSpPr/>
          <p:nvPr/>
        </p:nvSpPr>
        <p:spPr>
          <a:xfrm>
            <a:off x="1972733" y="3886200"/>
            <a:ext cx="192279"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648201" y="3886200"/>
            <a:ext cx="192279"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315201" y="3886200"/>
            <a:ext cx="192279"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9942322" y="3886200"/>
            <a:ext cx="192279"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209800" y="1143000"/>
            <a:ext cx="2971800" cy="1981200"/>
          </a:xfrm>
          <a:prstGeom prst="rect">
            <a:avLst/>
          </a:prstGeom>
          <a:solidFill>
            <a:schemeClr val="bg1">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3200400" y="1215480"/>
            <a:ext cx="2057400" cy="1015663"/>
          </a:xfrm>
          <a:prstGeom prst="rect">
            <a:avLst/>
          </a:prstGeom>
          <a:noFill/>
        </p:spPr>
        <p:txBody>
          <a:bodyPr wrap="square" rtlCol="0">
            <a:spAutoFit/>
          </a:bodyPr>
          <a:lstStyle/>
          <a:p>
            <a:r>
              <a:rPr lang="en-US" sz="1200" i="1" dirty="0">
                <a:solidFill>
                  <a:schemeClr val="bg1"/>
                </a:solidFill>
              </a:rPr>
              <a:t>The California Water Quality Monitoring Council’s </a:t>
            </a:r>
            <a:r>
              <a:rPr lang="en-US" sz="1200" dirty="0">
                <a:solidFill>
                  <a:schemeClr val="bg1"/>
                </a:solidFill>
              </a:rPr>
              <a:t>My Water Quality web portals are supported by a wide variety of public and private</a:t>
            </a:r>
            <a:endParaRPr lang="en-US" sz="1200" dirty="0">
              <a:solidFill>
                <a:schemeClr val="bg1"/>
              </a:solidFill>
            </a:endParaRPr>
          </a:p>
        </p:txBody>
      </p:sp>
      <p:sp>
        <p:nvSpPr>
          <p:cNvPr id="69" name="TextBox 68"/>
          <p:cNvSpPr txBox="1"/>
          <p:nvPr/>
        </p:nvSpPr>
        <p:spPr>
          <a:xfrm>
            <a:off x="2228850" y="2108538"/>
            <a:ext cx="3028950" cy="1015663"/>
          </a:xfrm>
          <a:prstGeom prst="rect">
            <a:avLst/>
          </a:prstGeom>
          <a:noFill/>
        </p:spPr>
        <p:txBody>
          <a:bodyPr wrap="square" rtlCol="0">
            <a:spAutoFit/>
          </a:bodyPr>
          <a:lstStyle/>
          <a:p>
            <a:r>
              <a:rPr lang="en-US" sz="1200" dirty="0">
                <a:solidFill>
                  <a:schemeClr val="bg1"/>
                </a:solidFill>
              </a:rPr>
              <a:t>organizations, presents California water quality monitoring data and assessment information that may be viewed across space and time. Initial web portal development concentrates on four them areas. </a:t>
            </a:r>
            <a:r>
              <a:rPr lang="en-US" sz="1200" i="1" u="sng" dirty="0">
                <a:solidFill>
                  <a:schemeClr val="bg1"/>
                </a:solidFill>
              </a:rPr>
              <a:t>Learn more</a:t>
            </a:r>
          </a:p>
        </p:txBody>
      </p:sp>
      <p:sp>
        <p:nvSpPr>
          <p:cNvPr id="71" name="TextBox 70"/>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576" y="1371601"/>
            <a:ext cx="885825" cy="657225"/>
          </a:xfrm>
          <a:prstGeom prst="rect">
            <a:avLst/>
          </a:prstGeom>
        </p:spPr>
      </p:pic>
    </p:spTree>
    <p:extLst>
      <p:ext uri="{BB962C8B-B14F-4D97-AF65-F5344CB8AC3E}">
        <p14:creationId xmlns:p14="http://schemas.microsoft.com/office/powerpoint/2010/main" val="1186454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981201" y="152400"/>
            <a:ext cx="8133135" cy="86853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71628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24"/>
          <a:stretch/>
        </p:blipFill>
        <p:spPr bwMode="auto">
          <a:xfrm>
            <a:off x="1981201"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1" y="5334000"/>
            <a:ext cx="8133135" cy="3048000"/>
          </a:xfrm>
          <a:prstGeom prst="rect">
            <a:avLst/>
          </a:prstGeom>
          <a:gradFill flip="none" rotWithShape="1">
            <a:gsLst>
              <a:gs pos="0">
                <a:schemeClr val="accent1">
                  <a:lumMod val="75000"/>
                </a:schemeClr>
              </a:gs>
              <a:gs pos="18000">
                <a:schemeClr val="bg1"/>
              </a:gs>
              <a:gs pos="100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1977502" y="3657600"/>
            <a:ext cx="3699" cy="426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MY WATER QUALITY</a:t>
            </a: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ABOUT US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6400800" y="728990"/>
            <a:ext cx="838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PARTNERS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4495800" y="728990"/>
            <a:ext cx="1981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WORKGROUPS AND PORTALS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7" name="TextBox 26"/>
          <p:cNvSpPr txBox="1"/>
          <p:nvPr/>
        </p:nvSpPr>
        <p:spPr>
          <a:xfrm>
            <a:off x="80010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495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00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62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0010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441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81200" y="3962400"/>
            <a:ext cx="8132394"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133600" y="38969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pic>
        <p:nvPicPr>
          <p:cNvPr id="74" name="Picture 73"/>
          <p:cNvPicPr>
            <a:picLocks noChangeAspect="1"/>
          </p:cNvPicPr>
          <p:nvPr/>
        </p:nvPicPr>
        <p:blipFill rotWithShape="1">
          <a:blip r:embed="rId4" cstate="print">
            <a:extLst>
              <a:ext uri="{28A0092B-C50C-407E-A947-70E740481C1C}">
                <a14:useLocalDpi xmlns:a14="http://schemas.microsoft.com/office/drawing/2010/main" val="0"/>
              </a:ext>
            </a:extLst>
          </a:blip>
          <a:srcRect l="4368" t="1685" r="4368" b="84397"/>
          <a:stretch/>
        </p:blipFill>
        <p:spPr>
          <a:xfrm>
            <a:off x="2286000" y="4436534"/>
            <a:ext cx="1295400" cy="592667"/>
          </a:xfrm>
          <a:prstGeom prst="rect">
            <a:avLst/>
          </a:prstGeom>
          <a:solidFill>
            <a:schemeClr val="bg1"/>
          </a:solidFill>
          <a:ln>
            <a:solidFill>
              <a:schemeClr val="bg1"/>
            </a:solidFill>
          </a:ln>
          <a:effectLst/>
        </p:spPr>
      </p:pic>
      <p:sp>
        <p:nvSpPr>
          <p:cNvPr id="75" name="TextBox 74"/>
          <p:cNvSpPr txBox="1"/>
          <p:nvPr/>
        </p:nvSpPr>
        <p:spPr>
          <a:xfrm>
            <a:off x="2209800" y="4081790"/>
            <a:ext cx="1905000" cy="261610"/>
          </a:xfrm>
          <a:prstGeom prst="rect">
            <a:avLst/>
          </a:prstGeom>
          <a:solidFill>
            <a:schemeClr val="bg1"/>
          </a:solidFill>
          <a:ln>
            <a:solidFill>
              <a:schemeClr val="bg1"/>
            </a:solidFill>
          </a:ln>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Is Our Water Safe to Drink?</a:t>
            </a:r>
          </a:p>
        </p:txBody>
      </p:sp>
      <p:sp>
        <p:nvSpPr>
          <p:cNvPr id="76" name="Rectangle 75"/>
          <p:cNvSpPr/>
          <p:nvPr/>
        </p:nvSpPr>
        <p:spPr>
          <a:xfrm>
            <a:off x="4800600" y="38862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rotWithShape="1">
          <a:blip r:embed="rId4" cstate="print">
            <a:extLst>
              <a:ext uri="{28A0092B-C50C-407E-A947-70E740481C1C}">
                <a14:useLocalDpi xmlns:a14="http://schemas.microsoft.com/office/drawing/2010/main" val="0"/>
              </a:ext>
            </a:extLst>
          </a:blip>
          <a:srcRect l="4175" t="22153" r="4562" b="64128"/>
          <a:stretch/>
        </p:blipFill>
        <p:spPr>
          <a:xfrm>
            <a:off x="5029200" y="4436534"/>
            <a:ext cx="1295400" cy="584201"/>
          </a:xfrm>
          <a:prstGeom prst="rect">
            <a:avLst/>
          </a:prstGeom>
          <a:ln>
            <a:noFill/>
          </a:ln>
          <a:effectLst/>
        </p:spPr>
      </p:pic>
      <p:sp>
        <p:nvSpPr>
          <p:cNvPr id="78" name="TextBox 77"/>
          <p:cNvSpPr txBox="1"/>
          <p:nvPr/>
        </p:nvSpPr>
        <p:spPr>
          <a:xfrm>
            <a:off x="4953000" y="4081790"/>
            <a:ext cx="2133600" cy="261610"/>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Is It Safe to Swim in Our Waters?</a:t>
            </a:r>
            <a:endParaRPr lang="en-US" sz="1100" dirty="0">
              <a:solidFill>
                <a:schemeClr val="tx2"/>
              </a:solidFill>
              <a:effectLst>
                <a:outerShdw blurRad="38100" dist="38100" dir="2700000" algn="tl">
                  <a:srgbClr val="000000">
                    <a:alpha val="43137"/>
                  </a:srgbClr>
                </a:outerShdw>
              </a:effectLst>
            </a:endParaRPr>
          </a:p>
        </p:txBody>
      </p:sp>
      <p:sp>
        <p:nvSpPr>
          <p:cNvPr id="79" name="Rectangle 78"/>
          <p:cNvSpPr/>
          <p:nvPr/>
        </p:nvSpPr>
        <p:spPr>
          <a:xfrm>
            <a:off x="7467600" y="38907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p:cNvPicPr>
            <a:picLocks noChangeAspect="1"/>
          </p:cNvPicPr>
          <p:nvPr/>
        </p:nvPicPr>
        <p:blipFill rotWithShape="1">
          <a:blip r:embed="rId4" cstate="print">
            <a:extLst>
              <a:ext uri="{28A0092B-C50C-407E-A947-70E740481C1C}">
                <a14:useLocalDpi xmlns:a14="http://schemas.microsoft.com/office/drawing/2010/main" val="0"/>
              </a:ext>
            </a:extLst>
          </a:blip>
          <a:srcRect l="4176" t="44117" r="4563" b="42959"/>
          <a:stretch/>
        </p:blipFill>
        <p:spPr>
          <a:xfrm>
            <a:off x="7696200" y="4453467"/>
            <a:ext cx="1295400" cy="550333"/>
          </a:xfrm>
          <a:prstGeom prst="rect">
            <a:avLst/>
          </a:prstGeom>
          <a:ln>
            <a:noFill/>
          </a:ln>
          <a:effectLst/>
        </p:spPr>
      </p:pic>
      <p:sp>
        <p:nvSpPr>
          <p:cNvPr id="81" name="TextBox 80"/>
          <p:cNvSpPr txBox="1"/>
          <p:nvPr/>
        </p:nvSpPr>
        <p:spPr>
          <a:xfrm>
            <a:off x="7620000" y="4043122"/>
            <a:ext cx="2286000" cy="430887"/>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Is it Safe to Eat Fish and Shellfish From Our Waters?</a:t>
            </a:r>
            <a:endParaRPr lang="en-US" sz="1100" dirty="0">
              <a:solidFill>
                <a:schemeClr val="tx2"/>
              </a:solidFill>
              <a:effectLst>
                <a:outerShdw blurRad="38100" dist="38100" dir="2700000" algn="tl">
                  <a:srgbClr val="000000">
                    <a:alpha val="43137"/>
                  </a:srgbClr>
                </a:outerShdw>
              </a:effectLst>
            </a:endParaRPr>
          </a:p>
        </p:txBody>
      </p:sp>
      <p:sp>
        <p:nvSpPr>
          <p:cNvPr id="82" name="Rectangle 81"/>
          <p:cNvSpPr/>
          <p:nvPr/>
        </p:nvSpPr>
        <p:spPr>
          <a:xfrm>
            <a:off x="7467600" y="58719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7620000" y="6019800"/>
            <a:ext cx="2133600" cy="261610"/>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About Us</a:t>
            </a:r>
            <a:endParaRPr lang="en-US" sz="1100" dirty="0">
              <a:solidFill>
                <a:schemeClr val="tx2"/>
              </a:solidFill>
              <a:effectLst>
                <a:outerShdw blurRad="38100" dist="38100" dir="2700000" algn="tl">
                  <a:srgbClr val="000000">
                    <a:alpha val="43137"/>
                  </a:srgbClr>
                </a:outerShdw>
              </a:effectLst>
            </a:endParaRPr>
          </a:p>
        </p:txBody>
      </p:sp>
      <p:sp>
        <p:nvSpPr>
          <p:cNvPr id="84" name="Rectangle 83"/>
          <p:cNvSpPr/>
          <p:nvPr/>
        </p:nvSpPr>
        <p:spPr>
          <a:xfrm>
            <a:off x="2133600" y="58781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Safe</a:t>
            </a:r>
            <a:endParaRPr lang="en-US" dirty="0"/>
          </a:p>
        </p:txBody>
      </p:sp>
      <p:sp>
        <p:nvSpPr>
          <p:cNvPr id="85" name="TextBox 84"/>
          <p:cNvSpPr txBox="1"/>
          <p:nvPr/>
        </p:nvSpPr>
        <p:spPr>
          <a:xfrm>
            <a:off x="2209800" y="6024321"/>
            <a:ext cx="2362200" cy="261610"/>
          </a:xfrm>
          <a:prstGeom prst="rect">
            <a:avLst/>
          </a:prstGeom>
          <a:solidFill>
            <a:schemeClr val="bg1"/>
          </a:solidFill>
          <a:ln>
            <a:solidFill>
              <a:schemeClr val="bg1"/>
            </a:solidFill>
          </a:ln>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Are Our Aquatic Ecosystems Healthy?</a:t>
            </a:r>
            <a:endParaRPr lang="en-US" sz="1100" dirty="0">
              <a:solidFill>
                <a:schemeClr val="tx2"/>
              </a:solidFill>
              <a:effectLst>
                <a:outerShdw blurRad="38100" dist="38100" dir="2700000" algn="tl">
                  <a:srgbClr val="000000">
                    <a:alpha val="43137"/>
                  </a:srgbClr>
                </a:outerShdw>
              </a:effectLst>
            </a:endParaRPr>
          </a:p>
        </p:txBody>
      </p:sp>
      <p:pic>
        <p:nvPicPr>
          <p:cNvPr id="86" name="Picture 85"/>
          <p:cNvPicPr>
            <a:picLocks noChangeAspect="1"/>
          </p:cNvPicPr>
          <p:nvPr/>
        </p:nvPicPr>
        <p:blipFill rotWithShape="1">
          <a:blip r:embed="rId4" cstate="print">
            <a:extLst>
              <a:ext uri="{28A0092B-C50C-407E-A947-70E740481C1C}">
                <a14:useLocalDpi xmlns:a14="http://schemas.microsoft.com/office/drawing/2010/main" val="0"/>
              </a:ext>
            </a:extLst>
          </a:blip>
          <a:srcRect l="4176" t="64000" r="4563" b="20982"/>
          <a:stretch/>
        </p:blipFill>
        <p:spPr>
          <a:xfrm>
            <a:off x="2286000" y="6392333"/>
            <a:ext cx="1295400" cy="639522"/>
          </a:xfrm>
          <a:prstGeom prst="rect">
            <a:avLst/>
          </a:prstGeom>
          <a:ln>
            <a:noFill/>
          </a:ln>
          <a:effectLst/>
        </p:spPr>
      </p:pic>
      <p:sp>
        <p:nvSpPr>
          <p:cNvPr id="87" name="Rectangle 86"/>
          <p:cNvSpPr/>
          <p:nvPr/>
        </p:nvSpPr>
        <p:spPr>
          <a:xfrm>
            <a:off x="4800600" y="58674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4953000" y="6019801"/>
            <a:ext cx="2133600" cy="430887"/>
          </a:xfrm>
          <a:prstGeom prst="rect">
            <a:avLst/>
          </a:prstGeom>
          <a:solidFill>
            <a:schemeClr val="bg1"/>
          </a:solidFill>
        </p:spPr>
        <p:txBody>
          <a:bodyPr wrap="square" rtlCol="0">
            <a:spAutoFit/>
          </a:bodyPr>
          <a:lstStyle/>
          <a:p>
            <a:r>
              <a:rPr lang="en-US" sz="1100" dirty="0">
                <a:solidFill>
                  <a:schemeClr val="tx2"/>
                </a:solidFill>
                <a:effectLst>
                  <a:outerShdw blurRad="38100" dist="38100" dir="2700000" algn="tl">
                    <a:srgbClr val="000000">
                      <a:alpha val="43137"/>
                    </a:srgbClr>
                  </a:outerShdw>
                </a:effectLst>
              </a:rPr>
              <a:t>What Stressors and Processes Affect Our Water Quality?</a:t>
            </a:r>
            <a:endParaRPr lang="en-US" sz="1100" dirty="0">
              <a:solidFill>
                <a:schemeClr val="tx2"/>
              </a:solidFill>
              <a:effectLst>
                <a:outerShdw blurRad="38100" dist="38100" dir="2700000" algn="tl">
                  <a:srgbClr val="000000">
                    <a:alpha val="43137"/>
                  </a:srgbClr>
                </a:outerShdw>
              </a:effectLst>
            </a:endParaRPr>
          </a:p>
        </p:txBody>
      </p:sp>
      <p:pic>
        <p:nvPicPr>
          <p:cNvPr id="89" name="Picture 88"/>
          <p:cNvPicPr>
            <a:picLocks noChangeAspect="1"/>
          </p:cNvPicPr>
          <p:nvPr/>
        </p:nvPicPr>
        <p:blipFill rotWithShape="1">
          <a:blip r:embed="rId4" cstate="print">
            <a:extLst>
              <a:ext uri="{28A0092B-C50C-407E-A947-70E740481C1C}">
                <a14:useLocalDpi xmlns:a14="http://schemas.microsoft.com/office/drawing/2010/main" val="0"/>
              </a:ext>
            </a:extLst>
          </a:blip>
          <a:srcRect l="4176" t="85182" r="5159" b="1497"/>
          <a:stretch/>
        </p:blipFill>
        <p:spPr>
          <a:xfrm>
            <a:off x="5037668" y="6447655"/>
            <a:ext cx="1286933" cy="567267"/>
          </a:xfrm>
          <a:prstGeom prst="rect">
            <a:avLst/>
          </a:prstGeom>
          <a:ln>
            <a:noFill/>
          </a:ln>
          <a:effectLst/>
        </p:spPr>
      </p:pic>
      <p:pic>
        <p:nvPicPr>
          <p:cNvPr id="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2" y="6329122"/>
            <a:ext cx="647699" cy="85567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286000" y="1143000"/>
            <a:ext cx="2971800" cy="1981200"/>
          </a:xfrm>
          <a:prstGeom prst="rect">
            <a:avLst/>
          </a:prstGeom>
          <a:solidFill>
            <a:schemeClr val="bg1">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400" y="1295400"/>
            <a:ext cx="609600" cy="609600"/>
          </a:xfrm>
          <a:prstGeom prst="rect">
            <a:avLst/>
          </a:prstGeom>
        </p:spPr>
      </p:pic>
      <p:sp>
        <p:nvSpPr>
          <p:cNvPr id="2" name="TextBox 1"/>
          <p:cNvSpPr txBox="1"/>
          <p:nvPr/>
        </p:nvSpPr>
        <p:spPr>
          <a:xfrm>
            <a:off x="3101636" y="1215480"/>
            <a:ext cx="2171700" cy="830997"/>
          </a:xfrm>
          <a:prstGeom prst="rect">
            <a:avLst/>
          </a:prstGeom>
          <a:noFill/>
        </p:spPr>
        <p:txBody>
          <a:bodyPr wrap="square" rtlCol="0">
            <a:spAutoFit/>
          </a:bodyPr>
          <a:lstStyle/>
          <a:p>
            <a:r>
              <a:rPr lang="en-US" sz="1200" i="1" dirty="0">
                <a:solidFill>
                  <a:schemeClr val="bg1"/>
                </a:solidFill>
              </a:rPr>
              <a:t>The Estuary Monitoring Workgroup</a:t>
            </a:r>
            <a:r>
              <a:rPr lang="en-US" sz="1200" dirty="0">
                <a:solidFill>
                  <a:schemeClr val="bg1"/>
                </a:solidFill>
              </a:rPr>
              <a:t> has released the latest version of DWR’s Water Quality Conditions Report.</a:t>
            </a:r>
            <a:endParaRPr lang="en-US" sz="1200" dirty="0">
              <a:solidFill>
                <a:schemeClr val="bg1"/>
              </a:solidFill>
            </a:endParaRPr>
          </a:p>
        </p:txBody>
      </p:sp>
      <p:sp>
        <p:nvSpPr>
          <p:cNvPr id="48" name="TextBox 47"/>
          <p:cNvSpPr txBox="1"/>
          <p:nvPr/>
        </p:nvSpPr>
        <p:spPr>
          <a:xfrm>
            <a:off x="2305050" y="1981201"/>
            <a:ext cx="2968286" cy="1015663"/>
          </a:xfrm>
          <a:prstGeom prst="rect">
            <a:avLst/>
          </a:prstGeom>
          <a:noFill/>
        </p:spPr>
        <p:txBody>
          <a:bodyPr wrap="square" rtlCol="0">
            <a:spAutoFit/>
          </a:bodyPr>
          <a:lstStyle/>
          <a:p>
            <a:r>
              <a:rPr lang="en-US" sz="1200" dirty="0">
                <a:solidFill>
                  <a:schemeClr val="bg1"/>
                </a:solidFill>
              </a:rPr>
              <a:t>Check out the new and improved interactive report, with increased access to real-time data from the Interagency Ecological Program’s Environmental Monitoring Program. </a:t>
            </a:r>
            <a:r>
              <a:rPr lang="en-US" sz="1200" i="1" u="sng" dirty="0">
                <a:solidFill>
                  <a:schemeClr val="bg1"/>
                </a:solidFill>
              </a:rPr>
              <a:t>Learn more</a:t>
            </a:r>
            <a:endParaRPr lang="en-US" sz="1200" i="1" u="sng" dirty="0">
              <a:solidFill>
                <a:schemeClr val="bg1"/>
              </a:solidFill>
            </a:endParaRPr>
          </a:p>
        </p:txBody>
      </p:sp>
      <p:sp>
        <p:nvSpPr>
          <p:cNvPr id="49" name="TextBox 48"/>
          <p:cNvSpPr txBox="1"/>
          <p:nvPr/>
        </p:nvSpPr>
        <p:spPr>
          <a:xfrm>
            <a:off x="3581400" y="4397514"/>
            <a:ext cx="914400" cy="707886"/>
          </a:xfrm>
          <a:prstGeom prst="rect">
            <a:avLst/>
          </a:prstGeom>
          <a:noFill/>
        </p:spPr>
        <p:txBody>
          <a:bodyPr wrap="square" rtlCol="0">
            <a:spAutoFit/>
          </a:bodyPr>
          <a:lstStyle/>
          <a:p>
            <a:r>
              <a:rPr lang="en-US" sz="1000" dirty="0"/>
              <a:t>Safe drinking water depends on a variety of</a:t>
            </a:r>
            <a:endParaRPr lang="en-US" sz="1000" dirty="0"/>
          </a:p>
        </p:txBody>
      </p:sp>
      <p:sp>
        <p:nvSpPr>
          <p:cNvPr id="50" name="TextBox 49"/>
          <p:cNvSpPr txBox="1"/>
          <p:nvPr/>
        </p:nvSpPr>
        <p:spPr>
          <a:xfrm>
            <a:off x="2209800" y="5029200"/>
            <a:ext cx="2438400" cy="553998"/>
          </a:xfrm>
          <a:prstGeom prst="rect">
            <a:avLst/>
          </a:prstGeom>
          <a:noFill/>
        </p:spPr>
        <p:txBody>
          <a:bodyPr wrap="square" rtlCol="0">
            <a:spAutoFit/>
          </a:bodyPr>
          <a:lstStyle/>
          <a:p>
            <a:r>
              <a:rPr lang="en-US" sz="1000" dirty="0"/>
              <a:t>chemical and biological factors regulated by a number of local, state, and federal agencies. [</a:t>
            </a:r>
            <a:r>
              <a:rPr lang="en-US" sz="1000" i="1" dirty="0">
                <a:solidFill>
                  <a:schemeClr val="accent3">
                    <a:lumMod val="75000"/>
                  </a:schemeClr>
                </a:solidFill>
              </a:rPr>
              <a:t>Future Portal</a:t>
            </a:r>
            <a:r>
              <a:rPr lang="en-US" sz="1000" dirty="0"/>
              <a:t>]</a:t>
            </a:r>
          </a:p>
        </p:txBody>
      </p:sp>
      <p:sp>
        <p:nvSpPr>
          <p:cNvPr id="52" name="TextBox 51"/>
          <p:cNvSpPr txBox="1"/>
          <p:nvPr/>
        </p:nvSpPr>
        <p:spPr>
          <a:xfrm>
            <a:off x="6324600" y="4397514"/>
            <a:ext cx="914400" cy="707886"/>
          </a:xfrm>
          <a:prstGeom prst="rect">
            <a:avLst/>
          </a:prstGeom>
          <a:noFill/>
        </p:spPr>
        <p:txBody>
          <a:bodyPr wrap="square" rtlCol="0">
            <a:spAutoFit/>
          </a:bodyPr>
          <a:lstStyle/>
          <a:p>
            <a:r>
              <a:rPr lang="en-US" sz="1000" dirty="0"/>
              <a:t>Swimming safety of our waters is linked to the </a:t>
            </a:r>
            <a:endParaRPr lang="en-US" sz="1000" dirty="0"/>
          </a:p>
        </p:txBody>
      </p:sp>
      <p:sp>
        <p:nvSpPr>
          <p:cNvPr id="53" name="TextBox 52"/>
          <p:cNvSpPr txBox="1"/>
          <p:nvPr/>
        </p:nvSpPr>
        <p:spPr>
          <a:xfrm>
            <a:off x="4953000" y="5029200"/>
            <a:ext cx="2438400" cy="400110"/>
          </a:xfrm>
          <a:prstGeom prst="rect">
            <a:avLst/>
          </a:prstGeom>
          <a:noFill/>
        </p:spPr>
        <p:txBody>
          <a:bodyPr wrap="square" rtlCol="0">
            <a:spAutoFit/>
          </a:bodyPr>
          <a:lstStyle/>
          <a:p>
            <a:r>
              <a:rPr lang="en-US" sz="1000" dirty="0"/>
              <a:t>l</a:t>
            </a:r>
            <a:r>
              <a:rPr lang="en-US" sz="1000" dirty="0"/>
              <a:t>evels of pathogens that have the potential to cause disease. </a:t>
            </a:r>
            <a:r>
              <a:rPr lang="en-US" sz="1000" dirty="0"/>
              <a:t> </a:t>
            </a:r>
            <a:r>
              <a:rPr lang="en-US" sz="1000" i="1" u="sng" dirty="0">
                <a:solidFill>
                  <a:schemeClr val="accent1"/>
                </a:solidFill>
              </a:rPr>
              <a:t>Learn more</a:t>
            </a:r>
          </a:p>
        </p:txBody>
      </p:sp>
      <p:sp>
        <p:nvSpPr>
          <p:cNvPr id="54" name="TextBox 53"/>
          <p:cNvSpPr txBox="1"/>
          <p:nvPr/>
        </p:nvSpPr>
        <p:spPr>
          <a:xfrm>
            <a:off x="8991600" y="4392182"/>
            <a:ext cx="914400" cy="707886"/>
          </a:xfrm>
          <a:prstGeom prst="rect">
            <a:avLst/>
          </a:prstGeom>
          <a:noFill/>
        </p:spPr>
        <p:txBody>
          <a:bodyPr wrap="square" rtlCol="0">
            <a:spAutoFit/>
          </a:bodyPr>
          <a:lstStyle/>
          <a:p>
            <a:r>
              <a:rPr lang="en-US" sz="1000" dirty="0"/>
              <a:t>Aquatic organisms are able to accumulate </a:t>
            </a:r>
            <a:endParaRPr lang="en-US" sz="1000" dirty="0"/>
          </a:p>
        </p:txBody>
      </p:sp>
      <p:sp>
        <p:nvSpPr>
          <p:cNvPr id="55" name="TextBox 54"/>
          <p:cNvSpPr txBox="1"/>
          <p:nvPr/>
        </p:nvSpPr>
        <p:spPr>
          <a:xfrm>
            <a:off x="7620000" y="5023868"/>
            <a:ext cx="2438400" cy="553998"/>
          </a:xfrm>
          <a:prstGeom prst="rect">
            <a:avLst/>
          </a:prstGeom>
          <a:noFill/>
        </p:spPr>
        <p:txBody>
          <a:bodyPr wrap="square" rtlCol="0">
            <a:spAutoFit/>
          </a:bodyPr>
          <a:lstStyle/>
          <a:p>
            <a:r>
              <a:rPr lang="en-US" sz="1000" dirty="0"/>
              <a:t>certain pollutants from the water in which they live, sometimes reaching levels that could harm consumers.  </a:t>
            </a:r>
            <a:r>
              <a:rPr lang="en-US" sz="1000" i="1" u="sng" dirty="0">
                <a:solidFill>
                  <a:schemeClr val="accent1"/>
                </a:solidFill>
              </a:rPr>
              <a:t>Learn more</a:t>
            </a:r>
          </a:p>
        </p:txBody>
      </p:sp>
      <p:sp>
        <p:nvSpPr>
          <p:cNvPr id="56" name="TextBox 55"/>
          <p:cNvSpPr txBox="1"/>
          <p:nvPr/>
        </p:nvSpPr>
        <p:spPr>
          <a:xfrm>
            <a:off x="3581400" y="6378714"/>
            <a:ext cx="990600" cy="707886"/>
          </a:xfrm>
          <a:prstGeom prst="rect">
            <a:avLst/>
          </a:prstGeom>
          <a:noFill/>
        </p:spPr>
        <p:txBody>
          <a:bodyPr wrap="square" rtlCol="0">
            <a:spAutoFit/>
          </a:bodyPr>
          <a:lstStyle/>
          <a:p>
            <a:r>
              <a:rPr lang="en-US" sz="1000" dirty="0"/>
              <a:t>The health of fish and other aquatic organisms and</a:t>
            </a:r>
            <a:endParaRPr lang="en-US" sz="1000" dirty="0"/>
          </a:p>
        </p:txBody>
      </p:sp>
      <p:sp>
        <p:nvSpPr>
          <p:cNvPr id="57" name="TextBox 56"/>
          <p:cNvSpPr txBox="1"/>
          <p:nvPr/>
        </p:nvSpPr>
        <p:spPr>
          <a:xfrm>
            <a:off x="2209800" y="7010400"/>
            <a:ext cx="2438400" cy="553998"/>
          </a:xfrm>
          <a:prstGeom prst="rect">
            <a:avLst/>
          </a:prstGeom>
          <a:noFill/>
        </p:spPr>
        <p:txBody>
          <a:bodyPr wrap="square" rtlCol="0">
            <a:spAutoFit/>
          </a:bodyPr>
          <a:lstStyle/>
          <a:p>
            <a:r>
              <a:rPr lang="en-US" sz="1000" dirty="0"/>
              <a:t>c</a:t>
            </a:r>
            <a:r>
              <a:rPr lang="en-US" sz="1000" dirty="0"/>
              <a:t>ommunities depends on the chemical, physical, and biological quality of the waters in which they live.  </a:t>
            </a:r>
            <a:r>
              <a:rPr lang="en-US" sz="1000" i="1" u="sng" dirty="0">
                <a:solidFill>
                  <a:schemeClr val="accent1"/>
                </a:solidFill>
              </a:rPr>
              <a:t>Learn more</a:t>
            </a:r>
          </a:p>
        </p:txBody>
      </p:sp>
      <p:sp>
        <p:nvSpPr>
          <p:cNvPr id="58" name="TextBox 57"/>
          <p:cNvSpPr txBox="1"/>
          <p:nvPr/>
        </p:nvSpPr>
        <p:spPr>
          <a:xfrm>
            <a:off x="6324600" y="6378714"/>
            <a:ext cx="990600" cy="707886"/>
          </a:xfrm>
          <a:prstGeom prst="rect">
            <a:avLst/>
          </a:prstGeom>
          <a:noFill/>
        </p:spPr>
        <p:txBody>
          <a:bodyPr wrap="square" rtlCol="0">
            <a:spAutoFit/>
          </a:bodyPr>
          <a:lstStyle/>
          <a:p>
            <a:r>
              <a:rPr lang="en-US" sz="1000" dirty="0"/>
              <a:t>Beneficial uses of our waters are affected by emerging </a:t>
            </a:r>
            <a:endParaRPr lang="en-US" sz="1000" dirty="0"/>
          </a:p>
        </p:txBody>
      </p:sp>
      <p:sp>
        <p:nvSpPr>
          <p:cNvPr id="59" name="TextBox 58"/>
          <p:cNvSpPr txBox="1"/>
          <p:nvPr/>
        </p:nvSpPr>
        <p:spPr>
          <a:xfrm>
            <a:off x="4953000" y="7010400"/>
            <a:ext cx="2438400" cy="553998"/>
          </a:xfrm>
          <a:prstGeom prst="rect">
            <a:avLst/>
          </a:prstGeom>
          <a:noFill/>
        </p:spPr>
        <p:txBody>
          <a:bodyPr wrap="square" rtlCol="0">
            <a:spAutoFit/>
          </a:bodyPr>
          <a:lstStyle/>
          <a:p>
            <a:r>
              <a:rPr lang="en-US" sz="1000" dirty="0"/>
              <a:t>Contaminants, invasive species, trash, global warming, acidification, pollutant loads, and flow.  </a:t>
            </a:r>
            <a:r>
              <a:rPr lang="en-US" sz="1000" i="1" u="sng" dirty="0">
                <a:solidFill>
                  <a:schemeClr val="accent1"/>
                </a:solidFill>
              </a:rPr>
              <a:t>Learn more</a:t>
            </a:r>
          </a:p>
        </p:txBody>
      </p:sp>
      <p:sp>
        <p:nvSpPr>
          <p:cNvPr id="60" name="TextBox 59"/>
          <p:cNvSpPr txBox="1"/>
          <p:nvPr/>
        </p:nvSpPr>
        <p:spPr>
          <a:xfrm>
            <a:off x="8343900" y="6378714"/>
            <a:ext cx="1638300" cy="861774"/>
          </a:xfrm>
          <a:prstGeom prst="rect">
            <a:avLst/>
          </a:prstGeom>
          <a:noFill/>
        </p:spPr>
        <p:txBody>
          <a:bodyPr wrap="square" rtlCol="0">
            <a:spAutoFit/>
          </a:bodyPr>
          <a:lstStyle/>
          <a:p>
            <a:r>
              <a:rPr lang="en-US" sz="1000" dirty="0"/>
              <a:t>The Monitoring Council seeks to provide multiple perspectives on water quality information and to highlight existing data gaps</a:t>
            </a:r>
            <a:endParaRPr lang="en-US" sz="1000" dirty="0"/>
          </a:p>
        </p:txBody>
      </p:sp>
      <p:sp>
        <p:nvSpPr>
          <p:cNvPr id="61" name="TextBox 60"/>
          <p:cNvSpPr txBox="1"/>
          <p:nvPr/>
        </p:nvSpPr>
        <p:spPr>
          <a:xfrm>
            <a:off x="7620000" y="7162800"/>
            <a:ext cx="2438400" cy="400110"/>
          </a:xfrm>
          <a:prstGeom prst="rect">
            <a:avLst/>
          </a:prstGeom>
          <a:noFill/>
        </p:spPr>
        <p:txBody>
          <a:bodyPr wrap="square" rtlCol="0">
            <a:spAutoFit/>
          </a:bodyPr>
          <a:lstStyle/>
          <a:p>
            <a:r>
              <a:rPr lang="en-US" sz="1000" dirty="0"/>
              <a:t>and inconsistencies in data collection and interpretation. </a:t>
            </a:r>
            <a:r>
              <a:rPr lang="en-US" sz="1000" i="1" u="sng" dirty="0">
                <a:solidFill>
                  <a:schemeClr val="accent1"/>
                </a:solidFill>
              </a:rPr>
              <a:t>Learn more</a:t>
            </a:r>
            <a:endParaRPr lang="en-US" sz="1000" i="1" u="sng" dirty="0">
              <a:solidFill>
                <a:schemeClr val="accent1"/>
              </a:solidFill>
            </a:endParaRPr>
          </a:p>
        </p:txBody>
      </p:sp>
      <p:sp>
        <p:nvSpPr>
          <p:cNvPr id="62" name="TextBox 61"/>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509005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29" t="2618" r="1388" b="3606"/>
          <a:stretch/>
        </p:blipFill>
        <p:spPr>
          <a:xfrm>
            <a:off x="1972732" y="990601"/>
            <a:ext cx="8161868" cy="2923545"/>
          </a:xfrm>
          <a:prstGeom prst="rect">
            <a:avLst/>
          </a:prstGeom>
        </p:spPr>
      </p:pic>
      <p:sp>
        <p:nvSpPr>
          <p:cNvPr id="4" name="Rectangle 3"/>
          <p:cNvSpPr/>
          <p:nvPr/>
        </p:nvSpPr>
        <p:spPr>
          <a:xfrm>
            <a:off x="1981201" y="5791200"/>
            <a:ext cx="8133135" cy="990600"/>
          </a:xfrm>
          <a:prstGeom prst="rect">
            <a:avLst/>
          </a:prstGeom>
          <a:gradFill flip="none" rotWithShape="1">
            <a:gsLst>
              <a:gs pos="0">
                <a:schemeClr val="accent5">
                  <a:lumMod val="75000"/>
                </a:schemeClr>
              </a:gs>
              <a:gs pos="100000">
                <a:schemeClr val="bg1"/>
              </a:gs>
              <a:gs pos="83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981200" y="3657600"/>
            <a:ext cx="0" cy="3124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schemeClr val="bg1">
                    <a:lumMod val="75000"/>
                  </a:schemeClr>
                </a:solidFill>
              </a:rPr>
              <a:t>Search</a:t>
            </a:r>
            <a:endParaRPr lang="en-US" sz="900" dirty="0">
              <a:solidFill>
                <a:schemeClr val="bg1">
                  <a:lumMod val="75000"/>
                </a:schemeClr>
              </a:solidFill>
            </a:endParaRPr>
          </a:p>
        </p:txBody>
      </p:sp>
      <p:sp>
        <p:nvSpPr>
          <p:cNvPr id="19" name="TextBox 18"/>
          <p:cNvSpPr txBox="1"/>
          <p:nvPr/>
        </p:nvSpPr>
        <p:spPr>
          <a:xfrm>
            <a:off x="3200400" y="335258"/>
            <a:ext cx="42672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Wetland Monitoring Workgroup</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3" name="TextBox 22"/>
          <p:cNvSpPr txBox="1"/>
          <p:nvPr/>
        </p:nvSpPr>
        <p:spPr>
          <a:xfrm>
            <a:off x="3200400" y="728990"/>
            <a:ext cx="609600" cy="261610"/>
          </a:xfrm>
          <a:prstGeom prst="rect">
            <a:avLst/>
          </a:prstGeom>
          <a:noFill/>
        </p:spPr>
        <p:txBody>
          <a:bodyPr wrap="square" rtlCol="0">
            <a:spAutoFit/>
          </a:bodyPr>
          <a:lstStyle/>
          <a:p>
            <a:r>
              <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rPr>
              <a:t>HOME</a:t>
            </a:r>
            <a:endParaRPr lang="en-US" sz="1100" b="1" i="1" u="sng"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4" name="TextBox 23"/>
          <p:cNvSpPr txBox="1"/>
          <p:nvPr/>
        </p:nvSpPr>
        <p:spPr>
          <a:xfrm>
            <a:off x="3733800" y="728990"/>
            <a:ext cx="10668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CA ESTUARIES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5" name="TextBox 24"/>
          <p:cNvSpPr txBox="1"/>
          <p:nvPr/>
        </p:nvSpPr>
        <p:spPr>
          <a:xfrm>
            <a:off x="4724400" y="728990"/>
            <a:ext cx="13716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LEARN THE ISSUES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6" name="TextBox 25"/>
          <p:cNvSpPr txBox="1"/>
          <p:nvPr/>
        </p:nvSpPr>
        <p:spPr>
          <a:xfrm>
            <a:off x="59436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STATUS AND TRENDS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27" name="TextBox 26"/>
          <p:cNvSpPr txBox="1"/>
          <p:nvPr/>
        </p:nvSpPr>
        <p:spPr>
          <a:xfrm>
            <a:off x="8153400" y="728990"/>
            <a:ext cx="16002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MANAGEMENT TOOLS</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21" name="Straight Connector 20"/>
          <p:cNvCxnSpPr/>
          <p:nvPr/>
        </p:nvCxnSpPr>
        <p:spPr>
          <a:xfrm>
            <a:off x="3733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24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36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15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4026844"/>
            <a:ext cx="8133135" cy="1916757"/>
          </a:xfrm>
          <a:prstGeom prst="rect">
            <a:avLst/>
          </a:prstGeom>
        </p:spPr>
      </p:pic>
      <p:sp>
        <p:nvSpPr>
          <p:cNvPr id="28" name="TextBox 27"/>
          <p:cNvSpPr txBox="1"/>
          <p:nvPr/>
        </p:nvSpPr>
        <p:spPr>
          <a:xfrm>
            <a:off x="3962400" y="3914002"/>
            <a:ext cx="838200" cy="276999"/>
          </a:xfrm>
          <a:prstGeom prst="rect">
            <a:avLst/>
          </a:prstGeom>
          <a:solidFill>
            <a:schemeClr val="bg1"/>
          </a:solidFill>
        </p:spPr>
        <p:txBody>
          <a:bodyPr wrap="square" rtlCol="0">
            <a:spAutoFit/>
          </a:bodyPr>
          <a:lstStyle/>
          <a:p>
            <a:r>
              <a:rPr lang="en-US" sz="1200" dirty="0">
                <a:solidFill>
                  <a:schemeClr val="bg1">
                    <a:lumMod val="50000"/>
                  </a:schemeClr>
                </a:solidFill>
              </a:rPr>
              <a:t>RESEARCH</a:t>
            </a:r>
            <a:endParaRPr lang="en-US" sz="1200" dirty="0">
              <a:solidFill>
                <a:schemeClr val="bg1">
                  <a:lumMod val="50000"/>
                </a:schemeClr>
              </a:solidFill>
            </a:endParaRPr>
          </a:p>
        </p:txBody>
      </p:sp>
      <p:sp>
        <p:nvSpPr>
          <p:cNvPr id="35" name="TextBox 34"/>
          <p:cNvSpPr txBox="1"/>
          <p:nvPr/>
        </p:nvSpPr>
        <p:spPr>
          <a:xfrm>
            <a:off x="1981200" y="3914002"/>
            <a:ext cx="1066800" cy="276999"/>
          </a:xfrm>
          <a:prstGeom prst="rect">
            <a:avLst/>
          </a:prstGeom>
          <a:solidFill>
            <a:schemeClr val="bg1"/>
          </a:solidFill>
        </p:spPr>
        <p:txBody>
          <a:bodyPr wrap="square" rtlCol="0">
            <a:spAutoFit/>
          </a:bodyPr>
          <a:lstStyle/>
          <a:p>
            <a:r>
              <a:rPr lang="en-US" sz="1200" dirty="0">
                <a:solidFill>
                  <a:schemeClr val="bg1">
                    <a:lumMod val="50000"/>
                  </a:schemeClr>
                </a:solidFill>
              </a:rPr>
              <a:t>HIGHLIGHTS</a:t>
            </a:r>
            <a:endParaRPr lang="en-US" sz="1200" dirty="0">
              <a:solidFill>
                <a:schemeClr val="bg1">
                  <a:lumMod val="50000"/>
                </a:schemeClr>
              </a:solidFill>
            </a:endParaRPr>
          </a:p>
        </p:txBody>
      </p:sp>
      <p:sp>
        <p:nvSpPr>
          <p:cNvPr id="36" name="TextBox 35"/>
          <p:cNvSpPr txBox="1"/>
          <p:nvPr/>
        </p:nvSpPr>
        <p:spPr>
          <a:xfrm>
            <a:off x="6096000" y="3914002"/>
            <a:ext cx="1219200" cy="276999"/>
          </a:xfrm>
          <a:prstGeom prst="rect">
            <a:avLst/>
          </a:prstGeom>
          <a:solidFill>
            <a:schemeClr val="bg1"/>
          </a:solidFill>
        </p:spPr>
        <p:txBody>
          <a:bodyPr wrap="square" rtlCol="0">
            <a:spAutoFit/>
          </a:bodyPr>
          <a:lstStyle/>
          <a:p>
            <a:r>
              <a:rPr lang="en-US" sz="1200" dirty="0">
                <a:solidFill>
                  <a:schemeClr val="bg1">
                    <a:lumMod val="50000"/>
                  </a:schemeClr>
                </a:solidFill>
              </a:rPr>
              <a:t>STEWARDSHIP</a:t>
            </a:r>
            <a:endParaRPr lang="en-US" sz="1200" dirty="0">
              <a:solidFill>
                <a:schemeClr val="bg1">
                  <a:lumMod val="50000"/>
                </a:schemeClr>
              </a:solidFill>
            </a:endParaRPr>
          </a:p>
        </p:txBody>
      </p:sp>
      <p:sp>
        <p:nvSpPr>
          <p:cNvPr id="37" name="TextBox 36"/>
          <p:cNvSpPr txBox="1"/>
          <p:nvPr/>
        </p:nvSpPr>
        <p:spPr>
          <a:xfrm>
            <a:off x="8153400" y="3914002"/>
            <a:ext cx="1600200" cy="276999"/>
          </a:xfrm>
          <a:prstGeom prst="rect">
            <a:avLst/>
          </a:prstGeom>
          <a:solidFill>
            <a:schemeClr val="bg1"/>
          </a:solidFill>
        </p:spPr>
        <p:txBody>
          <a:bodyPr wrap="square" rtlCol="0">
            <a:spAutoFit/>
          </a:bodyPr>
          <a:lstStyle/>
          <a:p>
            <a:r>
              <a:rPr lang="en-US" sz="1200" dirty="0">
                <a:solidFill>
                  <a:schemeClr val="bg1">
                    <a:lumMod val="50000"/>
                  </a:schemeClr>
                </a:solidFill>
              </a:rPr>
              <a:t>ABOUT US</a:t>
            </a:r>
            <a:endParaRPr lang="en-US" sz="1200" dirty="0">
              <a:solidFill>
                <a:schemeClr val="bg1">
                  <a:lumMod val="50000"/>
                </a:schemeClr>
              </a:solidFill>
            </a:endParaRPr>
          </a:p>
        </p:txBody>
      </p:sp>
      <p:sp>
        <p:nvSpPr>
          <p:cNvPr id="38" name="TextBox 37"/>
          <p:cNvSpPr txBox="1"/>
          <p:nvPr/>
        </p:nvSpPr>
        <p:spPr>
          <a:xfrm>
            <a:off x="8153400" y="4142601"/>
            <a:ext cx="1960935" cy="230832"/>
          </a:xfrm>
          <a:prstGeom prst="rect">
            <a:avLst/>
          </a:prstGeom>
          <a:solidFill>
            <a:schemeClr val="bg1"/>
          </a:solidFill>
        </p:spPr>
        <p:txBody>
          <a:bodyPr wrap="square" rtlCol="0">
            <a:spAutoFit/>
          </a:bodyPr>
          <a:lstStyle/>
          <a:p>
            <a:r>
              <a:rPr lang="en-US" sz="900" dirty="0">
                <a:solidFill>
                  <a:schemeClr val="tx2">
                    <a:lumMod val="60000"/>
                    <a:lumOff val="40000"/>
                  </a:schemeClr>
                </a:solidFill>
              </a:rPr>
              <a:t>The Estuaries Monitoring Workgroup</a:t>
            </a:r>
            <a:endParaRPr lang="en-US" sz="900" dirty="0">
              <a:solidFill>
                <a:schemeClr val="tx2">
                  <a:lumMod val="60000"/>
                  <a:lumOff val="40000"/>
                </a:schemeClr>
              </a:solidFill>
            </a:endParaRPr>
          </a:p>
        </p:txBody>
      </p:sp>
      <p:sp>
        <p:nvSpPr>
          <p:cNvPr id="39" name="TextBox 38"/>
          <p:cNvSpPr txBox="1"/>
          <p:nvPr/>
        </p:nvSpPr>
        <p:spPr>
          <a:xfrm>
            <a:off x="6096001" y="4142601"/>
            <a:ext cx="1960935" cy="230832"/>
          </a:xfrm>
          <a:prstGeom prst="rect">
            <a:avLst/>
          </a:prstGeom>
          <a:solidFill>
            <a:schemeClr val="bg1"/>
          </a:solidFill>
        </p:spPr>
        <p:txBody>
          <a:bodyPr wrap="square" rtlCol="0">
            <a:spAutoFit/>
          </a:bodyPr>
          <a:lstStyle/>
          <a:p>
            <a:r>
              <a:rPr lang="en-US" sz="900" dirty="0">
                <a:solidFill>
                  <a:schemeClr val="tx2">
                    <a:lumMod val="60000"/>
                    <a:lumOff val="40000"/>
                  </a:schemeClr>
                </a:solidFill>
              </a:rPr>
              <a:t>Creating new, self sustaining </a:t>
            </a:r>
            <a:endParaRPr lang="en-US" sz="900" dirty="0">
              <a:solidFill>
                <a:schemeClr val="tx2">
                  <a:lumMod val="60000"/>
                  <a:lumOff val="40000"/>
                </a:schemeClr>
              </a:solidFill>
            </a:endParaRPr>
          </a:p>
        </p:txBody>
      </p:sp>
      <p:sp>
        <p:nvSpPr>
          <p:cNvPr id="40" name="TextBox 39"/>
          <p:cNvSpPr txBox="1"/>
          <p:nvPr/>
        </p:nvSpPr>
        <p:spPr>
          <a:xfrm>
            <a:off x="1981201" y="4139330"/>
            <a:ext cx="1960935" cy="230832"/>
          </a:xfrm>
          <a:prstGeom prst="rect">
            <a:avLst/>
          </a:prstGeom>
          <a:solidFill>
            <a:schemeClr val="bg1"/>
          </a:solidFill>
        </p:spPr>
        <p:txBody>
          <a:bodyPr wrap="square" rtlCol="0">
            <a:spAutoFit/>
          </a:bodyPr>
          <a:lstStyle/>
          <a:p>
            <a:r>
              <a:rPr lang="en-US" sz="900" dirty="0">
                <a:solidFill>
                  <a:schemeClr val="tx2">
                    <a:lumMod val="60000"/>
                    <a:lumOff val="40000"/>
                  </a:schemeClr>
                </a:solidFill>
              </a:rPr>
              <a:t>Managing Salinity in a Drought</a:t>
            </a:r>
            <a:endParaRPr lang="en-US" sz="900" dirty="0">
              <a:solidFill>
                <a:schemeClr val="tx2">
                  <a:lumMod val="60000"/>
                  <a:lumOff val="40000"/>
                </a:schemeClr>
              </a:solidFill>
            </a:endParaRPr>
          </a:p>
        </p:txBody>
      </p:sp>
      <p:sp>
        <p:nvSpPr>
          <p:cNvPr id="41" name="TextBox 40"/>
          <p:cNvSpPr txBox="1"/>
          <p:nvPr/>
        </p:nvSpPr>
        <p:spPr>
          <a:xfrm>
            <a:off x="3982666" y="4153814"/>
            <a:ext cx="1960935" cy="230832"/>
          </a:xfrm>
          <a:prstGeom prst="rect">
            <a:avLst/>
          </a:prstGeom>
          <a:solidFill>
            <a:schemeClr val="bg1"/>
          </a:solidFill>
        </p:spPr>
        <p:txBody>
          <a:bodyPr wrap="square" rtlCol="0">
            <a:spAutoFit/>
          </a:bodyPr>
          <a:lstStyle/>
          <a:p>
            <a:r>
              <a:rPr lang="en-US" sz="900" dirty="0">
                <a:solidFill>
                  <a:schemeClr val="tx2">
                    <a:lumMod val="60000"/>
                    <a:lumOff val="40000"/>
                  </a:schemeClr>
                </a:solidFill>
              </a:rPr>
              <a:t>Real-Time Acoustic Telemetry Data</a:t>
            </a:r>
            <a:endParaRPr lang="en-US" sz="900" dirty="0">
              <a:solidFill>
                <a:schemeClr val="tx2">
                  <a:lumMod val="60000"/>
                  <a:lumOff val="40000"/>
                </a:schemeClr>
              </a:solidFill>
            </a:endParaRPr>
          </a:p>
        </p:txBody>
      </p:sp>
      <p:sp>
        <p:nvSpPr>
          <p:cNvPr id="29" name="Rectangle 28"/>
          <p:cNvSpPr/>
          <p:nvPr/>
        </p:nvSpPr>
        <p:spPr>
          <a:xfrm>
            <a:off x="2971801" y="3886201"/>
            <a:ext cx="1010865" cy="225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800600" y="3886201"/>
            <a:ext cx="1295400" cy="225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162800" y="3886201"/>
            <a:ext cx="990600" cy="225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067800" y="3886201"/>
            <a:ext cx="1046534" cy="225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315200" y="728990"/>
            <a:ext cx="914400" cy="261610"/>
          </a:xfrm>
          <a:prstGeom prst="rect">
            <a:avLst/>
          </a:prstGeom>
          <a:noFill/>
        </p:spPr>
        <p:txBody>
          <a:bodyPr wrap="square" rtlCol="0">
            <a:spAutoFit/>
          </a:bodyPr>
          <a:lstStyle/>
          <a:p>
            <a:r>
              <a:rPr lang="en-US" sz="1100" dirty="0">
                <a:solidFill>
                  <a:schemeClr val="bg1"/>
                </a:solidFill>
                <a:effectLst>
                  <a:outerShdw blurRad="38100" dist="38100" dir="2700000" algn="tl">
                    <a:srgbClr val="000000">
                      <a:alpha val="43137"/>
                    </a:srgbClr>
                  </a:outerShdw>
                </a:effectLst>
                <a:latin typeface="Calibri" panose="020F0502020204030204" pitchFamily="34" charset="0"/>
              </a:rPr>
              <a:t>REPORTING</a:t>
            </a:r>
            <a:endParaRPr lang="en-US" sz="11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7" name="Straight Connector 46"/>
          <p:cNvCxnSpPr/>
          <p:nvPr/>
        </p:nvCxnSpPr>
        <p:spPr>
          <a:xfrm>
            <a:off x="8153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34600"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00" t="4020" r="1268"/>
          <a:stretch/>
        </p:blipFill>
        <p:spPr>
          <a:xfrm>
            <a:off x="1972732" y="1020933"/>
            <a:ext cx="8161868" cy="2941468"/>
          </a:xfrm>
          <a:prstGeom prst="rect">
            <a:avLst/>
          </a:prstGeom>
        </p:spPr>
      </p:pic>
      <p:cxnSp>
        <p:nvCxnSpPr>
          <p:cNvPr id="16" name="Straight Connector 15"/>
          <p:cNvCxnSpPr/>
          <p:nvPr/>
        </p:nvCxnSpPr>
        <p:spPr>
          <a:xfrm>
            <a:off x="1977501"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schemeClr val="bg1"/>
                </a:solidFill>
                <a:effectLst>
                  <a:outerShdw blurRad="38100" dist="38100" dir="2700000" algn="tl">
                    <a:srgbClr val="000000">
                      <a:alpha val="43137"/>
                    </a:srgbClr>
                  </a:outerShdw>
                </a:effectLst>
                <a:latin typeface="Calibri" panose="020F0502020204030204" pitchFamily="34" charset="0"/>
              </a:rPr>
              <a:t>WATER QUALITY MONITORING COUNCIL</a:t>
            </a:r>
            <a:endParaRPr lang="en-US" sz="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6646" y="1326180"/>
            <a:ext cx="3113554" cy="1383153"/>
          </a:xfrm>
          <a:prstGeom prst="rect">
            <a:avLst/>
          </a:prstGeom>
        </p:spPr>
      </p:pic>
    </p:spTree>
    <p:extLst>
      <p:ext uri="{BB962C8B-B14F-4D97-AF65-F5344CB8AC3E}">
        <p14:creationId xmlns:p14="http://schemas.microsoft.com/office/powerpoint/2010/main" val="13883941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81200" y="1032029"/>
            <a:ext cx="8153400" cy="2881598"/>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TextBox 91"/>
              <p:cNvSpPr txBox="1"/>
              <p:nvPr/>
            </p:nvSpPr>
            <p:spPr>
              <a:xfrm>
                <a:off x="7620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rgbClr val="1F497D"/>
                    </a:solidFill>
                  </a:rPr>
                  <a:t>San Francisco Estuary</a:t>
                </a:r>
              </a:p>
              <a:p>
                <a:pPr marL="628650" lvl="1" indent="-171450">
                  <a:buFont typeface="Wingdings" panose="05000000000000000000" pitchFamily="2" charset="2"/>
                  <a:buChar char="Ø"/>
                </a:pPr>
                <a:r>
                  <a:rPr lang="en-US" sz="1100" i="1" u="sng" dirty="0">
                    <a:solidFill>
                      <a:srgbClr val="1F497D">
                        <a:lumMod val="60000"/>
                        <a:lumOff val="40000"/>
                      </a:srgbClr>
                    </a:solidFill>
                  </a:rPr>
                  <a:t>Benthic Invertebrates</a:t>
                </a:r>
              </a:p>
              <a:p>
                <a:pPr marL="171450" indent="-171450">
                  <a:buFont typeface="Wingdings" panose="05000000000000000000" pitchFamily="2" charset="2"/>
                  <a:buChar char="Ø"/>
                </a:pPr>
                <a:r>
                  <a:rPr lang="en-US" sz="1100" b="1" dirty="0">
                    <a:solidFill>
                      <a:srgbClr val="1F497D"/>
                    </a:solidFill>
                  </a:rPr>
                  <a:t>Santa Monica Bay </a:t>
                </a:r>
              </a:p>
              <a:p>
                <a:pPr marL="171450" indent="-171450">
                  <a:buFont typeface="Wingdings" panose="05000000000000000000" pitchFamily="2" charset="2"/>
                  <a:buChar char="Ø"/>
                </a:pPr>
                <a:r>
                  <a:rPr lang="en-US" sz="1100" b="1" dirty="0">
                    <a:solidFill>
                      <a:srgbClr val="1F497D"/>
                    </a:solidFill>
                  </a:rPr>
                  <a:t>Elkhorn Slough </a:t>
                </a:r>
              </a:p>
              <a:p>
                <a:pPr marL="171450" indent="-171450">
                  <a:buFont typeface="Wingdings" panose="05000000000000000000" pitchFamily="2" charset="2"/>
                  <a:buChar char="Ø"/>
                </a:pPr>
                <a:r>
                  <a:rPr lang="en-US" sz="1100" b="1" dirty="0">
                    <a:solidFill>
                      <a:srgbClr val="1F497D"/>
                    </a:solidFill>
                  </a:rPr>
                  <a:t>Morro Bay Estuary</a:t>
                </a:r>
              </a:p>
              <a:p>
                <a:pPr marL="171450" indent="-171450">
                  <a:buFont typeface="Arial" panose="020B0604020202020204" pitchFamily="34" charset="0"/>
                  <a:buChar char="•"/>
                </a:pPr>
                <a:endParaRPr lang="en-US" sz="1100" dirty="0">
                  <a:solidFill>
                    <a:srgbClr val="1F497D"/>
                  </a:solidFill>
                </a:endParaRPr>
              </a:p>
            </p:txBody>
          </p:sp>
          <p:sp>
            <p:nvSpPr>
              <p:cNvPr id="93" name="TextBox 92"/>
              <p:cNvSpPr txBox="1"/>
              <p:nvPr/>
            </p:nvSpPr>
            <p:spPr>
              <a:xfrm>
                <a:off x="44577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rgbClr val="1F497D"/>
                    </a:solidFill>
                  </a:rPr>
                  <a:t>Smith River Estuary</a:t>
                </a:r>
              </a:p>
              <a:p>
                <a:pPr marL="171450" indent="-171450">
                  <a:buFont typeface="Wingdings" panose="05000000000000000000" pitchFamily="2" charset="2"/>
                  <a:buChar char="Ø"/>
                </a:pPr>
                <a:r>
                  <a:rPr lang="en-US" sz="1100" b="1" dirty="0">
                    <a:solidFill>
                      <a:srgbClr val="1F497D"/>
                    </a:solidFill>
                  </a:rPr>
                  <a:t>Klamath River Estuary</a:t>
                </a:r>
              </a:p>
              <a:p>
                <a:pPr marL="171450" indent="-171450">
                  <a:buFont typeface="Wingdings" panose="05000000000000000000" pitchFamily="2" charset="2"/>
                  <a:buChar char="Ø"/>
                </a:pPr>
                <a:r>
                  <a:rPr lang="en-US" sz="1100" b="1" dirty="0">
                    <a:solidFill>
                      <a:srgbClr val="1F497D"/>
                    </a:solidFill>
                  </a:rPr>
                  <a:t>Mad River Estuary</a:t>
                </a:r>
              </a:p>
              <a:p>
                <a:pPr marL="171450" indent="-171450">
                  <a:buFont typeface="Wingdings" panose="05000000000000000000" pitchFamily="2" charset="2"/>
                  <a:buChar char="Ø"/>
                </a:pPr>
                <a:r>
                  <a:rPr lang="en-US" sz="1100" b="1" dirty="0" err="1">
                    <a:solidFill>
                      <a:srgbClr val="1F497D"/>
                    </a:solidFill>
                  </a:rPr>
                  <a:t>Noyo</a:t>
                </a:r>
                <a:r>
                  <a:rPr lang="en-US" sz="1100" b="1" dirty="0">
                    <a:solidFill>
                      <a:srgbClr val="1F497D"/>
                    </a:solidFill>
                  </a:rPr>
                  <a:t> River Estuary</a:t>
                </a:r>
              </a:p>
              <a:p>
                <a:pPr marL="171450" indent="-171450">
                  <a:buFont typeface="Wingdings" panose="05000000000000000000" pitchFamily="2" charset="2"/>
                  <a:buChar char="Ø"/>
                </a:pPr>
                <a:r>
                  <a:rPr lang="en-US" sz="1100" b="1" dirty="0">
                    <a:solidFill>
                      <a:srgbClr val="1F497D"/>
                    </a:solidFill>
                  </a:rPr>
                  <a:t>Eel River Estuary </a:t>
                </a:r>
              </a:p>
              <a:p>
                <a:pPr marL="171450" indent="-171450">
                  <a:buFont typeface="Wingdings" panose="05000000000000000000" pitchFamily="2" charset="2"/>
                  <a:buChar char="Ø"/>
                </a:pPr>
                <a:r>
                  <a:rPr lang="en-US" sz="1100" b="1" dirty="0">
                    <a:solidFill>
                      <a:srgbClr val="1F497D"/>
                    </a:solidFill>
                  </a:rPr>
                  <a:t>Russian River Estuary </a:t>
                </a:r>
              </a:p>
            </p:txBody>
          </p:sp>
        </p:grpSp>
      </p:grpSp>
      <p:sp>
        <p:nvSpPr>
          <p:cNvPr id="2" name="Rectangle 1"/>
          <p:cNvSpPr/>
          <p:nvPr/>
        </p:nvSpPr>
        <p:spPr>
          <a:xfrm>
            <a:off x="1981200" y="3913628"/>
            <a:ext cx="8132394" cy="2129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981201" y="5791200"/>
            <a:ext cx="8133135" cy="2971800"/>
          </a:xfrm>
          <a:prstGeom prst="rect">
            <a:avLst/>
          </a:prstGeom>
          <a:gradFill flip="none" rotWithShape="1">
            <a:gsLst>
              <a:gs pos="0">
                <a:schemeClr val="accent3">
                  <a:lumMod val="20000"/>
                  <a:lumOff val="80000"/>
                </a:schemeClr>
              </a:gs>
              <a:gs pos="23000">
                <a:schemeClr val="bg1"/>
              </a:gs>
              <a:gs pos="62000">
                <a:schemeClr val="bg1"/>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p:cNvCxnSpPr/>
          <p:nvPr/>
        </p:nvCxnSpPr>
        <p:spPr>
          <a:xfrm>
            <a:off x="1981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prstClr val="white">
                    <a:lumMod val="75000"/>
                  </a:prst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prstClr val="white"/>
                </a:solidFill>
                <a:effectLst>
                  <a:outerShdw blurRad="38100" dist="38100" dir="2700000" algn="tl">
                    <a:srgbClr val="000000">
                      <a:alpha val="43137"/>
                    </a:srgbClr>
                  </a:outerShdw>
                </a:effectLst>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prstClr val="white"/>
                </a:solidFill>
                <a:effectLst>
                  <a:outerShdw blurRad="38100" dist="38100" dir="2700000" algn="tl">
                    <a:srgbClr val="000000">
                      <a:alpha val="43137"/>
                    </a:srgbClr>
                  </a:outerShdw>
                </a:effectLst>
              </a:rPr>
              <a:t>WATER QUALITY MONITORING COUNCIL</a:t>
            </a:r>
          </a:p>
        </p:txBody>
      </p:sp>
      <p:sp>
        <p:nvSpPr>
          <p:cNvPr id="49" name="Rectangle 48"/>
          <p:cNvSpPr/>
          <p:nvPr/>
        </p:nvSpPr>
        <p:spPr>
          <a:xfrm>
            <a:off x="2133600" y="4049327"/>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Safe</a:t>
            </a:r>
          </a:p>
        </p:txBody>
      </p:sp>
      <p:sp>
        <p:nvSpPr>
          <p:cNvPr id="50" name="TextBox 49"/>
          <p:cNvSpPr txBox="1"/>
          <p:nvPr/>
        </p:nvSpPr>
        <p:spPr>
          <a:xfrm>
            <a:off x="2209800" y="4114800"/>
            <a:ext cx="1905000" cy="261610"/>
          </a:xfrm>
          <a:prstGeom prst="rect">
            <a:avLst/>
          </a:prstGeom>
          <a:solidFill>
            <a:schemeClr val="bg1"/>
          </a:solidFill>
          <a:ln>
            <a:solidFill>
              <a:schemeClr val="bg1"/>
            </a:solidFill>
          </a:ln>
        </p:spPr>
        <p:txBody>
          <a:bodyPr wrap="square" rtlCol="0">
            <a:spAutoFit/>
          </a:bodyPr>
          <a:lstStyle/>
          <a:p>
            <a:r>
              <a:rPr lang="en-US" sz="1100" dirty="0">
                <a:solidFill>
                  <a:prstClr val="black"/>
                </a:solidFill>
                <a:effectLst>
                  <a:outerShdw blurRad="38100" dist="38100" dir="2700000" algn="tl">
                    <a:srgbClr val="000000">
                      <a:alpha val="43137"/>
                    </a:srgbClr>
                  </a:outerShdw>
                </a:effectLst>
              </a:rPr>
              <a:t>ABOUT US</a:t>
            </a:r>
          </a:p>
        </p:txBody>
      </p:sp>
      <p:sp>
        <p:nvSpPr>
          <p:cNvPr id="52" name="Rectangle 51"/>
          <p:cNvSpPr/>
          <p:nvPr/>
        </p:nvSpPr>
        <p:spPr>
          <a:xfrm>
            <a:off x="4800600" y="4038601"/>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p:nvSpPr>
        <p:spPr>
          <a:xfrm>
            <a:off x="7467600" y="4043121"/>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TextBox 53"/>
          <p:cNvSpPr txBox="1"/>
          <p:nvPr/>
        </p:nvSpPr>
        <p:spPr>
          <a:xfrm>
            <a:off x="2971800" y="4549914"/>
            <a:ext cx="1676400" cy="707886"/>
          </a:xfrm>
          <a:prstGeom prst="rect">
            <a:avLst/>
          </a:prstGeom>
          <a:noFill/>
        </p:spPr>
        <p:txBody>
          <a:bodyPr wrap="square" rtlCol="0">
            <a:spAutoFit/>
          </a:bodyPr>
          <a:lstStyle/>
          <a:p>
            <a:r>
              <a:rPr lang="en-US" sz="1000" dirty="0">
                <a:solidFill>
                  <a:prstClr val="black"/>
                </a:solidFill>
              </a:rPr>
              <a:t>The California Estuary Monitoring Workgroup, is tasked with identifying key questions to assess the</a:t>
            </a:r>
          </a:p>
        </p:txBody>
      </p:sp>
      <p:sp>
        <p:nvSpPr>
          <p:cNvPr id="55" name="TextBox 54"/>
          <p:cNvSpPr txBox="1"/>
          <p:nvPr/>
        </p:nvSpPr>
        <p:spPr>
          <a:xfrm>
            <a:off x="2209800" y="5181600"/>
            <a:ext cx="2438400" cy="707886"/>
          </a:xfrm>
          <a:prstGeom prst="rect">
            <a:avLst/>
          </a:prstGeom>
          <a:noFill/>
        </p:spPr>
        <p:txBody>
          <a:bodyPr wrap="square" rtlCol="0">
            <a:spAutoFit/>
          </a:bodyPr>
          <a:lstStyle/>
          <a:p>
            <a:r>
              <a:rPr lang="en-US" sz="1000" dirty="0">
                <a:solidFill>
                  <a:prstClr val="black"/>
                </a:solidFill>
              </a:rPr>
              <a:t>Ecological health of California’s Estuaries, the data and methods available and needed to address the questions, and the methods to access these data. </a:t>
            </a:r>
            <a:r>
              <a:rPr lang="en-US" sz="1000" i="1" u="sng" dirty="0">
                <a:solidFill>
                  <a:srgbClr val="4F81BD"/>
                </a:solidFill>
              </a:rPr>
              <a:t>Learn more</a:t>
            </a:r>
            <a:endParaRPr lang="en-US" sz="1000" dirty="0">
              <a:solidFill>
                <a:prstClr val="black"/>
              </a:solidFill>
            </a:endParaRPr>
          </a:p>
        </p:txBody>
      </p:sp>
      <p:sp>
        <p:nvSpPr>
          <p:cNvPr id="56" name="TextBox 55"/>
          <p:cNvSpPr txBox="1"/>
          <p:nvPr/>
        </p:nvSpPr>
        <p:spPr>
          <a:xfrm>
            <a:off x="8441268" y="4544582"/>
            <a:ext cx="1540932" cy="707886"/>
          </a:xfrm>
          <a:prstGeom prst="rect">
            <a:avLst/>
          </a:prstGeom>
          <a:noFill/>
        </p:spPr>
        <p:txBody>
          <a:bodyPr wrap="square" rtlCol="0">
            <a:spAutoFit/>
          </a:bodyPr>
          <a:lstStyle/>
          <a:p>
            <a:r>
              <a:rPr lang="en-US" sz="1000" dirty="0">
                <a:solidFill>
                  <a:prstClr val="black"/>
                </a:solidFill>
              </a:rPr>
              <a:t>A new weather satellite was launched  (February 27) from Japan aimed at providing high-tech, three</a:t>
            </a:r>
          </a:p>
        </p:txBody>
      </p:sp>
      <p:sp>
        <p:nvSpPr>
          <p:cNvPr id="57" name="TextBox 56"/>
          <p:cNvSpPr txBox="1"/>
          <p:nvPr/>
        </p:nvSpPr>
        <p:spPr>
          <a:xfrm>
            <a:off x="7620000" y="5176268"/>
            <a:ext cx="2438400" cy="553998"/>
          </a:xfrm>
          <a:prstGeom prst="rect">
            <a:avLst/>
          </a:prstGeom>
          <a:noFill/>
        </p:spPr>
        <p:txBody>
          <a:bodyPr wrap="square" rtlCol="0">
            <a:spAutoFit/>
          </a:bodyPr>
          <a:lstStyle/>
          <a:p>
            <a:r>
              <a:rPr lang="en-US" sz="1000" dirty="0">
                <a:solidFill>
                  <a:prstClr val="black"/>
                </a:solidFill>
              </a:rPr>
              <a:t>Dimensional snowfall around the earth. The Global Precipitation Measurements….  </a:t>
            </a:r>
            <a:r>
              <a:rPr lang="en-US" sz="1000" i="1" u="sng" dirty="0">
                <a:solidFill>
                  <a:srgbClr val="4F81BD"/>
                </a:solidFill>
              </a:rPr>
              <a:t>Learn more</a:t>
            </a:r>
          </a:p>
        </p:txBody>
      </p:sp>
      <p:sp>
        <p:nvSpPr>
          <p:cNvPr id="58" name="TextBox 57"/>
          <p:cNvSpPr txBox="1"/>
          <p:nvPr/>
        </p:nvSpPr>
        <p:spPr>
          <a:xfrm>
            <a:off x="2209800" y="4310390"/>
            <a:ext cx="2362200" cy="230832"/>
          </a:xfrm>
          <a:prstGeom prst="rect">
            <a:avLst/>
          </a:prstGeom>
          <a:noFill/>
          <a:ln>
            <a:solidFill>
              <a:schemeClr val="bg1"/>
            </a:solidFill>
          </a:ln>
        </p:spPr>
        <p:txBody>
          <a:bodyPr wrap="square" rtlCol="0">
            <a:spAutoFit/>
          </a:bodyPr>
          <a:lstStyle/>
          <a:p>
            <a:r>
              <a:rPr lang="en-US" sz="900" dirty="0">
                <a:solidFill>
                  <a:srgbClr val="4BACC6">
                    <a:lumMod val="75000"/>
                  </a:srgbClr>
                </a:solidFill>
              </a:rPr>
              <a:t>What is the Estuary Monitoring Workgroup?</a:t>
            </a:r>
          </a:p>
        </p:txBody>
      </p:sp>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572000"/>
            <a:ext cx="609600" cy="609600"/>
          </a:xfrm>
          <a:prstGeom prst="rect">
            <a:avLst/>
          </a:prstGeom>
        </p:spPr>
      </p:pic>
      <p:sp>
        <p:nvSpPr>
          <p:cNvPr id="60" name="TextBox 59"/>
          <p:cNvSpPr txBox="1"/>
          <p:nvPr/>
        </p:nvSpPr>
        <p:spPr>
          <a:xfrm>
            <a:off x="7620000" y="4114800"/>
            <a:ext cx="1905000" cy="261610"/>
          </a:xfrm>
          <a:prstGeom prst="rect">
            <a:avLst/>
          </a:prstGeom>
          <a:noFill/>
          <a:ln>
            <a:solidFill>
              <a:schemeClr val="bg1"/>
            </a:solidFill>
          </a:ln>
        </p:spPr>
        <p:txBody>
          <a:bodyPr wrap="square" rtlCol="0">
            <a:spAutoFit/>
          </a:bodyPr>
          <a:lstStyle/>
          <a:p>
            <a:r>
              <a:rPr lang="en-US" sz="1100" dirty="0">
                <a:solidFill>
                  <a:prstClr val="black"/>
                </a:solidFill>
                <a:effectLst>
                  <a:outerShdw blurRad="38100" dist="38100" dir="2700000" algn="tl">
                    <a:srgbClr val="000000">
                      <a:alpha val="43137"/>
                    </a:srgbClr>
                  </a:outerShdw>
                </a:effectLst>
              </a:rPr>
              <a:t>WATER NEWS</a:t>
            </a:r>
          </a:p>
        </p:txBody>
      </p:sp>
      <p:sp>
        <p:nvSpPr>
          <p:cNvPr id="61" name="TextBox 60"/>
          <p:cNvSpPr txBox="1"/>
          <p:nvPr/>
        </p:nvSpPr>
        <p:spPr>
          <a:xfrm>
            <a:off x="7620000" y="4310390"/>
            <a:ext cx="2362200" cy="230832"/>
          </a:xfrm>
          <a:prstGeom prst="rect">
            <a:avLst/>
          </a:prstGeom>
          <a:noFill/>
          <a:ln>
            <a:solidFill>
              <a:schemeClr val="bg1"/>
            </a:solidFill>
          </a:ln>
        </p:spPr>
        <p:txBody>
          <a:bodyPr wrap="square" rtlCol="0">
            <a:spAutoFit/>
          </a:bodyPr>
          <a:lstStyle/>
          <a:p>
            <a:r>
              <a:rPr lang="en-US" sz="900" dirty="0">
                <a:solidFill>
                  <a:srgbClr val="4BACC6">
                    <a:lumMod val="75000"/>
                  </a:srgbClr>
                </a:solidFill>
              </a:rPr>
              <a:t>What are headlines in California’s water news?</a:t>
            </a:r>
          </a:p>
        </p:txBody>
      </p:sp>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2" y="4572001"/>
            <a:ext cx="745067" cy="558123"/>
          </a:xfrm>
          <a:prstGeom prst="rect">
            <a:avLst/>
          </a:prstGeom>
        </p:spPr>
      </p:pic>
      <p:sp>
        <p:nvSpPr>
          <p:cNvPr id="63" name="Rectangle 62"/>
          <p:cNvSpPr/>
          <p:nvPr/>
        </p:nvSpPr>
        <p:spPr>
          <a:xfrm>
            <a:off x="2133600" y="6313241"/>
            <a:ext cx="2514600" cy="182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Safe</a:t>
            </a:r>
          </a:p>
        </p:txBody>
      </p:sp>
      <p:sp>
        <p:nvSpPr>
          <p:cNvPr id="64" name="TextBox 63"/>
          <p:cNvSpPr txBox="1"/>
          <p:nvPr/>
        </p:nvSpPr>
        <p:spPr>
          <a:xfrm>
            <a:off x="2209800" y="6378714"/>
            <a:ext cx="1905000" cy="261610"/>
          </a:xfrm>
          <a:prstGeom prst="rect">
            <a:avLst/>
          </a:prstGeom>
          <a:solidFill>
            <a:schemeClr val="bg1"/>
          </a:solidFill>
          <a:ln>
            <a:solidFill>
              <a:schemeClr val="bg1"/>
            </a:solidFill>
          </a:ln>
        </p:spPr>
        <p:txBody>
          <a:bodyPr wrap="square" rtlCol="0">
            <a:spAutoFit/>
          </a:bodyPr>
          <a:lstStyle/>
          <a:p>
            <a:r>
              <a:rPr lang="en-US" sz="1100" dirty="0">
                <a:solidFill>
                  <a:prstClr val="black"/>
                </a:solidFill>
                <a:effectLst>
                  <a:outerShdw blurRad="38100" dist="38100" dir="2700000" algn="tl">
                    <a:srgbClr val="000000">
                      <a:alpha val="43137"/>
                    </a:srgbClr>
                  </a:outerShdw>
                </a:effectLst>
              </a:rPr>
              <a:t>REPORTING</a:t>
            </a:r>
          </a:p>
        </p:txBody>
      </p:sp>
      <p:sp>
        <p:nvSpPr>
          <p:cNvPr id="65" name="Rectangle 64"/>
          <p:cNvSpPr/>
          <p:nvPr/>
        </p:nvSpPr>
        <p:spPr>
          <a:xfrm>
            <a:off x="4800600" y="6302515"/>
            <a:ext cx="2514600" cy="1833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p:nvSpPr>
        <p:spPr>
          <a:xfrm>
            <a:off x="7467600" y="6307035"/>
            <a:ext cx="2514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xtBox 66"/>
          <p:cNvSpPr txBox="1"/>
          <p:nvPr/>
        </p:nvSpPr>
        <p:spPr>
          <a:xfrm>
            <a:off x="2971800" y="6813828"/>
            <a:ext cx="1676400" cy="707886"/>
          </a:xfrm>
          <a:prstGeom prst="rect">
            <a:avLst/>
          </a:prstGeom>
          <a:noFill/>
        </p:spPr>
        <p:txBody>
          <a:bodyPr wrap="square" rtlCol="0">
            <a:spAutoFit/>
          </a:bodyPr>
          <a:lstStyle/>
          <a:p>
            <a:r>
              <a:rPr lang="en-US" sz="1000" dirty="0">
                <a:solidFill>
                  <a:prstClr val="black"/>
                </a:solidFill>
              </a:rPr>
              <a:t>The State of the Estuary Report is the</a:t>
            </a:r>
          </a:p>
          <a:p>
            <a:r>
              <a:rPr lang="en-US" sz="1000" dirty="0">
                <a:solidFill>
                  <a:prstClr val="black"/>
                </a:solidFill>
              </a:rPr>
              <a:t>most comprehensive health report ever completed for</a:t>
            </a:r>
          </a:p>
        </p:txBody>
      </p:sp>
      <p:sp>
        <p:nvSpPr>
          <p:cNvPr id="68" name="TextBox 67"/>
          <p:cNvSpPr txBox="1"/>
          <p:nvPr/>
        </p:nvSpPr>
        <p:spPr>
          <a:xfrm>
            <a:off x="2209800" y="7445514"/>
            <a:ext cx="2438400" cy="707886"/>
          </a:xfrm>
          <a:prstGeom prst="rect">
            <a:avLst/>
          </a:prstGeom>
          <a:noFill/>
        </p:spPr>
        <p:txBody>
          <a:bodyPr wrap="square" rtlCol="0">
            <a:spAutoFit/>
          </a:bodyPr>
          <a:lstStyle/>
          <a:p>
            <a:r>
              <a:rPr lang="en-US" sz="1000" dirty="0">
                <a:solidFill>
                  <a:prstClr val="black"/>
                </a:solidFill>
              </a:rPr>
              <a:t> for the San Francisco Bay-Delta Estuary. It uses the best available science and most recent data contributed by over 30 scientists….. </a:t>
            </a:r>
            <a:r>
              <a:rPr lang="en-US" sz="1000" i="1" u="sng" dirty="0">
                <a:solidFill>
                  <a:srgbClr val="4F81BD"/>
                </a:solidFill>
              </a:rPr>
              <a:t>Learn more</a:t>
            </a:r>
            <a:endParaRPr lang="en-US" sz="1000" dirty="0">
              <a:solidFill>
                <a:prstClr val="black"/>
              </a:solidFill>
            </a:endParaRPr>
          </a:p>
        </p:txBody>
      </p:sp>
      <p:sp>
        <p:nvSpPr>
          <p:cNvPr id="69" name="TextBox 68"/>
          <p:cNvSpPr txBox="1"/>
          <p:nvPr/>
        </p:nvSpPr>
        <p:spPr>
          <a:xfrm>
            <a:off x="8441268" y="6808496"/>
            <a:ext cx="1540932" cy="707886"/>
          </a:xfrm>
          <a:prstGeom prst="rect">
            <a:avLst/>
          </a:prstGeom>
          <a:noFill/>
        </p:spPr>
        <p:txBody>
          <a:bodyPr wrap="square" rtlCol="0">
            <a:spAutoFit/>
          </a:bodyPr>
          <a:lstStyle/>
          <a:p>
            <a:r>
              <a:rPr lang="en-US" sz="1000" dirty="0">
                <a:solidFill>
                  <a:prstClr val="black"/>
                </a:solidFill>
              </a:rPr>
              <a:t>In support of various fish tracking studies by the Army Corp, USGS, MWD, DWR and participating </a:t>
            </a:r>
          </a:p>
        </p:txBody>
      </p:sp>
      <p:sp>
        <p:nvSpPr>
          <p:cNvPr id="70" name="TextBox 69"/>
          <p:cNvSpPr txBox="1"/>
          <p:nvPr/>
        </p:nvSpPr>
        <p:spPr>
          <a:xfrm>
            <a:off x="2209800" y="6574304"/>
            <a:ext cx="2362200" cy="230832"/>
          </a:xfrm>
          <a:prstGeom prst="rect">
            <a:avLst/>
          </a:prstGeom>
          <a:noFill/>
          <a:ln>
            <a:solidFill>
              <a:schemeClr val="bg1"/>
            </a:solidFill>
          </a:ln>
        </p:spPr>
        <p:txBody>
          <a:bodyPr wrap="square" rtlCol="0">
            <a:spAutoFit/>
          </a:bodyPr>
          <a:lstStyle/>
          <a:p>
            <a:r>
              <a:rPr lang="en-US" sz="900" dirty="0">
                <a:solidFill>
                  <a:srgbClr val="4BACC6">
                    <a:lumMod val="75000"/>
                  </a:srgbClr>
                </a:solidFill>
              </a:rPr>
              <a:t>What is the State of the Estuary Report 2015?</a:t>
            </a:r>
          </a:p>
        </p:txBody>
      </p:sp>
      <p:sp>
        <p:nvSpPr>
          <p:cNvPr id="71" name="TextBox 70"/>
          <p:cNvSpPr txBox="1"/>
          <p:nvPr/>
        </p:nvSpPr>
        <p:spPr>
          <a:xfrm>
            <a:off x="7620000" y="6378714"/>
            <a:ext cx="1905000" cy="261610"/>
          </a:xfrm>
          <a:prstGeom prst="rect">
            <a:avLst/>
          </a:prstGeom>
          <a:noFill/>
          <a:ln>
            <a:solidFill>
              <a:schemeClr val="bg1"/>
            </a:solidFill>
          </a:ln>
        </p:spPr>
        <p:txBody>
          <a:bodyPr wrap="square" rtlCol="0">
            <a:spAutoFit/>
          </a:bodyPr>
          <a:lstStyle/>
          <a:p>
            <a:r>
              <a:rPr lang="en-US" sz="1100" dirty="0">
                <a:solidFill>
                  <a:prstClr val="black"/>
                </a:solidFill>
                <a:effectLst>
                  <a:outerShdw blurRad="38100" dist="38100" dir="2700000" algn="tl">
                    <a:srgbClr val="000000">
                      <a:alpha val="43137"/>
                    </a:srgbClr>
                  </a:outerShdw>
                </a:effectLst>
              </a:rPr>
              <a:t>RESEARCH</a:t>
            </a:r>
          </a:p>
        </p:txBody>
      </p:sp>
      <p:sp>
        <p:nvSpPr>
          <p:cNvPr id="72" name="TextBox 71"/>
          <p:cNvSpPr txBox="1"/>
          <p:nvPr/>
        </p:nvSpPr>
        <p:spPr>
          <a:xfrm>
            <a:off x="7620000" y="6574304"/>
            <a:ext cx="2362200" cy="230832"/>
          </a:xfrm>
          <a:prstGeom prst="rect">
            <a:avLst/>
          </a:prstGeom>
          <a:noFill/>
          <a:ln>
            <a:solidFill>
              <a:schemeClr val="bg1"/>
            </a:solidFill>
          </a:ln>
        </p:spPr>
        <p:txBody>
          <a:bodyPr wrap="square" rtlCol="0">
            <a:spAutoFit/>
          </a:bodyPr>
          <a:lstStyle/>
          <a:p>
            <a:r>
              <a:rPr lang="en-US" sz="900" dirty="0">
                <a:solidFill>
                  <a:srgbClr val="4BACC6">
                    <a:lumMod val="75000"/>
                  </a:srgbClr>
                </a:solidFill>
              </a:rPr>
              <a:t>How are tagged fish being used in the Delta?</a:t>
            </a:r>
          </a:p>
        </p:txBody>
      </p:sp>
      <p:sp>
        <p:nvSpPr>
          <p:cNvPr id="73" name="TextBox 72"/>
          <p:cNvSpPr txBox="1"/>
          <p:nvPr/>
        </p:nvSpPr>
        <p:spPr>
          <a:xfrm>
            <a:off x="2133600" y="6000690"/>
            <a:ext cx="1905000" cy="400110"/>
          </a:xfrm>
          <a:prstGeom prst="rect">
            <a:avLst/>
          </a:prstGeom>
          <a:solidFill>
            <a:schemeClr val="bg1"/>
          </a:solidFill>
          <a:ln>
            <a:solidFill>
              <a:schemeClr val="bg1"/>
            </a:solidFill>
          </a:ln>
        </p:spPr>
        <p:txBody>
          <a:bodyPr wrap="square" rtlCol="0">
            <a:spAutoFit/>
          </a:bodyPr>
          <a:lstStyle/>
          <a:p>
            <a:r>
              <a:rPr lang="en-US" sz="2000" dirty="0">
                <a:solidFill>
                  <a:prstClr val="white">
                    <a:lumMod val="50000"/>
                  </a:prstClr>
                </a:solidFill>
              </a:rPr>
              <a:t>HIGHLIGHTS</a:t>
            </a:r>
          </a:p>
        </p:txBody>
      </p:sp>
      <p:sp>
        <p:nvSpPr>
          <p:cNvPr id="75" name="TextBox 74"/>
          <p:cNvSpPr txBox="1"/>
          <p:nvPr/>
        </p:nvSpPr>
        <p:spPr>
          <a:xfrm>
            <a:off x="4876800" y="6378714"/>
            <a:ext cx="1905000" cy="261610"/>
          </a:xfrm>
          <a:prstGeom prst="rect">
            <a:avLst/>
          </a:prstGeom>
          <a:solidFill>
            <a:schemeClr val="bg1"/>
          </a:solidFill>
          <a:ln>
            <a:solidFill>
              <a:schemeClr val="bg1"/>
            </a:solidFill>
          </a:ln>
        </p:spPr>
        <p:txBody>
          <a:bodyPr wrap="square" rtlCol="0">
            <a:spAutoFit/>
          </a:bodyPr>
          <a:lstStyle/>
          <a:p>
            <a:r>
              <a:rPr lang="en-US" sz="1100" dirty="0">
                <a:solidFill>
                  <a:prstClr val="black"/>
                </a:solidFill>
                <a:effectLst>
                  <a:outerShdw blurRad="38100" dist="38100" dir="2700000" algn="tl">
                    <a:srgbClr val="000000">
                      <a:alpha val="43137"/>
                    </a:srgbClr>
                  </a:outerShdw>
                </a:effectLst>
              </a:rPr>
              <a:t>MANAGEMENT TOOLS</a:t>
            </a:r>
          </a:p>
        </p:txBody>
      </p:sp>
      <p:sp>
        <p:nvSpPr>
          <p:cNvPr id="76" name="TextBox 75"/>
          <p:cNvSpPr txBox="1"/>
          <p:nvPr/>
        </p:nvSpPr>
        <p:spPr>
          <a:xfrm>
            <a:off x="5638800" y="6813828"/>
            <a:ext cx="1676400" cy="707886"/>
          </a:xfrm>
          <a:prstGeom prst="rect">
            <a:avLst/>
          </a:prstGeom>
          <a:noFill/>
        </p:spPr>
        <p:txBody>
          <a:bodyPr wrap="square" rtlCol="0">
            <a:spAutoFit/>
          </a:bodyPr>
          <a:lstStyle/>
          <a:p>
            <a:r>
              <a:rPr lang="en-US" sz="1000" dirty="0">
                <a:solidFill>
                  <a:prstClr val="black"/>
                </a:solidFill>
              </a:rPr>
              <a:t>Building data stories to communicate complicated topics.  Learn about Salinity, why it is important and the</a:t>
            </a:r>
          </a:p>
        </p:txBody>
      </p:sp>
      <p:sp>
        <p:nvSpPr>
          <p:cNvPr id="77" name="TextBox 76"/>
          <p:cNvSpPr txBox="1"/>
          <p:nvPr/>
        </p:nvSpPr>
        <p:spPr>
          <a:xfrm>
            <a:off x="4876800" y="7445514"/>
            <a:ext cx="2438400" cy="707886"/>
          </a:xfrm>
          <a:prstGeom prst="rect">
            <a:avLst/>
          </a:prstGeom>
          <a:noFill/>
        </p:spPr>
        <p:txBody>
          <a:bodyPr wrap="square" rtlCol="0">
            <a:spAutoFit/>
          </a:bodyPr>
          <a:lstStyle/>
          <a:p>
            <a:r>
              <a:rPr lang="en-US" sz="1000" dirty="0">
                <a:solidFill>
                  <a:prstClr val="black"/>
                </a:solidFill>
              </a:rPr>
              <a:t>Management options available to the resource agencies.  See real time conductivity conditions, visualize the salt field and spatially view….. </a:t>
            </a:r>
            <a:r>
              <a:rPr lang="en-US" sz="1000" i="1" u="sng" dirty="0">
                <a:solidFill>
                  <a:srgbClr val="4F81BD"/>
                </a:solidFill>
              </a:rPr>
              <a:t>Learn more</a:t>
            </a:r>
            <a:endParaRPr lang="en-US" sz="1000" dirty="0">
              <a:solidFill>
                <a:prstClr val="black"/>
              </a:solidFill>
            </a:endParaRPr>
          </a:p>
        </p:txBody>
      </p:sp>
      <p:sp>
        <p:nvSpPr>
          <p:cNvPr id="78" name="TextBox 77"/>
          <p:cNvSpPr txBox="1"/>
          <p:nvPr/>
        </p:nvSpPr>
        <p:spPr>
          <a:xfrm>
            <a:off x="4876800" y="6574304"/>
            <a:ext cx="2590800" cy="230832"/>
          </a:xfrm>
          <a:prstGeom prst="rect">
            <a:avLst/>
          </a:prstGeom>
          <a:noFill/>
          <a:ln>
            <a:solidFill>
              <a:schemeClr val="bg1"/>
            </a:solidFill>
          </a:ln>
        </p:spPr>
        <p:txBody>
          <a:bodyPr wrap="square" rtlCol="0">
            <a:spAutoFit/>
          </a:bodyPr>
          <a:lstStyle/>
          <a:p>
            <a:r>
              <a:rPr lang="en-US" sz="900" dirty="0">
                <a:solidFill>
                  <a:srgbClr val="4BACC6">
                    <a:lumMod val="75000"/>
                  </a:srgbClr>
                </a:solidFill>
              </a:rPr>
              <a:t>How is salinity being managed during the drought?</a:t>
            </a:r>
          </a:p>
        </p:txBody>
      </p:sp>
      <p:sp>
        <p:nvSpPr>
          <p:cNvPr id="79" name="TextBox 78"/>
          <p:cNvSpPr txBox="1"/>
          <p:nvPr/>
        </p:nvSpPr>
        <p:spPr>
          <a:xfrm>
            <a:off x="4876800" y="4114800"/>
            <a:ext cx="1905000" cy="261610"/>
          </a:xfrm>
          <a:prstGeom prst="rect">
            <a:avLst/>
          </a:prstGeom>
          <a:solidFill>
            <a:schemeClr val="bg1"/>
          </a:solidFill>
          <a:ln>
            <a:solidFill>
              <a:schemeClr val="bg1"/>
            </a:solidFill>
          </a:ln>
        </p:spPr>
        <p:txBody>
          <a:bodyPr wrap="square" rtlCol="0">
            <a:spAutoFit/>
          </a:bodyPr>
          <a:lstStyle/>
          <a:p>
            <a:r>
              <a:rPr lang="en-US" sz="1100" dirty="0">
                <a:solidFill>
                  <a:prstClr val="black"/>
                </a:solidFill>
                <a:effectLst>
                  <a:outerShdw blurRad="38100" dist="38100" dir="2700000" algn="tl">
                    <a:srgbClr val="000000">
                      <a:alpha val="43137"/>
                    </a:srgbClr>
                  </a:outerShdw>
                </a:effectLst>
              </a:rPr>
              <a:t>STEWARDSHIP</a:t>
            </a:r>
          </a:p>
        </p:txBody>
      </p:sp>
      <p:sp>
        <p:nvSpPr>
          <p:cNvPr id="80" name="TextBox 79"/>
          <p:cNvSpPr txBox="1"/>
          <p:nvPr/>
        </p:nvSpPr>
        <p:spPr>
          <a:xfrm>
            <a:off x="5638800" y="4549914"/>
            <a:ext cx="1752600" cy="707886"/>
          </a:xfrm>
          <a:prstGeom prst="rect">
            <a:avLst/>
          </a:prstGeom>
          <a:noFill/>
        </p:spPr>
        <p:txBody>
          <a:bodyPr wrap="square" rtlCol="0">
            <a:spAutoFit/>
          </a:bodyPr>
          <a:lstStyle/>
          <a:p>
            <a:r>
              <a:rPr lang="en-US" sz="1000" dirty="0">
                <a:solidFill>
                  <a:prstClr val="black"/>
                </a:solidFill>
              </a:rPr>
              <a:t>It is every citizen’s responsibility acting as a steward in protecting the environment. The Sacramento</a:t>
            </a:r>
          </a:p>
        </p:txBody>
      </p:sp>
      <p:sp>
        <p:nvSpPr>
          <p:cNvPr id="81" name="TextBox 80"/>
          <p:cNvSpPr txBox="1"/>
          <p:nvPr/>
        </p:nvSpPr>
        <p:spPr>
          <a:xfrm>
            <a:off x="4876800" y="5181600"/>
            <a:ext cx="2438400" cy="861774"/>
          </a:xfrm>
          <a:prstGeom prst="rect">
            <a:avLst/>
          </a:prstGeom>
          <a:noFill/>
        </p:spPr>
        <p:txBody>
          <a:bodyPr wrap="square" rtlCol="0">
            <a:spAutoFit/>
          </a:bodyPr>
          <a:lstStyle/>
          <a:p>
            <a:r>
              <a:rPr lang="en-US" sz="1000" dirty="0">
                <a:solidFill>
                  <a:prstClr val="black"/>
                </a:solidFill>
              </a:rPr>
              <a:t>Regional County Sanitation District is in the process of purchasing and restoring habitat surrounding the their treatment plant…. </a:t>
            </a:r>
            <a:r>
              <a:rPr lang="en-US" sz="1000" i="1" u="sng" dirty="0">
                <a:solidFill>
                  <a:srgbClr val="4F81BD"/>
                </a:solidFill>
              </a:rPr>
              <a:t>Learn more</a:t>
            </a:r>
          </a:p>
          <a:p>
            <a:endParaRPr lang="en-US" sz="1000" dirty="0">
              <a:solidFill>
                <a:prstClr val="black"/>
              </a:solidFill>
            </a:endParaRPr>
          </a:p>
        </p:txBody>
      </p:sp>
      <p:sp>
        <p:nvSpPr>
          <p:cNvPr id="82" name="TextBox 81"/>
          <p:cNvSpPr txBox="1"/>
          <p:nvPr/>
        </p:nvSpPr>
        <p:spPr>
          <a:xfrm>
            <a:off x="4876800" y="4310390"/>
            <a:ext cx="2705100" cy="230832"/>
          </a:xfrm>
          <a:prstGeom prst="rect">
            <a:avLst/>
          </a:prstGeom>
          <a:noFill/>
          <a:ln>
            <a:solidFill>
              <a:schemeClr val="bg1"/>
            </a:solidFill>
          </a:ln>
        </p:spPr>
        <p:txBody>
          <a:bodyPr wrap="square" rtlCol="0">
            <a:spAutoFit/>
          </a:bodyPr>
          <a:lstStyle/>
          <a:p>
            <a:r>
              <a:rPr lang="en-US" sz="900" dirty="0">
                <a:solidFill>
                  <a:srgbClr val="4BACC6">
                    <a:lumMod val="75000"/>
                  </a:srgbClr>
                </a:solidFill>
              </a:rPr>
              <a:t>What is being done to protect California’s Estuaries? </a:t>
            </a:r>
          </a:p>
        </p:txBody>
      </p:sp>
      <p:pic>
        <p:nvPicPr>
          <p:cNvPr id="83" name="Picture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564" y="6855364"/>
            <a:ext cx="612237" cy="612237"/>
          </a:xfrm>
          <a:prstGeom prst="rect">
            <a:avLst/>
          </a:prstGeom>
        </p:spPr>
      </p:pic>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9216" y="6797642"/>
            <a:ext cx="738984" cy="746159"/>
          </a:xfrm>
          <a:prstGeom prst="rect">
            <a:avLst/>
          </a:prstGeom>
        </p:spPr>
      </p:pic>
      <p:sp>
        <p:nvSpPr>
          <p:cNvPr id="85" name="TextBox 84"/>
          <p:cNvSpPr txBox="1"/>
          <p:nvPr/>
        </p:nvSpPr>
        <p:spPr>
          <a:xfrm>
            <a:off x="7620000" y="7440182"/>
            <a:ext cx="2438400" cy="553998"/>
          </a:xfrm>
          <a:prstGeom prst="rect">
            <a:avLst/>
          </a:prstGeom>
          <a:noFill/>
        </p:spPr>
        <p:txBody>
          <a:bodyPr wrap="square" rtlCol="0">
            <a:spAutoFit/>
          </a:bodyPr>
          <a:lstStyle/>
          <a:p>
            <a:r>
              <a:rPr lang="en-US" sz="1000" dirty="0">
                <a:solidFill>
                  <a:prstClr val="black"/>
                </a:solidFill>
              </a:rPr>
              <a:t>Agencies for management of receiver network ops and visualization of raw processed….. </a:t>
            </a:r>
            <a:r>
              <a:rPr lang="en-US" sz="1000" i="1" u="sng" dirty="0">
                <a:solidFill>
                  <a:srgbClr val="4F81BD"/>
                </a:solidFill>
              </a:rPr>
              <a:t>Learn more</a:t>
            </a:r>
          </a:p>
        </p:txBody>
      </p:sp>
      <p:pic>
        <p:nvPicPr>
          <p:cNvPr id="86" name="Picture 85"/>
          <p:cNvPicPr>
            <a:picLocks noChangeAspect="1"/>
          </p:cNvPicPr>
          <p:nvPr/>
        </p:nvPicPr>
        <p:blipFill rotWithShape="1">
          <a:blip r:embed="rId8" cstate="print">
            <a:extLst>
              <a:ext uri="{28A0092B-C50C-407E-A947-70E740481C1C}">
                <a14:useLocalDpi xmlns:a14="http://schemas.microsoft.com/office/drawing/2010/main" val="0"/>
              </a:ext>
            </a:extLst>
          </a:blip>
          <a:srcRect l="26512" r="29274"/>
          <a:stretch/>
        </p:blipFill>
        <p:spPr>
          <a:xfrm>
            <a:off x="4988195" y="4588660"/>
            <a:ext cx="688972" cy="524803"/>
          </a:xfrm>
          <a:prstGeom prst="rect">
            <a:avLst/>
          </a:prstGeom>
        </p:spPr>
      </p:pic>
      <p:grpSp>
        <p:nvGrpSpPr>
          <p:cNvPr id="100" name="Group 99"/>
          <p:cNvGrpSpPr/>
          <p:nvPr/>
        </p:nvGrpSpPr>
        <p:grpSpPr>
          <a:xfrm>
            <a:off x="1981200" y="1020932"/>
            <a:ext cx="8136834" cy="2993260"/>
            <a:chOff x="457200" y="1020932"/>
            <a:chExt cx="8136834" cy="2993260"/>
          </a:xfrm>
        </p:grpSpPr>
        <p:pic>
          <p:nvPicPr>
            <p:cNvPr id="10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581400"/>
            <a:ext cx="0" cy="32004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886200" y="728990"/>
            <a:ext cx="10668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CA ESTUARIES</a:t>
            </a:r>
          </a:p>
        </p:txBody>
      </p:sp>
      <p:sp>
        <p:nvSpPr>
          <p:cNvPr id="95" name="TextBox 94"/>
          <p:cNvSpPr txBox="1"/>
          <p:nvPr/>
        </p:nvSpPr>
        <p:spPr>
          <a:xfrm>
            <a:off x="4876800" y="728990"/>
            <a:ext cx="13716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LEARN THE ISSUES</a:t>
            </a:r>
          </a:p>
        </p:txBody>
      </p:sp>
      <p:sp>
        <p:nvSpPr>
          <p:cNvPr id="96" name="TextBox 95"/>
          <p:cNvSpPr txBox="1"/>
          <p:nvPr/>
        </p:nvSpPr>
        <p:spPr>
          <a:xfrm>
            <a:off x="7010400" y="728990"/>
            <a:ext cx="16002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MANAGEMENT TOOLS</a:t>
            </a:r>
          </a:p>
        </p:txBody>
      </p:sp>
      <p:cxnSp>
        <p:nvCxnSpPr>
          <p:cNvPr id="97" name="Straight Connector 96"/>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200400" y="728990"/>
            <a:ext cx="19050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PORTALS</a:t>
            </a:r>
          </a:p>
        </p:txBody>
      </p:sp>
      <p:sp>
        <p:nvSpPr>
          <p:cNvPr id="106" name="TextBox 105"/>
          <p:cNvSpPr txBox="1"/>
          <p:nvPr/>
        </p:nvSpPr>
        <p:spPr>
          <a:xfrm>
            <a:off x="6096000" y="728990"/>
            <a:ext cx="16002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REPORTING</a:t>
            </a:r>
          </a:p>
        </p:txBody>
      </p:sp>
      <p:pic>
        <p:nvPicPr>
          <p:cNvPr id="8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2200" y="6838656"/>
            <a:ext cx="628168" cy="58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Line Callout 2 (Border and Accent Bar) 88"/>
          <p:cNvSpPr/>
          <p:nvPr/>
        </p:nvSpPr>
        <p:spPr>
          <a:xfrm>
            <a:off x="76199" y="5319185"/>
            <a:ext cx="1707811" cy="1828800"/>
          </a:xfrm>
          <a:prstGeom prst="accentBorderCallout2">
            <a:avLst>
              <a:gd name="adj1" fmla="val 20698"/>
              <a:gd name="adj2" fmla="val 105705"/>
              <a:gd name="adj3" fmla="val 19400"/>
              <a:gd name="adj4" fmla="val 105716"/>
              <a:gd name="adj5" fmla="val 73653"/>
              <a:gd name="adj6" fmla="val 1235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Estuary Portal Homepage will highlight recent reports, e.g., SOTER</a:t>
            </a:r>
          </a:p>
        </p:txBody>
      </p:sp>
    </p:spTree>
    <p:extLst>
      <p:ext uri="{BB962C8B-B14F-4D97-AF65-F5344CB8AC3E}">
        <p14:creationId xmlns:p14="http://schemas.microsoft.com/office/powerpoint/2010/main" val="73379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062399731"/>
              </p:ext>
            </p:extLst>
          </p:nvPr>
        </p:nvGraphicFramePr>
        <p:xfrm>
          <a:off x="939305" y="342777"/>
          <a:ext cx="10515600" cy="744645"/>
        </p:xfrm>
        <a:graphic>
          <a:graphicData uri="http://schemas.openxmlformats.org/drawingml/2006/table">
            <a:tbl>
              <a:tblPr/>
              <a:tblGrid>
                <a:gridCol w="1125592"/>
                <a:gridCol w="1971675"/>
                <a:gridCol w="1933904"/>
                <a:gridCol w="1246461"/>
                <a:gridCol w="4237968"/>
              </a:tblGrid>
              <a:tr h="161004">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dirty="0">
                          <a:solidFill>
                            <a:srgbClr val="000000"/>
                          </a:solidFill>
                          <a:effectLst/>
                          <a:latin typeface="Calibri"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583641">
                <a:tc>
                  <a:txBody>
                    <a:bodyPr/>
                    <a:lstStyle/>
                    <a:p>
                      <a:pPr algn="ctr" fontAlgn="b"/>
                      <a:r>
                        <a:rPr lang="en-US" sz="1000" b="1" i="0" u="none" strike="noStrike">
                          <a:solidFill>
                            <a:srgbClr val="000000"/>
                          </a:solidFill>
                          <a:effectLst/>
                          <a:latin typeface="Calibri" charset="0"/>
                        </a:rPr>
                        <a:t>Data Widget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000" b="1" i="0" u="none" strike="noStrike" dirty="0">
                          <a:solidFill>
                            <a:srgbClr val="000000"/>
                          </a:solidFill>
                          <a:effectLst/>
                          <a:latin typeface="Calibri" charset="0"/>
                        </a:rPr>
                        <a:t>Description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000" b="1" i="0" u="none" strike="noStrike">
                          <a:solidFill>
                            <a:srgbClr val="000000"/>
                          </a:solidFill>
                          <a:effectLst/>
                          <a:latin typeface="Calibri" charset="0"/>
                        </a:rPr>
                        <a:t>Parameter (units)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000" b="1" i="0" u="none" strike="noStrike">
                          <a:solidFill>
                            <a:srgbClr val="000000"/>
                          </a:solidFill>
                          <a:effectLst/>
                          <a:latin typeface="Calibri" charset="0"/>
                        </a:rPr>
                        <a:t>Data Source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000" b="1" i="0" u="none" strike="noStrike" dirty="0">
                          <a:solidFill>
                            <a:srgbClr val="000000"/>
                          </a:solidFill>
                          <a:effectLst/>
                          <a:latin typeface="Calibri" charset="0"/>
                        </a:rPr>
                        <a:t>Data Location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11046030"/>
              </p:ext>
            </p:extLst>
          </p:nvPr>
        </p:nvGraphicFramePr>
        <p:xfrm>
          <a:off x="939305" y="1087422"/>
          <a:ext cx="10515600" cy="4378184"/>
        </p:xfrm>
        <a:graphic>
          <a:graphicData uri="http://schemas.openxmlformats.org/drawingml/2006/table">
            <a:tbl>
              <a:tblPr/>
              <a:tblGrid>
                <a:gridCol w="1406965"/>
                <a:gridCol w="1912594"/>
                <a:gridCol w="1875954"/>
                <a:gridCol w="1209111"/>
                <a:gridCol w="4110976"/>
              </a:tblGrid>
              <a:tr h="161004">
                <a:tc rowSpan="4">
                  <a:txBody>
                    <a:bodyPr/>
                    <a:lstStyle/>
                    <a:p>
                      <a:pPr algn="ctr" fontAlgn="ctr"/>
                      <a:r>
                        <a:rPr lang="en-US" sz="1600" b="1" i="0" u="none" strike="noStrike" dirty="0">
                          <a:solidFill>
                            <a:srgbClr val="000000"/>
                          </a:solidFill>
                          <a:effectLst/>
                          <a:latin typeface="Calibri" charset="0"/>
                        </a:rPr>
                        <a:t>Triggers to close DCC gates per Bi Ops RPA Action IV.1.1 </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dirty="0">
                          <a:solidFill>
                            <a:srgbClr val="000000"/>
                          </a:solidFill>
                          <a:effectLst/>
                          <a:latin typeface="Calibri" charset="0"/>
                        </a:rPr>
                        <a:t>Environmental indicators of fish migration (RPA)</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charset="0"/>
                        </a:rPr>
                        <a:t>Flow at Mill Creek (MLM) (cfs)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charset="0"/>
                        </a:rPr>
                        <a:t>http://cdec.water.ca.gov/cgi-progs/staMeta?station_id=MLM</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Flow at Deer Creek (DCV) (cfs)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http://cdec.water.ca.gov/cgi-progs/staMeta?station_id=DCV</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Flow at Wilkins Slough (WLK) (cfs)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http://cdec.water.ca.gov/cgi-progs/staMeta?station_id=WLK</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2009">
                <a:tc vMerge="1">
                  <a:txBody>
                    <a:bodyPr/>
                    <a:lstStyle/>
                    <a:p>
                      <a:endParaRPr lang="en-US"/>
                    </a:p>
                  </a:txBody>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charset="0"/>
                        </a:rPr>
                        <a:t>Temperature at Knights Landing (F) from Knights landing RST data sheet</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CDFW</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Manual in excel</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2009">
                <a:tc rowSpan="4">
                  <a:txBody>
                    <a:bodyPr/>
                    <a:lstStyle/>
                    <a:p>
                      <a:pPr algn="ctr" fontAlgn="ctr"/>
                      <a:r>
                        <a:rPr lang="en-US" sz="1600" b="1" i="0" u="none" strike="noStrike">
                          <a:solidFill>
                            <a:srgbClr val="000000"/>
                          </a:solidFill>
                          <a:effectLst/>
                          <a:latin typeface="Calibri" charset="0"/>
                        </a:rPr>
                        <a:t>Key Delta Temperature stations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dirty="0">
                          <a:solidFill>
                            <a:srgbClr val="000000"/>
                          </a:solidFill>
                          <a:effectLst/>
                          <a:latin typeface="Calibri" charset="0"/>
                        </a:rPr>
                        <a:t>Water temperature at select locations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San Joaquin River @ Mossdale Bridge (MSD)</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=MSD</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Sacramento River @ Rio Vista (RIV)</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=RIV</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San Joaquin river @ Antioch (ANH)</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=ANH</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Clifton Court Forebay ( WCI)</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=WCI</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4227" y="425902"/>
            <a:ext cx="1193800" cy="443769"/>
          </a:xfrm>
          <a:prstGeom prst="rect">
            <a:avLst/>
          </a:prstGeom>
        </p:spPr>
      </p:pic>
    </p:spTree>
    <p:extLst>
      <p:ext uri="{BB962C8B-B14F-4D97-AF65-F5344CB8AC3E}">
        <p14:creationId xmlns:p14="http://schemas.microsoft.com/office/powerpoint/2010/main" val="13142703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81200" y="1032029"/>
            <a:ext cx="8153400" cy="2881598"/>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TextBox 91"/>
              <p:cNvSpPr txBox="1"/>
              <p:nvPr/>
            </p:nvSpPr>
            <p:spPr>
              <a:xfrm>
                <a:off x="7620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rgbClr val="1F497D"/>
                    </a:solidFill>
                  </a:rPr>
                  <a:t>San Francisco Estuary</a:t>
                </a:r>
              </a:p>
              <a:p>
                <a:pPr marL="628650" lvl="1" indent="-171450">
                  <a:buFont typeface="Wingdings" panose="05000000000000000000" pitchFamily="2" charset="2"/>
                  <a:buChar char="Ø"/>
                </a:pPr>
                <a:r>
                  <a:rPr lang="en-US" sz="1100" i="1" u="sng" dirty="0">
                    <a:solidFill>
                      <a:srgbClr val="1F497D">
                        <a:lumMod val="60000"/>
                        <a:lumOff val="40000"/>
                      </a:srgbClr>
                    </a:solidFill>
                  </a:rPr>
                  <a:t>Benthic Invertebrates</a:t>
                </a:r>
              </a:p>
              <a:p>
                <a:pPr marL="171450" indent="-171450">
                  <a:buFont typeface="Wingdings" panose="05000000000000000000" pitchFamily="2" charset="2"/>
                  <a:buChar char="Ø"/>
                </a:pPr>
                <a:r>
                  <a:rPr lang="en-US" sz="1100" b="1" dirty="0">
                    <a:solidFill>
                      <a:srgbClr val="1F497D"/>
                    </a:solidFill>
                  </a:rPr>
                  <a:t>Santa Monica Bay </a:t>
                </a:r>
              </a:p>
              <a:p>
                <a:pPr marL="171450" indent="-171450">
                  <a:buFont typeface="Wingdings" panose="05000000000000000000" pitchFamily="2" charset="2"/>
                  <a:buChar char="Ø"/>
                </a:pPr>
                <a:r>
                  <a:rPr lang="en-US" sz="1100" b="1" dirty="0">
                    <a:solidFill>
                      <a:srgbClr val="1F497D"/>
                    </a:solidFill>
                  </a:rPr>
                  <a:t>Elkhorn Slough </a:t>
                </a:r>
              </a:p>
              <a:p>
                <a:pPr marL="171450" indent="-171450">
                  <a:buFont typeface="Wingdings" panose="05000000000000000000" pitchFamily="2" charset="2"/>
                  <a:buChar char="Ø"/>
                </a:pPr>
                <a:r>
                  <a:rPr lang="en-US" sz="1100" b="1" dirty="0">
                    <a:solidFill>
                      <a:srgbClr val="1F497D"/>
                    </a:solidFill>
                  </a:rPr>
                  <a:t>Morro Bay Estuary</a:t>
                </a:r>
              </a:p>
              <a:p>
                <a:pPr marL="171450" indent="-171450">
                  <a:buFont typeface="Arial" panose="020B0604020202020204" pitchFamily="34" charset="0"/>
                  <a:buChar char="•"/>
                </a:pPr>
                <a:endParaRPr lang="en-US" sz="1100" dirty="0">
                  <a:solidFill>
                    <a:srgbClr val="1F497D"/>
                  </a:solidFill>
                </a:endParaRPr>
              </a:p>
            </p:txBody>
          </p:sp>
          <p:sp>
            <p:nvSpPr>
              <p:cNvPr id="93" name="TextBox 92"/>
              <p:cNvSpPr txBox="1"/>
              <p:nvPr/>
            </p:nvSpPr>
            <p:spPr>
              <a:xfrm>
                <a:off x="44577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rgbClr val="1F497D"/>
                    </a:solidFill>
                  </a:rPr>
                  <a:t>Smith River Estuary</a:t>
                </a:r>
              </a:p>
              <a:p>
                <a:pPr marL="171450" indent="-171450">
                  <a:buFont typeface="Wingdings" panose="05000000000000000000" pitchFamily="2" charset="2"/>
                  <a:buChar char="Ø"/>
                </a:pPr>
                <a:r>
                  <a:rPr lang="en-US" sz="1100" b="1" dirty="0">
                    <a:solidFill>
                      <a:srgbClr val="1F497D"/>
                    </a:solidFill>
                  </a:rPr>
                  <a:t>Klamath River Estuary</a:t>
                </a:r>
              </a:p>
              <a:p>
                <a:pPr marL="171450" indent="-171450">
                  <a:buFont typeface="Wingdings" panose="05000000000000000000" pitchFamily="2" charset="2"/>
                  <a:buChar char="Ø"/>
                </a:pPr>
                <a:r>
                  <a:rPr lang="en-US" sz="1100" b="1" dirty="0">
                    <a:solidFill>
                      <a:srgbClr val="1F497D"/>
                    </a:solidFill>
                  </a:rPr>
                  <a:t>Mad River Estuary</a:t>
                </a:r>
              </a:p>
              <a:p>
                <a:pPr marL="171450" indent="-171450">
                  <a:buFont typeface="Wingdings" panose="05000000000000000000" pitchFamily="2" charset="2"/>
                  <a:buChar char="Ø"/>
                </a:pPr>
                <a:r>
                  <a:rPr lang="en-US" sz="1100" b="1" dirty="0" err="1">
                    <a:solidFill>
                      <a:srgbClr val="1F497D"/>
                    </a:solidFill>
                  </a:rPr>
                  <a:t>Noyo</a:t>
                </a:r>
                <a:r>
                  <a:rPr lang="en-US" sz="1100" b="1" dirty="0">
                    <a:solidFill>
                      <a:srgbClr val="1F497D"/>
                    </a:solidFill>
                  </a:rPr>
                  <a:t> River Estuary</a:t>
                </a:r>
              </a:p>
              <a:p>
                <a:pPr marL="171450" indent="-171450">
                  <a:buFont typeface="Wingdings" panose="05000000000000000000" pitchFamily="2" charset="2"/>
                  <a:buChar char="Ø"/>
                </a:pPr>
                <a:r>
                  <a:rPr lang="en-US" sz="1100" b="1" dirty="0">
                    <a:solidFill>
                      <a:srgbClr val="1F497D"/>
                    </a:solidFill>
                  </a:rPr>
                  <a:t>Eel River Estuary </a:t>
                </a:r>
              </a:p>
              <a:p>
                <a:pPr marL="171450" indent="-171450">
                  <a:buFont typeface="Wingdings" panose="05000000000000000000" pitchFamily="2" charset="2"/>
                  <a:buChar char="Ø"/>
                </a:pPr>
                <a:r>
                  <a:rPr lang="en-US" sz="1100" b="1" dirty="0">
                    <a:solidFill>
                      <a:srgbClr val="1F497D"/>
                    </a:solidFill>
                  </a:rPr>
                  <a:t>Russian River Estuary </a:t>
                </a:r>
              </a:p>
            </p:txBody>
          </p:sp>
        </p:grpSp>
      </p:grpSp>
      <p:sp>
        <p:nvSpPr>
          <p:cNvPr id="2" name="Rectangle 1"/>
          <p:cNvSpPr/>
          <p:nvPr/>
        </p:nvSpPr>
        <p:spPr>
          <a:xfrm>
            <a:off x="1981200" y="3989828"/>
            <a:ext cx="8132394" cy="2129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981201" y="5791200"/>
            <a:ext cx="8133135" cy="731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p:cNvCxnSpPr/>
          <p:nvPr/>
        </p:nvCxnSpPr>
        <p:spPr>
          <a:xfrm>
            <a:off x="1981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prstClr val="white">
                    <a:lumMod val="75000"/>
                  </a:prst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prstClr val="white"/>
                </a:solidFill>
                <a:effectLst>
                  <a:outerShdw blurRad="38100" dist="38100" dir="2700000" algn="tl">
                    <a:srgbClr val="000000">
                      <a:alpha val="43137"/>
                    </a:srgbClr>
                  </a:outerShdw>
                </a:effectLst>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prstClr val="white"/>
                </a:solidFill>
                <a:effectLst>
                  <a:outerShdw blurRad="38100" dist="38100" dir="2700000" algn="tl">
                    <a:srgbClr val="000000">
                      <a:alpha val="43137"/>
                    </a:srgbClr>
                  </a:outerShdw>
                </a:effectLst>
              </a:rPr>
              <a:t>WATER QUALITY MONITORING COUNCIL</a:t>
            </a:r>
          </a:p>
        </p:txBody>
      </p:sp>
      <p:grpSp>
        <p:nvGrpSpPr>
          <p:cNvPr id="100" name="Group 99"/>
          <p:cNvGrpSpPr/>
          <p:nvPr/>
        </p:nvGrpSpPr>
        <p:grpSpPr>
          <a:xfrm>
            <a:off x="1981200" y="1020932"/>
            <a:ext cx="8136834" cy="2993260"/>
            <a:chOff x="457200" y="1020932"/>
            <a:chExt cx="8136834" cy="2993260"/>
          </a:xfrm>
        </p:grpSpPr>
        <p:pic>
          <p:nvPicPr>
            <p:cNvPr id="10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581400"/>
            <a:ext cx="0" cy="32004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886200" y="728990"/>
            <a:ext cx="10668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CA ESTUARIES</a:t>
            </a:r>
          </a:p>
        </p:txBody>
      </p:sp>
      <p:sp>
        <p:nvSpPr>
          <p:cNvPr id="95" name="TextBox 94"/>
          <p:cNvSpPr txBox="1"/>
          <p:nvPr/>
        </p:nvSpPr>
        <p:spPr>
          <a:xfrm>
            <a:off x="4876800" y="728990"/>
            <a:ext cx="13716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LEARN THE ISSUES</a:t>
            </a:r>
          </a:p>
        </p:txBody>
      </p:sp>
      <p:sp>
        <p:nvSpPr>
          <p:cNvPr id="96" name="TextBox 95"/>
          <p:cNvSpPr txBox="1"/>
          <p:nvPr/>
        </p:nvSpPr>
        <p:spPr>
          <a:xfrm>
            <a:off x="7010400" y="728990"/>
            <a:ext cx="16002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MANAGEMENT TOOLS</a:t>
            </a:r>
          </a:p>
        </p:txBody>
      </p:sp>
      <p:cxnSp>
        <p:nvCxnSpPr>
          <p:cNvPr id="97" name="Straight Connector 96"/>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200400" y="728990"/>
            <a:ext cx="19050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PORTALS</a:t>
            </a:r>
          </a:p>
        </p:txBody>
      </p:sp>
      <p:sp>
        <p:nvSpPr>
          <p:cNvPr id="106" name="TextBox 105"/>
          <p:cNvSpPr txBox="1"/>
          <p:nvPr/>
        </p:nvSpPr>
        <p:spPr>
          <a:xfrm>
            <a:off x="6096000" y="728990"/>
            <a:ext cx="16002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REPORTING</a:t>
            </a:r>
          </a:p>
        </p:txBody>
      </p:sp>
      <p:sp>
        <p:nvSpPr>
          <p:cNvPr id="3" name="Rectangle 2"/>
          <p:cNvSpPr/>
          <p:nvPr/>
        </p:nvSpPr>
        <p:spPr>
          <a:xfrm>
            <a:off x="2286000" y="4800600"/>
            <a:ext cx="7543800" cy="2286000"/>
          </a:xfrm>
          <a:prstGeom prst="rect">
            <a:avLst/>
          </a:prstGeom>
          <a:solidFill>
            <a:srgbClr val="7F7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2286001" y="4171891"/>
            <a:ext cx="3199081" cy="461665"/>
          </a:xfrm>
          <a:prstGeom prst="rect">
            <a:avLst/>
          </a:prstGeom>
          <a:solidFill>
            <a:schemeClr val="bg1"/>
          </a:solidFill>
          <a:ln>
            <a:solidFill>
              <a:schemeClr val="bg1"/>
            </a:solidFill>
          </a:ln>
        </p:spPr>
        <p:txBody>
          <a:bodyPr wrap="square" rtlCol="0">
            <a:spAutoFit/>
          </a:bodyPr>
          <a:lstStyle/>
          <a:p>
            <a:r>
              <a:rPr lang="en-US" sz="2400" b="1" dirty="0">
                <a:solidFill>
                  <a:srgbClr val="797979"/>
                </a:solidFill>
              </a:rPr>
              <a:t>Programs &amp; Resources</a:t>
            </a:r>
          </a:p>
        </p:txBody>
      </p:sp>
      <p:sp>
        <p:nvSpPr>
          <p:cNvPr id="133" name="TextBox 132"/>
          <p:cNvSpPr txBox="1"/>
          <p:nvPr/>
        </p:nvSpPr>
        <p:spPr>
          <a:xfrm>
            <a:off x="3733800" y="4876800"/>
            <a:ext cx="2590800" cy="369332"/>
          </a:xfrm>
          <a:prstGeom prst="rect">
            <a:avLst/>
          </a:prstGeom>
          <a:noFill/>
          <a:ln>
            <a:noFill/>
          </a:ln>
        </p:spPr>
        <p:txBody>
          <a:bodyPr wrap="square" rtlCol="0">
            <a:spAutoFit/>
          </a:bodyPr>
          <a:lstStyle/>
          <a:p>
            <a:r>
              <a:rPr lang="en-US" b="1" dirty="0">
                <a:solidFill>
                  <a:schemeClr val="bg1"/>
                </a:solidFill>
                <a:latin typeface="Arial Narrow" panose="020B0606020202030204" pitchFamily="34" charset="0"/>
              </a:rPr>
              <a:t>Monitoring Programs</a:t>
            </a:r>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34382"/>
          <a:stretch/>
        </p:blipFill>
        <p:spPr bwMode="auto">
          <a:xfrm>
            <a:off x="2421467" y="4920734"/>
            <a:ext cx="1201026" cy="10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TextBox 53"/>
          <p:cNvSpPr txBox="1"/>
          <p:nvPr/>
        </p:nvSpPr>
        <p:spPr>
          <a:xfrm>
            <a:off x="3733801" y="5235714"/>
            <a:ext cx="590973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[DESCRIPTIVE TEXT]</a:t>
            </a:r>
          </a:p>
          <a:p>
            <a:endParaRPr lang="en-US" sz="10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733800" y="5867401"/>
            <a:ext cx="2819400" cy="1169551"/>
          </a:xfrm>
          <a:prstGeom prst="rect">
            <a:avLst/>
          </a:prstGeom>
        </p:spPr>
        <p:txBody>
          <a:bodyPr wrap="square">
            <a:spAutoFit/>
          </a:bodyPr>
          <a:lstStyle/>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Department of Fish and Wildlife</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Department of Pesticide Regulation</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Department of Water Resources</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California Estuary Monitoring Workgroup</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Interagency Ecological Program </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Irrigated Lands Regulatory Program</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Point Blue Conservation Science (PRBO)</a:t>
            </a:r>
          </a:p>
        </p:txBody>
      </p:sp>
      <p:sp>
        <p:nvSpPr>
          <p:cNvPr id="49" name="Rectangle 48"/>
          <p:cNvSpPr/>
          <p:nvPr/>
        </p:nvSpPr>
        <p:spPr>
          <a:xfrm>
            <a:off x="6705600" y="5867401"/>
            <a:ext cx="3124200" cy="1169551"/>
          </a:xfrm>
          <a:prstGeom prst="rect">
            <a:avLst/>
          </a:prstGeom>
        </p:spPr>
        <p:txBody>
          <a:bodyPr wrap="square">
            <a:spAutoFit/>
          </a:bodyPr>
          <a:lstStyle/>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San Francisco Bay Bird Observatory</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San Francisco Bay Joint Venture</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San Francisco Bay Regional Monitoring Program</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San Francisco Estuary Invasive </a:t>
            </a:r>
            <a:r>
              <a:rPr lang="en-US" sz="1000" dirty="0" err="1">
                <a:solidFill>
                  <a:schemeClr val="bg1"/>
                </a:solidFill>
                <a:latin typeface="Arial" panose="020B0604020202020204" pitchFamily="34" charset="0"/>
                <a:cs typeface="Arial" panose="020B0604020202020204" pitchFamily="34" charset="0"/>
              </a:rPr>
              <a:t>Spartina</a:t>
            </a:r>
            <a:r>
              <a:rPr lang="en-US" sz="1000" dirty="0">
                <a:solidFill>
                  <a:schemeClr val="bg1"/>
                </a:solidFill>
                <a:latin typeface="Arial" panose="020B0604020202020204" pitchFamily="34" charset="0"/>
                <a:cs typeface="Arial" panose="020B0604020202020204" pitchFamily="34" charset="0"/>
              </a:rPr>
              <a:t> Project</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Surface Water Ambient Monitoring Program</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U.S. Fish and Wildlife Service</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U.S. Geological Survey</a:t>
            </a:r>
          </a:p>
        </p:txBody>
      </p:sp>
      <p:sp>
        <p:nvSpPr>
          <p:cNvPr id="47" name="Rectangle 46"/>
          <p:cNvSpPr/>
          <p:nvPr/>
        </p:nvSpPr>
        <p:spPr>
          <a:xfrm>
            <a:off x="2286000" y="7239000"/>
            <a:ext cx="7543800" cy="2286000"/>
          </a:xfrm>
          <a:prstGeom prst="rect">
            <a:avLst/>
          </a:prstGeom>
          <a:solidFill>
            <a:srgbClr val="7A7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481" t="8162" b="10205"/>
          <a:stretch/>
        </p:blipFill>
        <p:spPr bwMode="auto">
          <a:xfrm>
            <a:off x="2438400" y="7359134"/>
            <a:ext cx="1184092" cy="1055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3733800" y="7326868"/>
            <a:ext cx="2590800" cy="369332"/>
          </a:xfrm>
          <a:prstGeom prst="rect">
            <a:avLst/>
          </a:prstGeom>
          <a:noFill/>
          <a:ln>
            <a:noFill/>
          </a:ln>
        </p:spPr>
        <p:txBody>
          <a:bodyPr wrap="square" rtlCol="0">
            <a:spAutoFit/>
          </a:bodyPr>
          <a:lstStyle/>
          <a:p>
            <a:r>
              <a:rPr lang="en-US" b="1" dirty="0">
                <a:solidFill>
                  <a:schemeClr val="bg1"/>
                </a:solidFill>
                <a:latin typeface="Arial Narrow" panose="020B0606020202030204" pitchFamily="34" charset="0"/>
              </a:rPr>
              <a:t>Data Sources</a:t>
            </a:r>
          </a:p>
        </p:txBody>
      </p:sp>
      <p:sp>
        <p:nvSpPr>
          <p:cNvPr id="52" name="TextBox 53"/>
          <p:cNvSpPr txBox="1"/>
          <p:nvPr/>
        </p:nvSpPr>
        <p:spPr>
          <a:xfrm>
            <a:off x="3733801" y="7674114"/>
            <a:ext cx="590973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[DESCRIPTIVE TEXT]</a:t>
            </a:r>
          </a:p>
          <a:p>
            <a:endParaRPr lang="en-US" sz="1000" dirty="0">
              <a:solidFill>
                <a:schemeClr val="bg1"/>
              </a:solidFill>
              <a:latin typeface="Arial" panose="020B0604020202020204" pitchFamily="34" charset="0"/>
              <a:cs typeface="Arial" panose="020B0604020202020204" pitchFamily="34" charset="0"/>
            </a:endParaRPr>
          </a:p>
        </p:txBody>
      </p:sp>
      <p:sp>
        <p:nvSpPr>
          <p:cNvPr id="53" name="Rectangle 52"/>
          <p:cNvSpPr/>
          <p:nvPr/>
        </p:nvSpPr>
        <p:spPr>
          <a:xfrm>
            <a:off x="3733800" y="8279249"/>
            <a:ext cx="2819400" cy="1169551"/>
          </a:xfrm>
          <a:prstGeom prst="rect">
            <a:avLst/>
          </a:prstGeom>
        </p:spPr>
        <p:txBody>
          <a:bodyPr wrap="square">
            <a:spAutoFit/>
          </a:bodyPr>
          <a:lstStyle/>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Environmental Data Exchange Network (CEDEN)</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Data Exchange Center (CDEC)</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Department of Water Resources Water Data Library</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Department of Fish and Wildlife BIOS</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Avian Data Center</a:t>
            </a:r>
          </a:p>
        </p:txBody>
      </p:sp>
      <p:sp>
        <p:nvSpPr>
          <p:cNvPr id="54" name="Rectangle 53"/>
          <p:cNvSpPr/>
          <p:nvPr/>
        </p:nvSpPr>
        <p:spPr>
          <a:xfrm>
            <a:off x="2286000" y="9677400"/>
            <a:ext cx="7543800" cy="32766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733800" y="9765268"/>
            <a:ext cx="2590800" cy="369332"/>
          </a:xfrm>
          <a:prstGeom prst="rect">
            <a:avLst/>
          </a:prstGeom>
          <a:noFill/>
          <a:ln>
            <a:noFill/>
          </a:ln>
        </p:spPr>
        <p:txBody>
          <a:bodyPr wrap="square" rtlCol="0">
            <a:spAutoFit/>
          </a:bodyPr>
          <a:lstStyle/>
          <a:p>
            <a:r>
              <a:rPr lang="en-US" b="1" dirty="0">
                <a:solidFill>
                  <a:schemeClr val="bg1"/>
                </a:solidFill>
                <a:latin typeface="Arial Narrow" panose="020B0606020202030204" pitchFamily="34" charset="0"/>
              </a:rPr>
              <a:t>Reports</a:t>
            </a:r>
          </a:p>
        </p:txBody>
      </p:sp>
      <p:pic>
        <p:nvPicPr>
          <p:cNvPr id="5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9934" y="9765269"/>
            <a:ext cx="1192559" cy="1105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3"/>
          <p:cNvSpPr txBox="1"/>
          <p:nvPr/>
        </p:nvSpPr>
        <p:spPr>
          <a:xfrm>
            <a:off x="3733801" y="10112514"/>
            <a:ext cx="590973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latin typeface="Arial" panose="020B0604020202020204" pitchFamily="34" charset="0"/>
                <a:cs typeface="Arial" panose="020B0604020202020204" pitchFamily="34" charset="0"/>
              </a:rPr>
              <a:t>[DESCRIPTIVE TEXT]</a:t>
            </a:r>
          </a:p>
          <a:p>
            <a:endParaRPr lang="en-US" sz="1000" dirty="0">
              <a:solidFill>
                <a:schemeClr val="bg1"/>
              </a:solidFill>
              <a:latin typeface="Arial" panose="020B0604020202020204" pitchFamily="34" charset="0"/>
              <a:cs typeface="Arial" panose="020B0604020202020204" pitchFamily="34" charset="0"/>
            </a:endParaRPr>
          </a:p>
        </p:txBody>
      </p:sp>
      <p:sp>
        <p:nvSpPr>
          <p:cNvPr id="62" name="Rectangle 61"/>
          <p:cNvSpPr/>
          <p:nvPr/>
        </p:nvSpPr>
        <p:spPr>
          <a:xfrm>
            <a:off x="6705600" y="8279249"/>
            <a:ext cx="3124200" cy="1015663"/>
          </a:xfrm>
          <a:prstGeom prst="rect">
            <a:avLst/>
          </a:prstGeom>
        </p:spPr>
        <p:txBody>
          <a:bodyPr wrap="square">
            <a:spAutoFit/>
          </a:bodyPr>
          <a:lstStyle/>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Partners in Flight</a:t>
            </a:r>
          </a:p>
          <a:p>
            <a:pPr marL="171450" indent="-171450">
              <a:buFont typeface="Wingdings" panose="05000000000000000000" pitchFamily="2" charset="2"/>
              <a:buChar char="Ø"/>
            </a:pPr>
            <a:r>
              <a:rPr lang="en-US" sz="1000" dirty="0" err="1">
                <a:solidFill>
                  <a:schemeClr val="bg1"/>
                </a:solidFill>
                <a:latin typeface="Arial" panose="020B0604020202020204" pitchFamily="34" charset="0"/>
                <a:cs typeface="Arial" panose="020B0604020202020204" pitchFamily="34" charset="0"/>
              </a:rPr>
              <a:t>CalFish</a:t>
            </a:r>
            <a:endParaRPr lang="en-US" sz="1000" dirty="0">
              <a:solidFill>
                <a:schemeClr val="bg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U.S. Geological Survey National Water Information System</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U.S. Environmental Protection Agency STORET and Water Quality Exchange</a:t>
            </a:r>
          </a:p>
        </p:txBody>
      </p:sp>
      <p:sp>
        <p:nvSpPr>
          <p:cNvPr id="64" name="Rectangle 63"/>
          <p:cNvSpPr/>
          <p:nvPr/>
        </p:nvSpPr>
        <p:spPr>
          <a:xfrm>
            <a:off x="3733800" y="10937319"/>
            <a:ext cx="2819400" cy="2092881"/>
          </a:xfrm>
          <a:prstGeom prst="rect">
            <a:avLst/>
          </a:prstGeom>
        </p:spPr>
        <p:txBody>
          <a:bodyPr wrap="square">
            <a:spAutoFit/>
          </a:bodyPr>
          <a:lstStyle/>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Bay-Delta Strategic Workplan</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CA Department of Fish and Wildlife Ecosystem Restoration Program Conservation Strategy</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Delta Atlas</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Delta Historical Ecology Study</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Delta Science Plan</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Delta Vision Foundation Report Card</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Pelagic Organism Decline Reports</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Public Policy Institute of California Reports</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Pulse of the Delta</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The State of the Bay-Delta, 2008</a:t>
            </a:r>
          </a:p>
          <a:p>
            <a:endParaRPr lang="en-US" sz="1000" dirty="0">
              <a:solidFill>
                <a:schemeClr val="bg1"/>
              </a:solidFill>
              <a:latin typeface="Arial" panose="020B0604020202020204" pitchFamily="34" charset="0"/>
              <a:cs typeface="Arial" panose="020B0604020202020204" pitchFamily="34" charset="0"/>
            </a:endParaRPr>
          </a:p>
        </p:txBody>
      </p:sp>
      <p:sp>
        <p:nvSpPr>
          <p:cNvPr id="65" name="TextBox 64"/>
          <p:cNvSpPr txBox="1"/>
          <p:nvPr/>
        </p:nvSpPr>
        <p:spPr>
          <a:xfrm>
            <a:off x="3733800" y="10668000"/>
            <a:ext cx="762000" cy="307777"/>
          </a:xfrm>
          <a:prstGeom prst="rect">
            <a:avLst/>
          </a:prstGeom>
          <a:noFill/>
          <a:ln>
            <a:noFill/>
          </a:ln>
        </p:spPr>
        <p:txBody>
          <a:bodyPr wrap="square" rtlCol="0">
            <a:spAutoFit/>
          </a:bodyPr>
          <a:lstStyle/>
          <a:p>
            <a:r>
              <a:rPr lang="en-US" sz="1400" b="1" i="1" dirty="0">
                <a:solidFill>
                  <a:schemeClr val="bg1"/>
                </a:solidFill>
                <a:latin typeface="Arial Narrow" panose="020B0606020202030204" pitchFamily="34" charset="0"/>
              </a:rPr>
              <a:t>Delta</a:t>
            </a:r>
          </a:p>
        </p:txBody>
      </p:sp>
      <p:sp>
        <p:nvSpPr>
          <p:cNvPr id="66" name="Rectangle 65"/>
          <p:cNvSpPr/>
          <p:nvPr/>
        </p:nvSpPr>
        <p:spPr>
          <a:xfrm>
            <a:off x="6705600" y="10937319"/>
            <a:ext cx="2819400" cy="1477328"/>
          </a:xfrm>
          <a:prstGeom prst="rect">
            <a:avLst/>
          </a:prstGeom>
        </p:spPr>
        <p:txBody>
          <a:bodyPr wrap="square">
            <a:spAutoFit/>
          </a:bodyPr>
          <a:lstStyle/>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National Coastal Conditions Reports</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Pulse of the Estuary</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San Francisco Estuary Partnership Comprehensive Conservation Management Program</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San Francisco Habitat Goals Projects</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State of the Estuary Report</a:t>
            </a:r>
          </a:p>
          <a:p>
            <a:pPr marL="171450" indent="-171450">
              <a:buFont typeface="Wingdings" panose="05000000000000000000" pitchFamily="2" charset="2"/>
              <a:buChar char="Ø"/>
            </a:pPr>
            <a:r>
              <a:rPr lang="en-US" sz="1000" dirty="0">
                <a:solidFill>
                  <a:schemeClr val="bg1"/>
                </a:solidFill>
                <a:latin typeface="Arial" panose="020B0604020202020204" pitchFamily="34" charset="0"/>
                <a:cs typeface="Arial" panose="020B0604020202020204" pitchFamily="34" charset="0"/>
              </a:rPr>
              <a:t>State of the Birds Report</a:t>
            </a:r>
          </a:p>
          <a:p>
            <a:endParaRPr lang="en-US" sz="1000" dirty="0">
              <a:solidFill>
                <a:schemeClr val="bg1"/>
              </a:solidFill>
              <a:latin typeface="Arial" panose="020B0604020202020204" pitchFamily="34" charset="0"/>
              <a:cs typeface="Arial" panose="020B0604020202020204" pitchFamily="34" charset="0"/>
            </a:endParaRPr>
          </a:p>
        </p:txBody>
      </p:sp>
      <p:sp>
        <p:nvSpPr>
          <p:cNvPr id="67" name="TextBox 66"/>
          <p:cNvSpPr txBox="1"/>
          <p:nvPr/>
        </p:nvSpPr>
        <p:spPr>
          <a:xfrm>
            <a:off x="6705600" y="10668000"/>
            <a:ext cx="2133600" cy="307777"/>
          </a:xfrm>
          <a:prstGeom prst="rect">
            <a:avLst/>
          </a:prstGeom>
          <a:noFill/>
          <a:ln>
            <a:noFill/>
          </a:ln>
        </p:spPr>
        <p:txBody>
          <a:bodyPr wrap="square" rtlCol="0">
            <a:spAutoFit/>
          </a:bodyPr>
          <a:lstStyle/>
          <a:p>
            <a:r>
              <a:rPr lang="en-US" sz="1400" b="1" i="1" dirty="0">
                <a:solidFill>
                  <a:schemeClr val="bg1"/>
                </a:solidFill>
                <a:latin typeface="Arial Narrow" panose="020B0606020202030204" pitchFamily="34" charset="0"/>
              </a:rPr>
              <a:t>San Francisco Bay</a:t>
            </a:r>
          </a:p>
        </p:txBody>
      </p:sp>
      <p:sp>
        <p:nvSpPr>
          <p:cNvPr id="68" name="Line Callout 2 (Border and Accent Bar) 67"/>
          <p:cNvSpPr/>
          <p:nvPr/>
        </p:nvSpPr>
        <p:spPr>
          <a:xfrm>
            <a:off x="-152400" y="4022659"/>
            <a:ext cx="1860211" cy="1828800"/>
          </a:xfrm>
          <a:prstGeom prst="accentBorderCallout2">
            <a:avLst>
              <a:gd name="adj1" fmla="val 20698"/>
              <a:gd name="adj2" fmla="val 105705"/>
              <a:gd name="adj3" fmla="val 19400"/>
              <a:gd name="adj4" fmla="val 105716"/>
              <a:gd name="adj5" fmla="val 71338"/>
              <a:gd name="adj6" fmla="val 13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Users can access information/links regarding Bay-Delta Programs and Resources</a:t>
            </a:r>
          </a:p>
        </p:txBody>
      </p:sp>
      <p:sp>
        <p:nvSpPr>
          <p:cNvPr id="69" name="Line Callout 2 (Border and Accent Bar) 68"/>
          <p:cNvSpPr/>
          <p:nvPr/>
        </p:nvSpPr>
        <p:spPr>
          <a:xfrm>
            <a:off x="10094904" y="8279249"/>
            <a:ext cx="1860211" cy="2187208"/>
          </a:xfrm>
          <a:prstGeom prst="accentBorderCallout2">
            <a:avLst>
              <a:gd name="adj1" fmla="val 20698"/>
              <a:gd name="adj2" fmla="val -4200"/>
              <a:gd name="adj3" fmla="val 21287"/>
              <a:gd name="adj4" fmla="val -3725"/>
              <a:gd name="adj5" fmla="val 165884"/>
              <a:gd name="adj6" fmla="val -857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SOTE Report can be accessed via link, which will take users to landing page.</a:t>
            </a:r>
          </a:p>
        </p:txBody>
      </p:sp>
    </p:spTree>
    <p:extLst>
      <p:ext uri="{BB962C8B-B14F-4D97-AF65-F5344CB8AC3E}">
        <p14:creationId xmlns:p14="http://schemas.microsoft.com/office/powerpoint/2010/main" val="207840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81200" y="1032029"/>
            <a:ext cx="8153400" cy="2881598"/>
            <a:chOff x="457200" y="1032029"/>
            <a:chExt cx="8153400" cy="2881598"/>
          </a:xfrm>
        </p:grpSpPr>
        <p:pic>
          <p:nvPicPr>
            <p:cNvPr id="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69" t="19252" r="13025" b="50000"/>
            <a:stretch/>
          </p:blipFill>
          <p:spPr bwMode="auto">
            <a:xfrm>
              <a:off x="457200" y="1032029"/>
              <a:ext cx="8153400" cy="28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 name="Group 89"/>
            <p:cNvGrpSpPr/>
            <p:nvPr/>
          </p:nvGrpSpPr>
          <p:grpSpPr>
            <a:xfrm>
              <a:off x="641011" y="1143000"/>
              <a:ext cx="7817189" cy="1828800"/>
              <a:chOff x="641011" y="1143000"/>
              <a:chExt cx="7817189" cy="1828800"/>
            </a:xfrm>
          </p:grpSpPr>
          <p:sp>
            <p:nvSpPr>
              <p:cNvPr id="91" name="Rectangle 90"/>
              <p:cNvSpPr/>
              <p:nvPr/>
            </p:nvSpPr>
            <p:spPr>
              <a:xfrm>
                <a:off x="641011" y="1143000"/>
                <a:ext cx="7817189" cy="1828800"/>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TextBox 91"/>
              <p:cNvSpPr txBox="1"/>
              <p:nvPr/>
            </p:nvSpPr>
            <p:spPr>
              <a:xfrm>
                <a:off x="7620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rgbClr val="1F497D"/>
                    </a:solidFill>
                  </a:rPr>
                  <a:t>San Francisco Estuary</a:t>
                </a:r>
              </a:p>
              <a:p>
                <a:pPr marL="628650" lvl="1" indent="-171450">
                  <a:buFont typeface="Wingdings" panose="05000000000000000000" pitchFamily="2" charset="2"/>
                  <a:buChar char="Ø"/>
                </a:pPr>
                <a:r>
                  <a:rPr lang="en-US" sz="1100" i="1" u="sng" dirty="0">
                    <a:solidFill>
                      <a:srgbClr val="1F497D">
                        <a:lumMod val="60000"/>
                        <a:lumOff val="40000"/>
                      </a:srgbClr>
                    </a:solidFill>
                  </a:rPr>
                  <a:t>Benthic Invertebrates</a:t>
                </a:r>
              </a:p>
              <a:p>
                <a:pPr marL="171450" indent="-171450">
                  <a:buFont typeface="Wingdings" panose="05000000000000000000" pitchFamily="2" charset="2"/>
                  <a:buChar char="Ø"/>
                </a:pPr>
                <a:r>
                  <a:rPr lang="en-US" sz="1100" b="1" dirty="0">
                    <a:solidFill>
                      <a:srgbClr val="1F497D"/>
                    </a:solidFill>
                  </a:rPr>
                  <a:t>Santa Monica Bay </a:t>
                </a:r>
              </a:p>
              <a:p>
                <a:pPr marL="171450" indent="-171450">
                  <a:buFont typeface="Wingdings" panose="05000000000000000000" pitchFamily="2" charset="2"/>
                  <a:buChar char="Ø"/>
                </a:pPr>
                <a:r>
                  <a:rPr lang="en-US" sz="1100" b="1" dirty="0">
                    <a:solidFill>
                      <a:srgbClr val="1F497D"/>
                    </a:solidFill>
                  </a:rPr>
                  <a:t>Elkhorn Slough </a:t>
                </a:r>
              </a:p>
              <a:p>
                <a:pPr marL="171450" indent="-171450">
                  <a:buFont typeface="Wingdings" panose="05000000000000000000" pitchFamily="2" charset="2"/>
                  <a:buChar char="Ø"/>
                </a:pPr>
                <a:r>
                  <a:rPr lang="en-US" sz="1100" b="1" dirty="0">
                    <a:solidFill>
                      <a:srgbClr val="1F497D"/>
                    </a:solidFill>
                  </a:rPr>
                  <a:t>Morro Bay Estuary</a:t>
                </a:r>
              </a:p>
              <a:p>
                <a:pPr marL="171450" indent="-171450">
                  <a:buFont typeface="Arial" panose="020B0604020202020204" pitchFamily="34" charset="0"/>
                  <a:buChar char="•"/>
                </a:pPr>
                <a:endParaRPr lang="en-US" sz="1100" dirty="0">
                  <a:solidFill>
                    <a:srgbClr val="1F497D"/>
                  </a:solidFill>
                </a:endParaRPr>
              </a:p>
            </p:txBody>
          </p:sp>
          <p:sp>
            <p:nvSpPr>
              <p:cNvPr id="93" name="TextBox 92"/>
              <p:cNvSpPr txBox="1"/>
              <p:nvPr/>
            </p:nvSpPr>
            <p:spPr>
              <a:xfrm>
                <a:off x="4457700" y="1219200"/>
                <a:ext cx="3276600" cy="1107996"/>
              </a:xfrm>
              <a:prstGeom prst="rect">
                <a:avLst/>
              </a:prstGeom>
              <a:noFill/>
            </p:spPr>
            <p:txBody>
              <a:bodyPr wrap="square" rtlCol="0">
                <a:spAutoFit/>
              </a:bodyPr>
              <a:lstStyle/>
              <a:p>
                <a:pPr marL="171450" indent="-171450">
                  <a:buFont typeface="Wingdings" panose="05000000000000000000" pitchFamily="2" charset="2"/>
                  <a:buChar char="Ø"/>
                </a:pPr>
                <a:r>
                  <a:rPr lang="en-US" sz="1100" b="1" dirty="0">
                    <a:solidFill>
                      <a:srgbClr val="1F497D"/>
                    </a:solidFill>
                  </a:rPr>
                  <a:t>Smith River Estuary</a:t>
                </a:r>
              </a:p>
              <a:p>
                <a:pPr marL="171450" indent="-171450">
                  <a:buFont typeface="Wingdings" panose="05000000000000000000" pitchFamily="2" charset="2"/>
                  <a:buChar char="Ø"/>
                </a:pPr>
                <a:r>
                  <a:rPr lang="en-US" sz="1100" b="1" dirty="0">
                    <a:solidFill>
                      <a:srgbClr val="1F497D"/>
                    </a:solidFill>
                  </a:rPr>
                  <a:t>Klamath River Estuary</a:t>
                </a:r>
              </a:p>
              <a:p>
                <a:pPr marL="171450" indent="-171450">
                  <a:buFont typeface="Wingdings" panose="05000000000000000000" pitchFamily="2" charset="2"/>
                  <a:buChar char="Ø"/>
                </a:pPr>
                <a:r>
                  <a:rPr lang="en-US" sz="1100" b="1" dirty="0">
                    <a:solidFill>
                      <a:srgbClr val="1F497D"/>
                    </a:solidFill>
                  </a:rPr>
                  <a:t>Mad River Estuary</a:t>
                </a:r>
              </a:p>
              <a:p>
                <a:pPr marL="171450" indent="-171450">
                  <a:buFont typeface="Wingdings" panose="05000000000000000000" pitchFamily="2" charset="2"/>
                  <a:buChar char="Ø"/>
                </a:pPr>
                <a:r>
                  <a:rPr lang="en-US" sz="1100" b="1" dirty="0" err="1">
                    <a:solidFill>
                      <a:srgbClr val="1F497D"/>
                    </a:solidFill>
                  </a:rPr>
                  <a:t>Noyo</a:t>
                </a:r>
                <a:r>
                  <a:rPr lang="en-US" sz="1100" b="1" dirty="0">
                    <a:solidFill>
                      <a:srgbClr val="1F497D"/>
                    </a:solidFill>
                  </a:rPr>
                  <a:t> River Estuary</a:t>
                </a:r>
              </a:p>
              <a:p>
                <a:pPr marL="171450" indent="-171450">
                  <a:buFont typeface="Wingdings" panose="05000000000000000000" pitchFamily="2" charset="2"/>
                  <a:buChar char="Ø"/>
                </a:pPr>
                <a:r>
                  <a:rPr lang="en-US" sz="1100" b="1" dirty="0">
                    <a:solidFill>
                      <a:srgbClr val="1F497D"/>
                    </a:solidFill>
                  </a:rPr>
                  <a:t>Eel River Estuary </a:t>
                </a:r>
              </a:p>
              <a:p>
                <a:pPr marL="171450" indent="-171450">
                  <a:buFont typeface="Wingdings" panose="05000000000000000000" pitchFamily="2" charset="2"/>
                  <a:buChar char="Ø"/>
                </a:pPr>
                <a:r>
                  <a:rPr lang="en-US" sz="1100" b="1" dirty="0">
                    <a:solidFill>
                      <a:srgbClr val="1F497D"/>
                    </a:solidFill>
                  </a:rPr>
                  <a:t>Russian River Estuary </a:t>
                </a:r>
              </a:p>
            </p:txBody>
          </p:sp>
        </p:grpSp>
      </p:grpSp>
      <p:sp>
        <p:nvSpPr>
          <p:cNvPr id="2" name="Rectangle 1"/>
          <p:cNvSpPr/>
          <p:nvPr/>
        </p:nvSpPr>
        <p:spPr>
          <a:xfrm>
            <a:off x="1981200" y="3989828"/>
            <a:ext cx="8132394" cy="2129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981201" y="5791200"/>
            <a:ext cx="8133135" cy="434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a:off x="10134600" y="3505200"/>
            <a:ext cx="0" cy="3276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81201" y="152400"/>
            <a:ext cx="8133135" cy="86853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p:cNvCxnSpPr/>
          <p:nvPr/>
        </p:nvCxnSpPr>
        <p:spPr>
          <a:xfrm>
            <a:off x="1981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86800" y="378768"/>
            <a:ext cx="1143000" cy="230832"/>
          </a:xfrm>
          <a:prstGeom prst="rect">
            <a:avLst/>
          </a:prstGeom>
          <a:solidFill>
            <a:schemeClr val="bg1"/>
          </a:solidFill>
          <a:ln>
            <a:solidFill>
              <a:schemeClr val="bg1"/>
            </a:solidFill>
          </a:ln>
        </p:spPr>
        <p:txBody>
          <a:bodyPr wrap="square" rtlCol="0">
            <a:spAutoFit/>
          </a:bodyPr>
          <a:lstStyle/>
          <a:p>
            <a:r>
              <a:rPr lang="en-US" sz="900" dirty="0">
                <a:solidFill>
                  <a:prstClr val="white">
                    <a:lumMod val="75000"/>
                  </a:prstClr>
                </a:solidFill>
              </a:rPr>
              <a:t>Search</a:t>
            </a:r>
          </a:p>
        </p:txBody>
      </p:sp>
      <p:sp>
        <p:nvSpPr>
          <p:cNvPr id="19" name="TextBox 18"/>
          <p:cNvSpPr txBox="1"/>
          <p:nvPr/>
        </p:nvSpPr>
        <p:spPr>
          <a:xfrm>
            <a:off x="3200400" y="335258"/>
            <a:ext cx="3810000" cy="369332"/>
          </a:xfrm>
          <a:prstGeom prst="rect">
            <a:avLst/>
          </a:prstGeom>
          <a:noFill/>
        </p:spPr>
        <p:txBody>
          <a:bodyPr wrap="square" rtlCol="0">
            <a:spAutoFit/>
          </a:bodyPr>
          <a:lstStyle/>
          <a:p>
            <a:r>
              <a:rPr lang="en-US" dirty="0">
                <a:solidFill>
                  <a:prstClr val="white"/>
                </a:solidFill>
                <a:effectLst>
                  <a:outerShdw blurRad="38100" dist="38100" dir="2700000" algn="tl">
                    <a:srgbClr val="000000">
                      <a:alpha val="43137"/>
                    </a:srgbClr>
                  </a:outerShdw>
                </a:effectLst>
              </a:rPr>
              <a:t>CALIFORNIA ESTUARIES PORTAL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12" y="217573"/>
            <a:ext cx="9747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3200400" y="228600"/>
            <a:ext cx="3810000" cy="215444"/>
          </a:xfrm>
          <a:prstGeom prst="rect">
            <a:avLst/>
          </a:prstGeom>
          <a:noFill/>
        </p:spPr>
        <p:txBody>
          <a:bodyPr wrap="square" rtlCol="0">
            <a:spAutoFit/>
          </a:bodyPr>
          <a:lstStyle/>
          <a:p>
            <a:r>
              <a:rPr lang="en-US" sz="800" dirty="0">
                <a:solidFill>
                  <a:prstClr val="white"/>
                </a:solidFill>
                <a:effectLst>
                  <a:outerShdw blurRad="38100" dist="38100" dir="2700000" algn="tl">
                    <a:srgbClr val="000000">
                      <a:alpha val="43137"/>
                    </a:srgbClr>
                  </a:outerShdw>
                </a:effectLst>
              </a:rPr>
              <a:t>WATER QUALITY MONITORING COUNCIL</a:t>
            </a:r>
          </a:p>
        </p:txBody>
      </p:sp>
      <p:grpSp>
        <p:nvGrpSpPr>
          <p:cNvPr id="100" name="Group 99"/>
          <p:cNvGrpSpPr/>
          <p:nvPr/>
        </p:nvGrpSpPr>
        <p:grpSpPr>
          <a:xfrm>
            <a:off x="1981200" y="1020932"/>
            <a:ext cx="8136834" cy="2993260"/>
            <a:chOff x="457200" y="1020932"/>
            <a:chExt cx="8136834" cy="2993260"/>
          </a:xfrm>
        </p:grpSpPr>
        <p:pic>
          <p:nvPicPr>
            <p:cNvPr id="10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2924"/>
            <a:stretch/>
          </p:blipFill>
          <p:spPr bwMode="auto">
            <a:xfrm>
              <a:off x="457200" y="1020932"/>
              <a:ext cx="8133135" cy="2993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2" name="Straight Connector 101"/>
            <p:cNvCxnSpPr/>
            <p:nvPr/>
          </p:nvCxnSpPr>
          <p:spPr>
            <a:xfrm>
              <a:off x="457200" y="1020932"/>
              <a:ext cx="81368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50" y="1295400"/>
              <a:ext cx="1638300" cy="1638300"/>
            </a:xfrm>
            <a:prstGeom prst="ellipse">
              <a:avLst/>
            </a:prstGeom>
            <a:ln w="0" cap="rnd">
              <a:noFill/>
            </a:ln>
            <a:effectLst/>
            <a:scene3d>
              <a:camera prst="orthographicFront"/>
              <a:lightRig rig="contrasting" dir="t">
                <a:rot lat="0" lon="0" rev="3000000"/>
              </a:lightRig>
            </a:scene3d>
            <a:sp3d contourW="7620">
              <a:bevelT w="95250" h="31750"/>
              <a:contourClr>
                <a:srgbClr val="333333"/>
              </a:contourClr>
            </a:sp3d>
          </p:spPr>
        </p:pic>
      </p:grpSp>
      <p:cxnSp>
        <p:nvCxnSpPr>
          <p:cNvPr id="9" name="Straight Connector 8"/>
          <p:cNvCxnSpPr/>
          <p:nvPr/>
        </p:nvCxnSpPr>
        <p:spPr>
          <a:xfrm>
            <a:off x="1981200" y="3581400"/>
            <a:ext cx="0" cy="320040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0113594" y="3505200"/>
            <a:ext cx="0" cy="3276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3886200" y="728990"/>
            <a:ext cx="10668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CA ESTUARIES</a:t>
            </a:r>
          </a:p>
        </p:txBody>
      </p:sp>
      <p:sp>
        <p:nvSpPr>
          <p:cNvPr id="95" name="TextBox 94"/>
          <p:cNvSpPr txBox="1"/>
          <p:nvPr/>
        </p:nvSpPr>
        <p:spPr>
          <a:xfrm>
            <a:off x="4876800" y="728990"/>
            <a:ext cx="13716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LEARN THE ISSUES</a:t>
            </a:r>
          </a:p>
        </p:txBody>
      </p:sp>
      <p:sp>
        <p:nvSpPr>
          <p:cNvPr id="96" name="TextBox 95"/>
          <p:cNvSpPr txBox="1"/>
          <p:nvPr/>
        </p:nvSpPr>
        <p:spPr>
          <a:xfrm>
            <a:off x="7010400" y="728990"/>
            <a:ext cx="16002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MANAGEMENT TOOLS</a:t>
            </a:r>
          </a:p>
        </p:txBody>
      </p:sp>
      <p:cxnSp>
        <p:nvCxnSpPr>
          <p:cNvPr id="97" name="Straight Connector 96"/>
          <p:cNvCxnSpPr/>
          <p:nvPr/>
        </p:nvCxnSpPr>
        <p:spPr>
          <a:xfrm>
            <a:off x="38862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8768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099699"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010400" y="783596"/>
            <a:ext cx="0" cy="2070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200400" y="728990"/>
            <a:ext cx="19050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PORTALS</a:t>
            </a:r>
          </a:p>
        </p:txBody>
      </p:sp>
      <p:sp>
        <p:nvSpPr>
          <p:cNvPr id="106" name="TextBox 105"/>
          <p:cNvSpPr txBox="1"/>
          <p:nvPr/>
        </p:nvSpPr>
        <p:spPr>
          <a:xfrm>
            <a:off x="6096000" y="728990"/>
            <a:ext cx="1600200" cy="261610"/>
          </a:xfrm>
          <a:prstGeom prst="rect">
            <a:avLst/>
          </a:prstGeom>
          <a:noFill/>
        </p:spPr>
        <p:txBody>
          <a:bodyPr wrap="square" rtlCol="0">
            <a:spAutoFit/>
          </a:bodyPr>
          <a:lstStyle/>
          <a:p>
            <a:r>
              <a:rPr lang="en-US" sz="1100" dirty="0">
                <a:solidFill>
                  <a:prstClr val="white"/>
                </a:solidFill>
                <a:effectLst>
                  <a:outerShdw blurRad="38100" dist="38100" dir="2700000" algn="tl">
                    <a:srgbClr val="000000">
                      <a:alpha val="43137"/>
                    </a:srgbClr>
                  </a:outerShdw>
                </a:effectLst>
              </a:rPr>
              <a:t>REPORTING</a:t>
            </a:r>
          </a:p>
        </p:txBody>
      </p:sp>
      <p:sp>
        <p:nvSpPr>
          <p:cNvPr id="130" name="TextBox 129"/>
          <p:cNvSpPr txBox="1"/>
          <p:nvPr/>
        </p:nvSpPr>
        <p:spPr>
          <a:xfrm>
            <a:off x="2286000" y="4171891"/>
            <a:ext cx="5181600" cy="461665"/>
          </a:xfrm>
          <a:prstGeom prst="rect">
            <a:avLst/>
          </a:prstGeom>
          <a:solidFill>
            <a:schemeClr val="bg1"/>
          </a:solidFill>
          <a:ln>
            <a:solidFill>
              <a:schemeClr val="bg1"/>
            </a:solidFill>
          </a:ln>
        </p:spPr>
        <p:txBody>
          <a:bodyPr wrap="square" rtlCol="0">
            <a:spAutoFit/>
          </a:bodyPr>
          <a:lstStyle/>
          <a:p>
            <a:r>
              <a:rPr lang="en-US" sz="2400" b="1" dirty="0">
                <a:solidFill>
                  <a:srgbClr val="797979"/>
                </a:solidFill>
              </a:rPr>
              <a:t>State of the Estuary Report 2015</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708" y="4952612"/>
            <a:ext cx="2841795" cy="2514989"/>
          </a:xfrm>
          <a:prstGeom prst="rect">
            <a:avLst/>
          </a:prstGeom>
        </p:spPr>
      </p:pic>
      <p:sp>
        <p:nvSpPr>
          <p:cNvPr id="47" name="TextBox 46"/>
          <p:cNvSpPr txBox="1"/>
          <p:nvPr/>
        </p:nvSpPr>
        <p:spPr>
          <a:xfrm>
            <a:off x="2302933" y="4827657"/>
            <a:ext cx="4635775" cy="1938992"/>
          </a:xfrm>
          <a:prstGeom prst="rect">
            <a:avLst/>
          </a:prstGeom>
          <a:noFill/>
        </p:spPr>
        <p:txBody>
          <a:bodyPr wrap="square" rtlCol="0">
            <a:spAutoFit/>
          </a:bodyPr>
          <a:lstStyle/>
          <a:p>
            <a:r>
              <a:rPr lang="en-US" sz="1000" dirty="0">
                <a:solidFill>
                  <a:prstClr val="black"/>
                </a:solidFill>
              </a:rPr>
              <a:t>The State of the Estuary Report is the most comprehensive health report ever completed for the San Francisco Bay-Delta Estuary. It uses the best available science and most recent data contributed by over 30 scientists to assess the status of various parts of the ecosystem. The purpose is to identify problems with estuarine health, so that conservation and restoration efforts can focus on solutions. This 2015 report expands on the scope of its predecessor in 2011, including Delta indicators for the first time, various new indicators for San Francisco Bay, and new sections linking the Estuary to the Gulf of the </a:t>
            </a:r>
            <a:r>
              <a:rPr lang="en-US" sz="1000" dirty="0" err="1">
                <a:solidFill>
                  <a:prstClr val="black"/>
                </a:solidFill>
              </a:rPr>
              <a:t>Farallones</a:t>
            </a:r>
            <a:r>
              <a:rPr lang="en-US" sz="1000" dirty="0">
                <a:solidFill>
                  <a:prstClr val="black"/>
                </a:solidFill>
              </a:rPr>
              <a:t>. The results show that the Upper Estuary (Suisun Bay and the Delta) is in critical condition. San Francisco Bay is in better health but jeopardized by climate change. Immediate action, significant investment, and bold changes to status quo management will be needed if we choose to recover and maintain a healthy estuary.  To learn more about the report, </a:t>
            </a:r>
            <a:r>
              <a:rPr lang="en-US" sz="1000" dirty="0">
                <a:solidFill>
                  <a:srgbClr val="4F81BD"/>
                </a:solidFill>
              </a:rPr>
              <a:t>click here</a:t>
            </a:r>
            <a:r>
              <a:rPr lang="en-US" sz="1000" dirty="0">
                <a:solidFill>
                  <a:prstClr val="black"/>
                </a:solidFill>
              </a:rPr>
              <a:t>.</a:t>
            </a:r>
          </a:p>
        </p:txBody>
      </p:sp>
      <p:sp>
        <p:nvSpPr>
          <p:cNvPr id="48" name="TextBox 47"/>
          <p:cNvSpPr txBox="1"/>
          <p:nvPr/>
        </p:nvSpPr>
        <p:spPr>
          <a:xfrm>
            <a:off x="2302932" y="6974919"/>
            <a:ext cx="5164668" cy="1107996"/>
          </a:xfrm>
          <a:prstGeom prst="rect">
            <a:avLst/>
          </a:prstGeom>
          <a:noFill/>
        </p:spPr>
        <p:txBody>
          <a:bodyPr wrap="square" rtlCol="0">
            <a:spAutoFit/>
          </a:bodyPr>
          <a:lstStyle/>
          <a:p>
            <a:r>
              <a:rPr lang="en-US" sz="1600" b="1" dirty="0">
                <a:solidFill>
                  <a:srgbClr val="797979"/>
                </a:solidFill>
              </a:rPr>
              <a:t>Accessing the Report</a:t>
            </a:r>
          </a:p>
          <a:p>
            <a:endParaRPr lang="en-US" sz="1000" dirty="0">
              <a:solidFill>
                <a:prstClr val="black"/>
              </a:solidFill>
            </a:endParaRPr>
          </a:p>
          <a:p>
            <a:pPr marL="171450" indent="-171450">
              <a:buFont typeface="Wingdings" panose="05000000000000000000" pitchFamily="2" charset="2"/>
              <a:buChar char="Ø"/>
            </a:pPr>
            <a:r>
              <a:rPr lang="en-US" sz="1000" dirty="0">
                <a:solidFill>
                  <a:srgbClr val="4F81BD"/>
                </a:solidFill>
              </a:rPr>
              <a:t>The</a:t>
            </a:r>
            <a:r>
              <a:rPr lang="en-US" sz="1000" dirty="0">
                <a:solidFill>
                  <a:prstClr val="black"/>
                </a:solidFill>
              </a:rPr>
              <a:t> </a:t>
            </a:r>
            <a:r>
              <a:rPr lang="en-US" sz="1000" dirty="0">
                <a:solidFill>
                  <a:srgbClr val="4F81BD"/>
                </a:solidFill>
              </a:rPr>
              <a:t>Report as a Flipbook</a:t>
            </a:r>
            <a:r>
              <a:rPr lang="en-US" sz="1000" dirty="0">
                <a:solidFill>
                  <a:prstClr val="black"/>
                </a:solidFill>
              </a:rPr>
              <a:t> – the flipbook integrates features such as text searching, bookmarking, and new enhancements, such as interactive charts and data stories.</a:t>
            </a:r>
          </a:p>
          <a:p>
            <a:pPr marL="171450" indent="-171450">
              <a:buFont typeface="Wingdings" panose="05000000000000000000" pitchFamily="2" charset="2"/>
              <a:buChar char="Ø"/>
            </a:pPr>
            <a:r>
              <a:rPr lang="en-US" sz="1000" dirty="0">
                <a:solidFill>
                  <a:srgbClr val="4F81BD"/>
                </a:solidFill>
              </a:rPr>
              <a:t>The report as a PDF</a:t>
            </a:r>
          </a:p>
          <a:p>
            <a:pPr marL="171450" indent="-171450">
              <a:buFont typeface="Wingdings" panose="05000000000000000000" pitchFamily="2" charset="2"/>
              <a:buChar char="Ø"/>
            </a:pPr>
            <a:r>
              <a:rPr lang="en-US" sz="1000" dirty="0">
                <a:solidFill>
                  <a:srgbClr val="4F81BD"/>
                </a:solidFill>
              </a:rPr>
              <a:t>The Executive Summary as a PDF</a:t>
            </a:r>
          </a:p>
        </p:txBody>
      </p:sp>
      <p:sp>
        <p:nvSpPr>
          <p:cNvPr id="49" name="TextBox 48"/>
          <p:cNvSpPr txBox="1"/>
          <p:nvPr/>
        </p:nvSpPr>
        <p:spPr>
          <a:xfrm>
            <a:off x="2302932" y="8188404"/>
            <a:ext cx="7679268" cy="1569660"/>
          </a:xfrm>
          <a:prstGeom prst="rect">
            <a:avLst/>
          </a:prstGeom>
          <a:noFill/>
        </p:spPr>
        <p:txBody>
          <a:bodyPr wrap="square" rtlCol="0">
            <a:spAutoFit/>
          </a:bodyPr>
          <a:lstStyle/>
          <a:p>
            <a:r>
              <a:rPr lang="en-US" sz="1600" b="1" dirty="0">
                <a:solidFill>
                  <a:srgbClr val="797979"/>
                </a:solidFill>
              </a:rPr>
              <a:t>California Estuary Monitoring Workgroup’s Contributions</a:t>
            </a:r>
          </a:p>
          <a:p>
            <a:endParaRPr lang="en-US" sz="1000" dirty="0">
              <a:solidFill>
                <a:prstClr val="black"/>
              </a:solidFill>
            </a:endParaRPr>
          </a:p>
          <a:p>
            <a:r>
              <a:rPr lang="en-US" sz="1000" dirty="0">
                <a:solidFill>
                  <a:prstClr val="black"/>
                </a:solidFill>
              </a:rPr>
              <a:t>Through a collaborative effort, the California Estuary Monitoring Workgroup (CEMW) contributed to the development of the State of the Estuary Report 2015. CEMW members developed indicators, which assessed the status and trends for benthic invertebrates and zooplankton living in the San Francisco Bay-Delta Estuary.  Data used to develop these indicators can be accessed through the Estuary Portal via the:</a:t>
            </a:r>
          </a:p>
          <a:p>
            <a:endParaRPr lang="en-US" sz="1000" dirty="0">
              <a:solidFill>
                <a:prstClr val="black"/>
              </a:solidFill>
            </a:endParaRPr>
          </a:p>
          <a:p>
            <a:pPr marL="171450" indent="-171450">
              <a:buFont typeface="Wingdings" panose="05000000000000000000" pitchFamily="2" charset="2"/>
              <a:buChar char="Ø"/>
            </a:pPr>
            <a:r>
              <a:rPr lang="en-US" sz="1000" dirty="0">
                <a:solidFill>
                  <a:srgbClr val="4F81BD"/>
                </a:solidFill>
              </a:rPr>
              <a:t>Benthic Invertebrate pages</a:t>
            </a:r>
          </a:p>
          <a:p>
            <a:pPr marL="171450" indent="-171450">
              <a:buFont typeface="Wingdings" panose="05000000000000000000" pitchFamily="2" charset="2"/>
              <a:buChar char="Ø"/>
            </a:pPr>
            <a:r>
              <a:rPr lang="en-US" sz="1000" dirty="0">
                <a:solidFill>
                  <a:srgbClr val="4F81BD"/>
                </a:solidFill>
              </a:rPr>
              <a:t>Zooplankton pages</a:t>
            </a:r>
          </a:p>
          <a:p>
            <a:endParaRPr lang="en-US" sz="1000" dirty="0">
              <a:solidFill>
                <a:prstClr val="black"/>
              </a:solidFill>
            </a:endParaRPr>
          </a:p>
        </p:txBody>
      </p:sp>
      <p:sp>
        <p:nvSpPr>
          <p:cNvPr id="50" name="Line Callout 2 (Border and Accent Bar) 49"/>
          <p:cNvSpPr/>
          <p:nvPr/>
        </p:nvSpPr>
        <p:spPr>
          <a:xfrm>
            <a:off x="-152400" y="4022659"/>
            <a:ext cx="1860211" cy="4060256"/>
          </a:xfrm>
          <a:prstGeom prst="accentBorderCallout2">
            <a:avLst>
              <a:gd name="adj1" fmla="val 20698"/>
              <a:gd name="adj2" fmla="val 105705"/>
              <a:gd name="adj3" fmla="val 19400"/>
              <a:gd name="adj4" fmla="val 105716"/>
              <a:gd name="adj5" fmla="val 12130"/>
              <a:gd name="adj6" fmla="val 1318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SOTER landing page, will provide 1) a brief description of the report; 2) ways to access the full report; and 3) links to the data on the portal used to develop indicators.</a:t>
            </a:r>
          </a:p>
        </p:txBody>
      </p:sp>
    </p:spTree>
    <p:extLst>
      <p:ext uri="{BB962C8B-B14F-4D97-AF65-F5344CB8AC3E}">
        <p14:creationId xmlns:p14="http://schemas.microsoft.com/office/powerpoint/2010/main" val="79579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0"/>
                                        </p:tgtEl>
                                      </p:cBhvr>
                                    </p:animEffect>
                                    <p:set>
                                      <p:cBhvr>
                                        <p:cTn id="7"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48481520"/>
              </p:ext>
            </p:extLst>
          </p:nvPr>
        </p:nvGraphicFramePr>
        <p:xfrm>
          <a:off x="939305" y="342777"/>
          <a:ext cx="10515600" cy="744645"/>
        </p:xfrm>
        <a:graphic>
          <a:graphicData uri="http://schemas.openxmlformats.org/drawingml/2006/table">
            <a:tbl>
              <a:tblPr/>
              <a:tblGrid>
                <a:gridCol w="1125592"/>
                <a:gridCol w="1971675"/>
                <a:gridCol w="1933904"/>
                <a:gridCol w="1246461"/>
                <a:gridCol w="4237968"/>
              </a:tblGrid>
              <a:tr h="161004">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dirty="0">
                          <a:solidFill>
                            <a:srgbClr val="000000"/>
                          </a:solidFill>
                          <a:effectLst/>
                          <a:latin typeface="Calibri"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583641">
                <a:tc>
                  <a:txBody>
                    <a:bodyPr/>
                    <a:lstStyle/>
                    <a:p>
                      <a:pPr algn="ctr" fontAlgn="b"/>
                      <a:r>
                        <a:rPr lang="en-US" sz="1600" b="1" i="0" u="none" strike="noStrike" dirty="0">
                          <a:solidFill>
                            <a:srgbClr val="000000"/>
                          </a:solidFill>
                          <a:effectLst/>
                          <a:latin typeface="Calibri" charset="0"/>
                        </a:rPr>
                        <a:t>Data Widget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Description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Parameter (units)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Source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Location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4227" y="425902"/>
            <a:ext cx="1193800" cy="44376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22330910"/>
              </p:ext>
            </p:extLst>
          </p:nvPr>
        </p:nvGraphicFramePr>
        <p:xfrm>
          <a:off x="939305" y="1170547"/>
          <a:ext cx="10515600" cy="5702081"/>
        </p:xfrm>
        <a:graphic>
          <a:graphicData uri="http://schemas.openxmlformats.org/drawingml/2006/table">
            <a:tbl>
              <a:tblPr/>
              <a:tblGrid>
                <a:gridCol w="1406965"/>
                <a:gridCol w="1912594"/>
                <a:gridCol w="1875954"/>
                <a:gridCol w="1209111"/>
                <a:gridCol w="4110976"/>
              </a:tblGrid>
              <a:tr h="1750326">
                <a:tc rowSpan="4">
                  <a:txBody>
                    <a:bodyPr/>
                    <a:lstStyle/>
                    <a:p>
                      <a:pPr algn="ctr" fontAlgn="ctr"/>
                      <a:r>
                        <a:rPr lang="en-US" sz="1600" b="1" i="0" u="none" strike="noStrike" dirty="0">
                          <a:solidFill>
                            <a:srgbClr val="000000"/>
                          </a:solidFill>
                          <a:effectLst/>
                          <a:latin typeface="Calibri" charset="0"/>
                        </a:rPr>
                        <a:t>Water Quality Concern Stations (during Drought Ops)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dirty="0">
                          <a:solidFill>
                            <a:srgbClr val="000000"/>
                          </a:solidFill>
                          <a:effectLst/>
                          <a:latin typeface="Calibri" charset="0"/>
                        </a:rPr>
                        <a:t>4 stations used to monitor water quality (EC) in the delta during Drought Operations for the Catch Indices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Jersey Point EC (SJJ), with threshold @ 1.8 mmhos/cm</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=SJJ</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22009">
                <a:tc vMerge="1">
                  <a:txBody>
                    <a:bodyPr/>
                    <a:lstStyle/>
                    <a:p>
                      <a:endParaRPr lang="en-US"/>
                    </a:p>
                  </a:txBody>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charset="0"/>
                        </a:rPr>
                        <a:t>Bacon Island EC (BAC), with threshold @ 1.0 </a:t>
                      </a:r>
                      <a:r>
                        <a:rPr lang="en-US" sz="1600" b="0" i="0" u="none" strike="noStrike" dirty="0" err="1">
                          <a:solidFill>
                            <a:srgbClr val="000000"/>
                          </a:solidFill>
                          <a:effectLst/>
                          <a:latin typeface="Calibri" charset="0"/>
                        </a:rPr>
                        <a:t>mmhos</a:t>
                      </a:r>
                      <a:r>
                        <a:rPr lang="en-US" sz="1600" b="0" i="0" u="none" strike="noStrike" dirty="0">
                          <a:solidFill>
                            <a:srgbClr val="000000"/>
                          </a:solidFill>
                          <a:effectLst/>
                          <a:latin typeface="Calibri" charset="0"/>
                        </a:rPr>
                        <a:t>/cm</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charset="0"/>
                        </a:rPr>
                        <a:t>http://cdec.water.ca.gov/cgi-progs/staMeta?station_id=BAC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22009">
                <a:tc vMerge="1">
                  <a:txBody>
                    <a:bodyPr/>
                    <a:lstStyle/>
                    <a:p>
                      <a:endParaRPr lang="en-US"/>
                    </a:p>
                  </a:txBody>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charset="0"/>
                        </a:rPr>
                        <a:t>Bethel Island EC (BET), with threshold @ 0.8 </a:t>
                      </a:r>
                      <a:r>
                        <a:rPr lang="en-US" sz="1600" b="0" i="0" u="none" strike="noStrike" dirty="0" err="1">
                          <a:solidFill>
                            <a:srgbClr val="000000"/>
                          </a:solidFill>
                          <a:effectLst/>
                          <a:latin typeface="Calibri" charset="0"/>
                        </a:rPr>
                        <a:t>mmhos</a:t>
                      </a:r>
                      <a:r>
                        <a:rPr lang="en-US" sz="1600" b="0" i="0" u="none" strike="noStrike" dirty="0">
                          <a:solidFill>
                            <a:srgbClr val="000000"/>
                          </a:solidFill>
                          <a:effectLst/>
                          <a:latin typeface="Calibri" charset="0"/>
                        </a:rPr>
                        <a:t>/cm</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=BET</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22009">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Holland Tract EC (HLL), with threshold @ 0.7 mmhos/cm</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=HLL</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322009">
                <a:tc rowSpan="2">
                  <a:txBody>
                    <a:bodyPr/>
                    <a:lstStyle/>
                    <a:p>
                      <a:pPr algn="ctr" fontAlgn="ctr"/>
                      <a:r>
                        <a:rPr lang="en-US" sz="1600" b="1" i="0" u="none" strike="noStrike">
                          <a:solidFill>
                            <a:srgbClr val="000000"/>
                          </a:solidFill>
                          <a:effectLst/>
                          <a:latin typeface="Calibri" charset="0"/>
                        </a:rPr>
                        <a:t>Triggers for Turbidity Events</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600" b="0" i="0" u="none" strike="noStrike">
                          <a:solidFill>
                            <a:srgbClr val="000000"/>
                          </a:solidFill>
                          <a:effectLst/>
                          <a:latin typeface="Calibri" charset="0"/>
                        </a:rPr>
                        <a:t>2 stations that trigger a change in delta turbidity and or fish movement</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Freeport (cfs) (FPT) with threshold line at 20,000 cfs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=FPT</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0">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Jersey Point (SJJ) turbidity with threshold line at 10 NTU</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CDEC</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cdec.water.ca.gov</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cgi-progs</a:t>
                      </a:r>
                      <a:r>
                        <a:rPr lang="en-US" sz="1600" b="0" i="0" u="none" strike="noStrike" dirty="0">
                          <a:solidFill>
                            <a:srgbClr val="000000"/>
                          </a:solidFill>
                          <a:effectLst/>
                          <a:latin typeface="Calibri" charset="0"/>
                        </a:rPr>
                        <a:t>/</a:t>
                      </a:r>
                      <a:r>
                        <a:rPr lang="en-US" sz="1600" b="0" i="0" u="none" strike="noStrike" dirty="0" err="1">
                          <a:solidFill>
                            <a:srgbClr val="000000"/>
                          </a:solidFill>
                          <a:effectLst/>
                          <a:latin typeface="Calibri" charset="0"/>
                        </a:rPr>
                        <a:t>staMeta?station_id</a:t>
                      </a:r>
                      <a:r>
                        <a:rPr lang="en-US" sz="1600" b="0" i="0" u="none" strike="noStrike" dirty="0">
                          <a:solidFill>
                            <a:srgbClr val="000000"/>
                          </a:solidFill>
                          <a:effectLst/>
                          <a:latin typeface="Calibri" charset="0"/>
                        </a:rPr>
                        <a:t>=SJJ</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7247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51940731"/>
              </p:ext>
            </p:extLst>
          </p:nvPr>
        </p:nvGraphicFramePr>
        <p:xfrm>
          <a:off x="939305" y="342777"/>
          <a:ext cx="10515600" cy="744645"/>
        </p:xfrm>
        <a:graphic>
          <a:graphicData uri="http://schemas.openxmlformats.org/drawingml/2006/table">
            <a:tbl>
              <a:tblPr/>
              <a:tblGrid>
                <a:gridCol w="1125592"/>
                <a:gridCol w="1971675"/>
                <a:gridCol w="1933904"/>
                <a:gridCol w="1246461"/>
                <a:gridCol w="4237968"/>
              </a:tblGrid>
              <a:tr h="161004">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dirty="0">
                          <a:solidFill>
                            <a:srgbClr val="000000"/>
                          </a:solidFill>
                          <a:effectLst/>
                          <a:latin typeface="Calibri"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583641">
                <a:tc>
                  <a:txBody>
                    <a:bodyPr/>
                    <a:lstStyle/>
                    <a:p>
                      <a:pPr algn="ctr" fontAlgn="b"/>
                      <a:r>
                        <a:rPr lang="en-US" sz="1600" b="1" i="0" u="none" strike="noStrike" dirty="0">
                          <a:solidFill>
                            <a:srgbClr val="000000"/>
                          </a:solidFill>
                          <a:effectLst/>
                          <a:latin typeface="Calibri" charset="0"/>
                        </a:rPr>
                        <a:t>Data Widget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Description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Parameter (units)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Source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Location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4227" y="425902"/>
            <a:ext cx="1193800" cy="44376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31742012"/>
              </p:ext>
            </p:extLst>
          </p:nvPr>
        </p:nvGraphicFramePr>
        <p:xfrm>
          <a:off x="939305" y="1170547"/>
          <a:ext cx="10515600" cy="4205658"/>
        </p:xfrm>
        <a:graphic>
          <a:graphicData uri="http://schemas.openxmlformats.org/drawingml/2006/table">
            <a:tbl>
              <a:tblPr/>
              <a:tblGrid>
                <a:gridCol w="1406965"/>
                <a:gridCol w="1912594"/>
                <a:gridCol w="1875954"/>
                <a:gridCol w="1209111"/>
                <a:gridCol w="4110976"/>
              </a:tblGrid>
              <a:tr h="161004">
                <a:tc rowSpan="4">
                  <a:txBody>
                    <a:bodyPr/>
                    <a:lstStyle/>
                    <a:p>
                      <a:pPr algn="ctr" fontAlgn="b"/>
                      <a:r>
                        <a:rPr lang="en-US" sz="1600" b="1" i="0" u="none" strike="noStrike">
                          <a:solidFill>
                            <a:srgbClr val="000000"/>
                          </a:solidFill>
                          <a:effectLst/>
                          <a:latin typeface="Calibri" charset="0"/>
                        </a:rPr>
                        <a:t>7 Day Weather Forecast for Delta Conditions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a:solidFill>
                            <a:srgbClr val="000000"/>
                          </a:solidFill>
                          <a:effectLst/>
                          <a:latin typeface="Calibri" charset="0"/>
                        </a:rPr>
                        <a:t>Weather forecast from NOAA</a:t>
                      </a:r>
                    </a:p>
                  </a:txBody>
                  <a:tcPr marL="10063" marR="10063" marT="10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&gt; 1/4 " precipitation</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solidFill>
                            <a:srgbClr val="000000"/>
                          </a:solidFill>
                          <a:effectLst/>
                          <a:latin typeface="Calibri" charset="0"/>
                        </a:rPr>
                        <a:t>NOAA</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charset="0"/>
                        </a:rPr>
                        <a:t>Web Services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22009">
                <a:tc vMerge="1">
                  <a:txBody>
                    <a:bodyPr/>
                    <a:lstStyle/>
                    <a:p>
                      <a:endParaRPr lang="en-US"/>
                    </a:p>
                  </a:txBody>
                  <a:tcPr/>
                </a:tc>
                <a:tc vMerge="1">
                  <a:txBody>
                    <a:bodyPr/>
                    <a:lstStyle/>
                    <a:p>
                      <a:endParaRPr lang="en-US"/>
                    </a:p>
                  </a:txBody>
                  <a:tcPr/>
                </a:tc>
                <a:tc>
                  <a:txBody>
                    <a:bodyPr/>
                    <a:lstStyle/>
                    <a:p>
                      <a:pPr algn="ctr" fontAlgn="b"/>
                      <a:r>
                        <a:rPr lang="en-US" sz="1600" b="0" i="0" u="none" strike="noStrike" dirty="0">
                          <a:solidFill>
                            <a:srgbClr val="000000"/>
                          </a:solidFill>
                          <a:effectLst/>
                          <a:latin typeface="Calibri" charset="0"/>
                        </a:rPr>
                        <a:t>Weather (</a:t>
                      </a:r>
                      <a:r>
                        <a:rPr lang="en-US" sz="1600" b="0" i="0" u="none" strike="noStrike" dirty="0" err="1">
                          <a:solidFill>
                            <a:srgbClr val="000000"/>
                          </a:solidFill>
                          <a:effectLst/>
                          <a:latin typeface="Calibri" charset="0"/>
                        </a:rPr>
                        <a:t>cloud,sun,partly</a:t>
                      </a:r>
                      <a:r>
                        <a:rPr lang="en-US" sz="1600" b="0" i="0" u="none" strike="noStrike" dirty="0">
                          <a:solidFill>
                            <a:srgbClr val="000000"/>
                          </a:solidFill>
                          <a:effectLst/>
                          <a:latin typeface="Calibri" charset="0"/>
                        </a:rPr>
                        <a:t> cloudy, </a:t>
                      </a:r>
                      <a:r>
                        <a:rPr lang="en-US" sz="1600" b="0" i="0" u="none" strike="noStrike" dirty="0" err="1">
                          <a:solidFill>
                            <a:srgbClr val="000000"/>
                          </a:solidFill>
                          <a:effectLst/>
                          <a:latin typeface="Calibri" charset="0"/>
                        </a:rPr>
                        <a:t>etc</a:t>
                      </a:r>
                      <a:r>
                        <a:rPr lang="en-US" sz="1600" b="0" i="0" u="none" strike="noStrike" dirty="0">
                          <a:solidFill>
                            <a:srgbClr val="000000"/>
                          </a:solidFill>
                          <a:effectLst/>
                          <a:latin typeface="Calibri" charset="0"/>
                        </a:rPr>
                        <a:t>)</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charset="0"/>
                        </a:rPr>
                        <a:t>NOAA</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charset="0"/>
                        </a:rPr>
                        <a:t>Web Services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Wind speed and direction</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charset="0"/>
                        </a:rPr>
                        <a:t>NOAA</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charset="0"/>
                        </a:rPr>
                        <a:t>Web Services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61004">
                <a:tc vMerge="1">
                  <a:txBody>
                    <a:bodyPr/>
                    <a:lstStyle/>
                    <a:p>
                      <a:endParaRPr lang="en-US"/>
                    </a:p>
                  </a:txBody>
                  <a:tcPr/>
                </a:tc>
                <a:tc vMerge="1">
                  <a:txBody>
                    <a:bodyPr/>
                    <a:lstStyle/>
                    <a:p>
                      <a:endParaRPr lang="en-US"/>
                    </a:p>
                  </a:txBody>
                  <a:tcPr/>
                </a:tc>
                <a:tc>
                  <a:txBody>
                    <a:bodyPr/>
                    <a:lstStyle/>
                    <a:p>
                      <a:pPr algn="ctr" fontAlgn="b"/>
                      <a:r>
                        <a:rPr lang="en-US" sz="1600" b="0" i="0" u="none" strike="noStrike">
                          <a:solidFill>
                            <a:srgbClr val="000000"/>
                          </a:solidFill>
                          <a:effectLst/>
                          <a:latin typeface="Calibri" charset="0"/>
                        </a:rPr>
                        <a:t>Air pressure</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NOAA</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Web Services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322009">
                <a:tc>
                  <a:txBody>
                    <a:bodyPr/>
                    <a:lstStyle/>
                    <a:p>
                      <a:pPr algn="ctr" fontAlgn="b"/>
                      <a:r>
                        <a:rPr lang="en-US" sz="1600" b="1" i="0" u="none" strike="noStrike">
                          <a:solidFill>
                            <a:srgbClr val="000000"/>
                          </a:solidFill>
                          <a:effectLst/>
                          <a:latin typeface="Calibri" charset="0"/>
                        </a:rPr>
                        <a:t>Tide Forecasting</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Tide forecast</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NOAA tide forecast for Sacramento River @ Rio Vista (RIV)</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NOAA</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Web Services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3013">
                <a:tc>
                  <a:txBody>
                    <a:bodyPr/>
                    <a:lstStyle/>
                    <a:p>
                      <a:pPr algn="ctr" fontAlgn="b"/>
                      <a:r>
                        <a:rPr lang="en-US" sz="1600" b="1" i="0" u="none" strike="noStrike">
                          <a:solidFill>
                            <a:srgbClr val="000000"/>
                          </a:solidFill>
                          <a:effectLst/>
                          <a:latin typeface="Calibri" charset="0"/>
                        </a:rPr>
                        <a:t>Salvage Estimates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Salvage for the John E. Skinner Delta Fish Protective Facility (SWP) and Tracy Fish Collection Facility (CVP).</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Salvage estimates for chinook salmon (marked and unmarked), Delta Smelt, Steelhead (marked and unmarked)</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CDFW</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ftp://</a:t>
                      </a:r>
                      <a:r>
                        <a:rPr lang="en-US" sz="1600" b="0" i="0" u="none" strike="noStrike" dirty="0" err="1">
                          <a:solidFill>
                            <a:srgbClr val="000000"/>
                          </a:solidFill>
                          <a:effectLst/>
                          <a:latin typeface="Calibri" charset="0"/>
                        </a:rPr>
                        <a:t>ftp.dfg.ca.gov</a:t>
                      </a:r>
                      <a:r>
                        <a:rPr lang="en-US" sz="1600" b="0" i="0" u="none" strike="noStrike" dirty="0">
                          <a:solidFill>
                            <a:srgbClr val="000000"/>
                          </a:solidFill>
                          <a:effectLst/>
                          <a:latin typeface="Calibri" charset="0"/>
                        </a:rPr>
                        <a:t>/salvage/</a:t>
                      </a:r>
                      <a:r>
                        <a:rPr lang="en-US" sz="1600" b="0" i="0" u="none" strike="noStrike" dirty="0" err="1">
                          <a:solidFill>
                            <a:srgbClr val="000000"/>
                          </a:solidFill>
                          <a:effectLst/>
                          <a:latin typeface="Calibri" charset="0"/>
                        </a:rPr>
                        <a:t>DOSS_Salvage_Tables</a:t>
                      </a:r>
                      <a:r>
                        <a:rPr lang="en-US" sz="1600" b="0" i="0" u="none" strike="noStrike" dirty="0">
                          <a:solidFill>
                            <a:srgbClr val="000000"/>
                          </a:solidFill>
                          <a:effectLst/>
                          <a:latin typeface="Calibri" charset="0"/>
                        </a:rPr>
                        <a:t>/</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55389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6350000"/>
            <a:ext cx="1054100" cy="50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28" y="6168354"/>
            <a:ext cx="876465" cy="58284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943268295"/>
              </p:ext>
            </p:extLst>
          </p:nvPr>
        </p:nvGraphicFramePr>
        <p:xfrm>
          <a:off x="939305" y="342777"/>
          <a:ext cx="10515600" cy="744645"/>
        </p:xfrm>
        <a:graphic>
          <a:graphicData uri="http://schemas.openxmlformats.org/drawingml/2006/table">
            <a:tbl>
              <a:tblPr/>
              <a:tblGrid>
                <a:gridCol w="1125592"/>
                <a:gridCol w="1971675"/>
                <a:gridCol w="1933904"/>
                <a:gridCol w="1246461"/>
                <a:gridCol w="4237968"/>
              </a:tblGrid>
              <a:tr h="161004">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a:solidFill>
                            <a:srgbClr val="000000"/>
                          </a:solidFill>
                          <a:effectLst/>
                          <a:latin typeface="Calibri"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b"/>
                      <a:r>
                        <a:rPr lang="en-US" sz="1000" b="0" i="0" u="none" strike="noStrike" dirty="0">
                          <a:solidFill>
                            <a:srgbClr val="000000"/>
                          </a:solidFill>
                          <a:effectLst/>
                          <a:latin typeface="Calibri"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583641">
                <a:tc>
                  <a:txBody>
                    <a:bodyPr/>
                    <a:lstStyle/>
                    <a:p>
                      <a:pPr algn="ctr" fontAlgn="b"/>
                      <a:r>
                        <a:rPr lang="en-US" sz="1600" b="1" i="0" u="none" strike="noStrike" dirty="0">
                          <a:solidFill>
                            <a:srgbClr val="000000"/>
                          </a:solidFill>
                          <a:effectLst/>
                          <a:latin typeface="Calibri" charset="0"/>
                        </a:rPr>
                        <a:t>Data Widget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Description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Parameter (units)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Source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b"/>
                      <a:r>
                        <a:rPr lang="en-US" sz="1600" b="1" i="0" u="none" strike="noStrike" dirty="0">
                          <a:solidFill>
                            <a:srgbClr val="000000"/>
                          </a:solidFill>
                          <a:effectLst/>
                          <a:latin typeface="Calibri" charset="0"/>
                        </a:rPr>
                        <a:t>Data Location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4227" y="425902"/>
            <a:ext cx="1193800" cy="44376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866549192"/>
              </p:ext>
            </p:extLst>
          </p:nvPr>
        </p:nvGraphicFramePr>
        <p:xfrm>
          <a:off x="939305" y="1087422"/>
          <a:ext cx="10515600" cy="4165406"/>
        </p:xfrm>
        <a:graphic>
          <a:graphicData uri="http://schemas.openxmlformats.org/drawingml/2006/table">
            <a:tbl>
              <a:tblPr/>
              <a:tblGrid>
                <a:gridCol w="1125592"/>
                <a:gridCol w="1971675"/>
                <a:gridCol w="1933904"/>
                <a:gridCol w="1246461"/>
                <a:gridCol w="4237968"/>
              </a:tblGrid>
              <a:tr h="966026">
                <a:tc>
                  <a:txBody>
                    <a:bodyPr/>
                    <a:lstStyle/>
                    <a:p>
                      <a:pPr algn="ctr" fontAlgn="b"/>
                      <a:r>
                        <a:rPr lang="en-US" sz="1600" b="1" i="0" u="none" strike="noStrike" dirty="0">
                          <a:solidFill>
                            <a:srgbClr val="000000"/>
                          </a:solidFill>
                          <a:effectLst/>
                          <a:latin typeface="Calibri" charset="0"/>
                        </a:rPr>
                        <a:t>USFW DJFMP Trawl and Seine Catch Results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Recent and retrospective catch results  for all DJFMP Trawl and Seines: Seine Region 1-7, Jersey Point, Prisoners Point, Liberty Island, Mossdale, Chipps Island, Sherwood Harbor, Sandy Beach, Site #707, Site #711, Site #714 </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Catch is expressed as both raw catch and CPUE, catch can be viewed by species or by region/trawl </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USFW</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a:t>
                      </a:r>
                      <a:r>
                        <a:rPr lang="en-US" sz="1600" b="0" i="0" u="none" strike="noStrike" dirty="0" err="1">
                          <a:solidFill>
                            <a:srgbClr val="000000"/>
                          </a:solidFill>
                          <a:effectLst/>
                          <a:latin typeface="Calibri" charset="0"/>
                        </a:rPr>
                        <a:t>www.fws.gov</a:t>
                      </a:r>
                      <a:r>
                        <a:rPr lang="en-US" sz="1600" b="0" i="0" u="none" strike="noStrike" dirty="0">
                          <a:solidFill>
                            <a:srgbClr val="000000"/>
                          </a:solidFill>
                          <a:effectLst/>
                          <a:latin typeface="Calibri" charset="0"/>
                        </a:rPr>
                        <a:t>/Lodi/DJFMP/</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3013">
                <a:tc>
                  <a:txBody>
                    <a:bodyPr/>
                    <a:lstStyle/>
                    <a:p>
                      <a:pPr algn="ctr" fontAlgn="b"/>
                      <a:r>
                        <a:rPr lang="en-US" sz="1600" b="1" i="0" u="none" strike="noStrike">
                          <a:solidFill>
                            <a:srgbClr val="000000"/>
                          </a:solidFill>
                          <a:effectLst/>
                          <a:latin typeface="Calibri" charset="0"/>
                        </a:rPr>
                        <a:t>CADFW Trawl Catch Results</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Recent and retrospective trawl Catch results for CDFW Trawls: SKT, FMWT, 20 MM </a:t>
                      </a:r>
                      <a:r>
                        <a:rPr lang="en-US" sz="1600" b="0" i="0" u="none" strike="noStrike" dirty="0" smtClean="0">
                          <a:solidFill>
                            <a:srgbClr val="000000"/>
                          </a:solidFill>
                          <a:effectLst/>
                          <a:latin typeface="Calibri" charset="0"/>
                        </a:rPr>
                        <a:t>Trawl</a:t>
                      </a:r>
                      <a:endParaRPr lang="en-US" sz="1600" b="0" i="0" u="none" strike="noStrike" dirty="0">
                        <a:solidFill>
                          <a:srgbClr val="000000"/>
                        </a:solidFill>
                        <a:effectLst/>
                        <a:latin typeface="Calibri" charset="0"/>
                      </a:endParaRP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Catch is expressed as both raw catch and CPUE, catch can be viewed by species or by trawl</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charset="0"/>
                        </a:rPr>
                        <a:t>CDFW</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charset="0"/>
                        </a:rPr>
                        <a:t>https://www.wildlife.ca.gov/Conservation/Delta</a:t>
                      </a:r>
                    </a:p>
                  </a:txBody>
                  <a:tcPr marL="10063" marR="10063" marT="10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94839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8381</Words>
  <Application>Microsoft Macintosh PowerPoint</Application>
  <PresentationFormat>Widescreen</PresentationFormat>
  <Paragraphs>1298</Paragraphs>
  <Slides>61</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8" baseType="lpstr">
      <vt:lpstr>Arial Narrow</vt:lpstr>
      <vt:lpstr>Calibri</vt:lpstr>
      <vt:lpstr>Calibri Light</vt:lpstr>
      <vt:lpstr>Wingdings</vt:lpstr>
      <vt:lpstr>Arial</vt:lpstr>
      <vt:lpstr>Office Theme</vt:lpstr>
      <vt:lpstr>Image</vt:lpstr>
      <vt:lpstr>BDL CAMT/DOSS  &amp; Project Updates</vt:lpstr>
      <vt:lpstr>Overview</vt:lpstr>
      <vt:lpstr>CAMT/DOSS  Data Inventory</vt:lpstr>
      <vt:lpstr>PowerPoint Presentation</vt:lpstr>
      <vt:lpstr>PowerPoint Presentation</vt:lpstr>
      <vt:lpstr>PowerPoint Presentation</vt:lpstr>
      <vt:lpstr>PowerPoint Presentation</vt:lpstr>
      <vt:lpstr>PowerPoint Presentation</vt:lpstr>
      <vt:lpstr>PowerPoint Presentation</vt:lpstr>
      <vt:lpstr>Sidebar Data Analysis Underway </vt:lpstr>
      <vt:lpstr>Tasks Completed</vt:lpstr>
      <vt:lpstr>DJFMP web Services (Tasks Completed)</vt:lpstr>
      <vt:lpstr>DJFMP web Services (To Do)</vt:lpstr>
      <vt:lpstr>PowerPoint Presentation</vt:lpstr>
      <vt:lpstr>Timeline</vt:lpstr>
      <vt:lpstr>CAMT/DOSS  GIS</vt:lpstr>
      <vt:lpstr>PowerPoint Presentation</vt:lpstr>
      <vt:lpstr>PowerPoint Presentation</vt:lpstr>
      <vt:lpstr>PowerPoint Presentation</vt:lpstr>
      <vt:lpstr>CAMT/DOSS Dashboard  Comps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Turbidity History 2016</vt:lpstr>
      <vt:lpstr>PowerPoint Presentation</vt:lpstr>
      <vt:lpstr>Salvage V Jersey Catch and Turbidity 2014</vt:lpstr>
      <vt:lpstr>Salvage V Jersey Catch and Turbidity 2015</vt:lpstr>
      <vt:lpstr>Salvage V Jersey Catch and Turbidity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35</cp:revision>
  <dcterms:created xsi:type="dcterms:W3CDTF">2016-01-12T19:57:56Z</dcterms:created>
  <dcterms:modified xsi:type="dcterms:W3CDTF">2016-01-21T00:12:53Z</dcterms:modified>
</cp:coreProperties>
</file>