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1"/>
  </p:notesMasterIdLst>
  <p:sldIdLst>
    <p:sldId id="256" r:id="rId2"/>
    <p:sldId id="257" r:id="rId3"/>
    <p:sldId id="258" r:id="rId4"/>
    <p:sldId id="259" r:id="rId5"/>
    <p:sldId id="260" r:id="rId6"/>
    <p:sldId id="261" r:id="rId7"/>
    <p:sldId id="271" r:id="rId8"/>
    <p:sldId id="270" r:id="rId9"/>
    <p:sldId id="269" r:id="rId10"/>
    <p:sldId id="272" r:id="rId11"/>
    <p:sldId id="276" r:id="rId12"/>
    <p:sldId id="274" r:id="rId13"/>
    <p:sldId id="275" r:id="rId14"/>
    <p:sldId id="277" r:id="rId15"/>
    <p:sldId id="273" r:id="rId16"/>
    <p:sldId id="285" r:id="rId17"/>
    <p:sldId id="286" r:id="rId18"/>
    <p:sldId id="279" r:id="rId19"/>
    <p:sldId id="287" r:id="rId20"/>
    <p:sldId id="284" r:id="rId21"/>
    <p:sldId id="292" r:id="rId22"/>
    <p:sldId id="293" r:id="rId23"/>
    <p:sldId id="262" r:id="rId24"/>
    <p:sldId id="263" r:id="rId25"/>
    <p:sldId id="265" r:id="rId26"/>
    <p:sldId id="300" r:id="rId27"/>
    <p:sldId id="278" r:id="rId28"/>
    <p:sldId id="295" r:id="rId29"/>
    <p:sldId id="266" r:id="rId30"/>
    <p:sldId id="268" r:id="rId31"/>
    <p:sldId id="294" r:id="rId32"/>
    <p:sldId id="280" r:id="rId33"/>
    <p:sldId id="281" r:id="rId34"/>
    <p:sldId id="282" r:id="rId35"/>
    <p:sldId id="283" r:id="rId36"/>
    <p:sldId id="288" r:id="rId37"/>
    <p:sldId id="289" r:id="rId38"/>
    <p:sldId id="290" r:id="rId39"/>
    <p:sldId id="291" r:id="rId40"/>
    <p:sldId id="296" r:id="rId41"/>
    <p:sldId id="301" r:id="rId42"/>
    <p:sldId id="297" r:id="rId43"/>
    <p:sldId id="298" r:id="rId44"/>
    <p:sldId id="299" r:id="rId45"/>
    <p:sldId id="264" r:id="rId46"/>
    <p:sldId id="302" r:id="rId47"/>
    <p:sldId id="304" r:id="rId48"/>
    <p:sldId id="303" r:id="rId49"/>
    <p:sldId id="267" r:id="rId50"/>
  </p:sldIdLst>
  <p:sldSz cx="10080625" cy="7559675"/>
  <p:notesSz cx="7772400" cy="10058400"/>
  <p:defaultTex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7"/>
    <p:restoredTop sz="94572"/>
  </p:normalViewPr>
  <p:slideViewPr>
    <p:cSldViewPr>
      <p:cViewPr varScale="1">
        <p:scale>
          <a:sx n="166" d="100"/>
          <a:sy n="166" d="100"/>
        </p:scale>
        <p:origin x="2848" y="17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7" d="100"/>
        <a:sy n="107"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50" name="Rectangle 2"/>
          <p:cNvSpPr>
            <a:spLocks noGrp="1" noChangeArrowheads="1"/>
          </p:cNvSpPr>
          <p:nvPr>
            <p:ph type="sldImg"/>
          </p:nvPr>
        </p:nvSpPr>
        <p:spPr bwMode="auto">
          <a:xfrm>
            <a:off x="1371600" y="763588"/>
            <a:ext cx="5026025" cy="376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2051" name="Rectangle 3"/>
          <p:cNvSpPr>
            <a:spLocks noGrp="1" noChangeArrowheads="1"/>
          </p:cNvSpPr>
          <p:nvPr>
            <p:ph type="body"/>
          </p:nvPr>
        </p:nvSpPr>
        <p:spPr bwMode="auto">
          <a:xfrm>
            <a:off x="777875" y="4776788"/>
            <a:ext cx="6215063"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altLang="en-US"/>
          </a:p>
        </p:txBody>
      </p:sp>
      <p:sp>
        <p:nvSpPr>
          <p:cNvPr id="2052" name="Rectangle 4"/>
          <p:cNvSpPr>
            <a:spLocks noGrp="1" noChangeArrowheads="1"/>
          </p:cNvSpPr>
          <p:nvPr>
            <p:ph type="hdr"/>
          </p:nvPr>
        </p:nvSpPr>
        <p:spPr bwMode="auto">
          <a:xfrm>
            <a:off x="0" y="0"/>
            <a:ext cx="3370263"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ea typeface="Lucida Sans Unicode" charset="0"/>
                <a:cs typeface="Lucida Sans Unicode" charset="0"/>
              </a:defRPr>
            </a:lvl1pPr>
          </a:lstStyle>
          <a:p>
            <a:endParaRPr lang="en-US" altLang="en-US"/>
          </a:p>
        </p:txBody>
      </p:sp>
      <p:sp>
        <p:nvSpPr>
          <p:cNvPr id="2053" name="Rectangle 5"/>
          <p:cNvSpPr>
            <a:spLocks noGrp="1" noChangeArrowheads="1"/>
          </p:cNvSpPr>
          <p:nvPr>
            <p:ph type="dt"/>
          </p:nvPr>
        </p:nvSpPr>
        <p:spPr bwMode="auto">
          <a:xfrm>
            <a:off x="4398963" y="0"/>
            <a:ext cx="3370262"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ea typeface="Lucida Sans Unicode" charset="0"/>
                <a:cs typeface="Lucida Sans Unicode" charset="0"/>
              </a:defRPr>
            </a:lvl1pPr>
          </a:lstStyle>
          <a:p>
            <a:endParaRPr lang="en-US" altLang="en-US"/>
          </a:p>
        </p:txBody>
      </p:sp>
      <p:sp>
        <p:nvSpPr>
          <p:cNvPr id="2054" name="Rectangle 6"/>
          <p:cNvSpPr>
            <a:spLocks noGrp="1" noChangeArrowheads="1"/>
          </p:cNvSpPr>
          <p:nvPr>
            <p:ph type="ftr"/>
          </p:nvPr>
        </p:nvSpPr>
        <p:spPr bwMode="auto">
          <a:xfrm>
            <a:off x="0" y="9555163"/>
            <a:ext cx="3370263"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ea typeface="Lucida Sans Unicode" charset="0"/>
                <a:cs typeface="Lucida Sans Unicode" charset="0"/>
              </a:defRPr>
            </a:lvl1pPr>
          </a:lstStyle>
          <a:p>
            <a:endParaRPr lang="en-US" altLang="en-US"/>
          </a:p>
        </p:txBody>
      </p:sp>
      <p:sp>
        <p:nvSpPr>
          <p:cNvPr id="2055" name="Rectangle 7"/>
          <p:cNvSpPr>
            <a:spLocks noGrp="1" noChangeArrowheads="1"/>
          </p:cNvSpPr>
          <p:nvPr>
            <p:ph type="sldNum"/>
          </p:nvPr>
        </p:nvSpPr>
        <p:spPr bwMode="auto">
          <a:xfrm>
            <a:off x="4398963" y="9555163"/>
            <a:ext cx="3370262"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algn="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ea typeface="Lucida Sans Unicode" charset="0"/>
                <a:cs typeface="Lucida Sans Unicode" charset="0"/>
              </a:defRPr>
            </a:lvl1pPr>
          </a:lstStyle>
          <a:p>
            <a:fld id="{1611B8BF-D77E-2B46-AE22-F717F9C22408}" type="slidenum">
              <a:rPr lang="en-US" altLang="en-US"/>
              <a:pPr/>
              <a:t>‹#›</a:t>
            </a:fld>
            <a:endParaRPr lang="en-US" altLang="en-US"/>
          </a:p>
        </p:txBody>
      </p:sp>
    </p:spTree>
    <p:extLst>
      <p:ext uri="{BB962C8B-B14F-4D97-AF65-F5344CB8AC3E}">
        <p14:creationId xmlns:p14="http://schemas.microsoft.com/office/powerpoint/2010/main" val="157835714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5EDE5DB-46A6-CB4B-A25F-4A571138AA5A}" type="slidenum">
              <a:rPr lang="en-US" altLang="en-US"/>
              <a:pPr/>
              <a:t>1</a:t>
            </a:fld>
            <a:endParaRPr lang="en-US" altLang="en-US"/>
          </a:p>
        </p:txBody>
      </p:sp>
      <p:sp>
        <p:nvSpPr>
          <p:cNvPr id="5324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325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30545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0DE2C06-4410-A242-BD72-93DB8F62A425}" type="slidenum">
              <a:rPr lang="en-US" altLang="en-US"/>
              <a:pPr/>
              <a:t>10</a:t>
            </a:fld>
            <a:endParaRPr lang="en-US" altLang="en-US"/>
          </a:p>
        </p:txBody>
      </p:sp>
      <p:sp>
        <p:nvSpPr>
          <p:cNvPr id="6963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963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41414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B2D1105-8041-2848-B2D9-01F043730036}" type="slidenum">
              <a:rPr lang="en-US" altLang="en-US"/>
              <a:pPr/>
              <a:t>11</a:t>
            </a:fld>
            <a:endParaRPr lang="en-US" altLang="en-US"/>
          </a:p>
        </p:txBody>
      </p:sp>
      <p:sp>
        <p:nvSpPr>
          <p:cNvPr id="7372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373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01191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0532F6B-63D2-1344-AE27-4098D960900E}" type="slidenum">
              <a:rPr lang="en-US" altLang="en-US"/>
              <a:pPr/>
              <a:t>12</a:t>
            </a:fld>
            <a:endParaRPr lang="en-US" altLang="en-US"/>
          </a:p>
        </p:txBody>
      </p:sp>
      <p:sp>
        <p:nvSpPr>
          <p:cNvPr id="7168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168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52394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93E34B5-5FBE-B641-B5FA-DD5AF59CAD24}" type="slidenum">
              <a:rPr lang="en-US" altLang="en-US"/>
              <a:pPr/>
              <a:t>13</a:t>
            </a:fld>
            <a:endParaRPr lang="en-US" altLang="en-US"/>
          </a:p>
        </p:txBody>
      </p:sp>
      <p:sp>
        <p:nvSpPr>
          <p:cNvPr id="7270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270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19799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AA9866B-1B45-9345-948F-57B849C99D54}" type="slidenum">
              <a:rPr lang="en-US" altLang="en-US"/>
              <a:pPr/>
              <a:t>14</a:t>
            </a:fld>
            <a:endParaRPr lang="en-US" altLang="en-US"/>
          </a:p>
        </p:txBody>
      </p:sp>
      <p:sp>
        <p:nvSpPr>
          <p:cNvPr id="7475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475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98197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ED3A7E0-4F40-994E-BA15-26C7ECA928BC}" type="slidenum">
              <a:rPr lang="en-US" altLang="en-US"/>
              <a:pPr/>
              <a:t>15</a:t>
            </a:fld>
            <a:endParaRPr lang="en-US" altLang="en-US"/>
          </a:p>
        </p:txBody>
      </p:sp>
      <p:sp>
        <p:nvSpPr>
          <p:cNvPr id="7065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065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67299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6A5BBC5-9D38-C946-93F8-CF77F17704A6}" type="slidenum">
              <a:rPr lang="en-US" altLang="en-US"/>
              <a:pPr/>
              <a:t>16</a:t>
            </a:fld>
            <a:endParaRPr lang="en-US" altLang="en-US"/>
          </a:p>
        </p:txBody>
      </p:sp>
      <p:sp>
        <p:nvSpPr>
          <p:cNvPr id="8294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294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65576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6AB3B54-703A-4E4D-AF9A-EFEC839FDF16}" type="slidenum">
              <a:rPr lang="en-US" altLang="en-US"/>
              <a:pPr/>
              <a:t>17</a:t>
            </a:fld>
            <a:endParaRPr lang="en-US" altLang="en-US"/>
          </a:p>
        </p:txBody>
      </p:sp>
      <p:sp>
        <p:nvSpPr>
          <p:cNvPr id="8396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397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53008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1A189C9-974D-8C43-9B7D-8CB94A24C7DC}" type="slidenum">
              <a:rPr lang="en-US" altLang="en-US"/>
              <a:pPr/>
              <a:t>18</a:t>
            </a:fld>
            <a:endParaRPr lang="en-US" altLang="en-US"/>
          </a:p>
        </p:txBody>
      </p:sp>
      <p:sp>
        <p:nvSpPr>
          <p:cNvPr id="7680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680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57738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05D64D7-1C1D-FB4E-9CF8-D6154D21CC4C}" type="slidenum">
              <a:rPr lang="en-US" altLang="en-US"/>
              <a:pPr/>
              <a:t>19</a:t>
            </a:fld>
            <a:endParaRPr lang="en-US" altLang="en-US"/>
          </a:p>
        </p:txBody>
      </p:sp>
      <p:sp>
        <p:nvSpPr>
          <p:cNvPr id="8499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499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98691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C8C3010-3CFF-FC48-BD85-9BB344B0AD12}" type="slidenum">
              <a:rPr lang="en-US" altLang="en-US"/>
              <a:pPr/>
              <a:t>2</a:t>
            </a:fld>
            <a:endParaRPr lang="en-US" altLang="en-US"/>
          </a:p>
        </p:txBody>
      </p:sp>
      <p:sp>
        <p:nvSpPr>
          <p:cNvPr id="5427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00094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4A571BC-6CEC-EF4F-9B27-7A407E741B83}" type="slidenum">
              <a:rPr lang="en-US" altLang="en-US"/>
              <a:pPr/>
              <a:t>20</a:t>
            </a:fld>
            <a:endParaRPr lang="en-US" altLang="en-US"/>
          </a:p>
        </p:txBody>
      </p:sp>
      <p:sp>
        <p:nvSpPr>
          <p:cNvPr id="8192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192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25320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E1CF888-6991-8B4D-A372-84911B08B7FC}" type="slidenum">
              <a:rPr lang="en-US" altLang="en-US"/>
              <a:pPr/>
              <a:t>21</a:t>
            </a:fld>
            <a:endParaRPr lang="en-US" altLang="en-US"/>
          </a:p>
        </p:txBody>
      </p:sp>
      <p:sp>
        <p:nvSpPr>
          <p:cNvPr id="9011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011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88940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02F65A3-0957-584F-93EC-6080E4750750}" type="slidenum">
              <a:rPr lang="en-US" altLang="en-US"/>
              <a:pPr/>
              <a:t>22</a:t>
            </a:fld>
            <a:endParaRPr lang="en-US" altLang="en-US"/>
          </a:p>
        </p:txBody>
      </p:sp>
      <p:sp>
        <p:nvSpPr>
          <p:cNvPr id="9113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113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41089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F68CB17-A9B6-A44B-89C9-1B0023ECEFF4}" type="slidenum">
              <a:rPr lang="en-US" altLang="en-US"/>
              <a:pPr/>
              <a:t>23</a:t>
            </a:fld>
            <a:endParaRPr lang="en-US" altLang="en-US"/>
          </a:p>
        </p:txBody>
      </p:sp>
      <p:sp>
        <p:nvSpPr>
          <p:cNvPr id="5939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939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2907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5F8E555-B33F-3C44-B385-5F4F21A705DB}" type="slidenum">
              <a:rPr lang="en-US" altLang="en-US"/>
              <a:pPr/>
              <a:t>24</a:t>
            </a:fld>
            <a:endParaRPr lang="en-US" altLang="en-US"/>
          </a:p>
        </p:txBody>
      </p:sp>
      <p:sp>
        <p:nvSpPr>
          <p:cNvPr id="6041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041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8121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AA43A75-D838-1B46-A8BB-BB08A87B1C34}" type="slidenum">
              <a:rPr lang="en-US" altLang="en-US"/>
              <a:pPr/>
              <a:t>25</a:t>
            </a:fld>
            <a:endParaRPr lang="en-US" altLang="en-US"/>
          </a:p>
        </p:txBody>
      </p:sp>
      <p:sp>
        <p:nvSpPr>
          <p:cNvPr id="6246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246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39255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D4B8B86-8FE5-0C4E-81A2-F50D06F5DA98}" type="slidenum">
              <a:rPr lang="en-US" altLang="en-US"/>
              <a:pPr/>
              <a:t>26</a:t>
            </a:fld>
            <a:endParaRPr lang="en-US" altLang="en-US"/>
          </a:p>
        </p:txBody>
      </p:sp>
      <p:sp>
        <p:nvSpPr>
          <p:cNvPr id="9830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830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59570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C3049EB-FDE3-4147-A05E-CE2AF19CDA55}" type="slidenum">
              <a:rPr lang="en-US" altLang="en-US"/>
              <a:pPr/>
              <a:t>27</a:t>
            </a:fld>
            <a:endParaRPr lang="en-US" altLang="en-US"/>
          </a:p>
        </p:txBody>
      </p:sp>
      <p:sp>
        <p:nvSpPr>
          <p:cNvPr id="7577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577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2155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AE84A2A-1FCE-7041-B323-89812605C3C6}" type="slidenum">
              <a:rPr lang="en-US" altLang="en-US"/>
              <a:pPr/>
              <a:t>28</a:t>
            </a:fld>
            <a:endParaRPr lang="en-US" altLang="en-US"/>
          </a:p>
        </p:txBody>
      </p:sp>
      <p:sp>
        <p:nvSpPr>
          <p:cNvPr id="9318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318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95720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C3C9F8E-2D38-0249-B073-8E303D086D73}" type="slidenum">
              <a:rPr lang="en-US" altLang="en-US"/>
              <a:pPr/>
              <a:t>29</a:t>
            </a:fld>
            <a:endParaRPr lang="en-US" altLang="en-US"/>
          </a:p>
        </p:txBody>
      </p:sp>
      <p:sp>
        <p:nvSpPr>
          <p:cNvPr id="6348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349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99437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0AD3F83-F2F4-B24E-B5A0-011B08D2202F}" type="slidenum">
              <a:rPr lang="en-US" altLang="en-US"/>
              <a:pPr/>
              <a:t>3</a:t>
            </a:fld>
            <a:endParaRPr lang="en-US" altLang="en-US"/>
          </a:p>
        </p:txBody>
      </p:sp>
      <p:sp>
        <p:nvSpPr>
          <p:cNvPr id="5529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529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08531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757ECE4-A50B-BC43-BF4C-B6C0305B6D25}" type="slidenum">
              <a:rPr lang="en-US" altLang="en-US"/>
              <a:pPr/>
              <a:t>30</a:t>
            </a:fld>
            <a:endParaRPr lang="en-US" altLang="en-US"/>
          </a:p>
        </p:txBody>
      </p:sp>
      <p:sp>
        <p:nvSpPr>
          <p:cNvPr id="6553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553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6564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726E1FE-E0FE-7144-A9C7-E3B77EC8C30A}" type="slidenum">
              <a:rPr lang="en-US" altLang="en-US"/>
              <a:pPr/>
              <a:t>31</a:t>
            </a:fld>
            <a:endParaRPr lang="en-US" altLang="en-US"/>
          </a:p>
        </p:txBody>
      </p:sp>
      <p:sp>
        <p:nvSpPr>
          <p:cNvPr id="9216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216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82229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F92B22E-1430-E042-8602-E5BA63B50EEC}" type="slidenum">
              <a:rPr lang="en-US" altLang="en-US"/>
              <a:pPr/>
              <a:t>32</a:t>
            </a:fld>
            <a:endParaRPr lang="en-US" altLang="en-US"/>
          </a:p>
        </p:txBody>
      </p:sp>
      <p:sp>
        <p:nvSpPr>
          <p:cNvPr id="7782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782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36169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D6604B1-3378-074C-9C78-9DB74A1EA1BF}" type="slidenum">
              <a:rPr lang="en-US" altLang="en-US"/>
              <a:pPr/>
              <a:t>33</a:t>
            </a:fld>
            <a:endParaRPr lang="en-US" altLang="en-US"/>
          </a:p>
        </p:txBody>
      </p:sp>
      <p:sp>
        <p:nvSpPr>
          <p:cNvPr id="7884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885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51428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CEED664-E428-7442-805B-24387B6B6B3C}" type="slidenum">
              <a:rPr lang="en-US" altLang="en-US"/>
              <a:pPr/>
              <a:t>34</a:t>
            </a:fld>
            <a:endParaRPr lang="en-US" altLang="en-US"/>
          </a:p>
        </p:txBody>
      </p:sp>
      <p:sp>
        <p:nvSpPr>
          <p:cNvPr id="7987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987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91572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1E7661F-CA6E-9D45-9E24-8231425F0B49}" type="slidenum">
              <a:rPr lang="en-US" altLang="en-US"/>
              <a:pPr/>
              <a:t>35</a:t>
            </a:fld>
            <a:endParaRPr lang="en-US" altLang="en-US"/>
          </a:p>
        </p:txBody>
      </p:sp>
      <p:sp>
        <p:nvSpPr>
          <p:cNvPr id="8089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089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5875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3885B39-71C2-8B4C-B038-C8BE3C2E4CAF}" type="slidenum">
              <a:rPr lang="en-US" altLang="en-US"/>
              <a:pPr/>
              <a:t>36</a:t>
            </a:fld>
            <a:endParaRPr lang="en-US" altLang="en-US"/>
          </a:p>
        </p:txBody>
      </p:sp>
      <p:sp>
        <p:nvSpPr>
          <p:cNvPr id="8601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601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36137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62DAB01-1123-C34A-8974-D0BCCD3CDBD1}" type="slidenum">
              <a:rPr lang="en-US" altLang="en-US"/>
              <a:pPr/>
              <a:t>37</a:t>
            </a:fld>
            <a:endParaRPr lang="en-US" altLang="en-US"/>
          </a:p>
        </p:txBody>
      </p:sp>
      <p:sp>
        <p:nvSpPr>
          <p:cNvPr id="8704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704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415877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377E599-FB98-DE4C-BC91-992BE5641AF4}" type="slidenum">
              <a:rPr lang="en-US" altLang="en-US"/>
              <a:pPr/>
              <a:t>38</a:t>
            </a:fld>
            <a:endParaRPr lang="en-US" altLang="en-US"/>
          </a:p>
        </p:txBody>
      </p:sp>
      <p:sp>
        <p:nvSpPr>
          <p:cNvPr id="8806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806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37914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FC137C3-CC65-F746-B6C3-7979EC5C4C04}" type="slidenum">
              <a:rPr lang="en-US" altLang="en-US"/>
              <a:pPr/>
              <a:t>39</a:t>
            </a:fld>
            <a:endParaRPr lang="en-US" altLang="en-US"/>
          </a:p>
        </p:txBody>
      </p:sp>
      <p:sp>
        <p:nvSpPr>
          <p:cNvPr id="8908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909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03496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4510CC0-D860-E948-A16B-6A173FAD4297}" type="slidenum">
              <a:rPr lang="en-US" altLang="en-US"/>
              <a:pPr/>
              <a:t>4</a:t>
            </a:fld>
            <a:endParaRPr lang="en-US" altLang="en-US"/>
          </a:p>
        </p:txBody>
      </p:sp>
      <p:sp>
        <p:nvSpPr>
          <p:cNvPr id="5632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632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05128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BAFE463D-69AE-8D47-92E9-D9FEA3E351CC}" type="slidenum">
              <a:rPr lang="en-US" altLang="en-US"/>
              <a:pPr/>
              <a:t>40</a:t>
            </a:fld>
            <a:endParaRPr lang="en-US" altLang="en-US"/>
          </a:p>
        </p:txBody>
      </p:sp>
      <p:sp>
        <p:nvSpPr>
          <p:cNvPr id="9420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17609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E3390FA-FE08-B543-A975-9D1EF252CCB1}" type="slidenum">
              <a:rPr lang="en-US" altLang="en-US"/>
              <a:pPr/>
              <a:t>41</a:t>
            </a:fld>
            <a:endParaRPr lang="en-US" altLang="en-US"/>
          </a:p>
        </p:txBody>
      </p:sp>
      <p:sp>
        <p:nvSpPr>
          <p:cNvPr id="9932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933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435433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9BFB1F8-F7F3-D444-ACBB-20085CE45079}" type="slidenum">
              <a:rPr lang="en-US" altLang="en-US"/>
              <a:pPr/>
              <a:t>42</a:t>
            </a:fld>
            <a:endParaRPr lang="en-US" altLang="en-US"/>
          </a:p>
        </p:txBody>
      </p:sp>
      <p:sp>
        <p:nvSpPr>
          <p:cNvPr id="9523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523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81990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D4FA6B9-B57E-044D-81EA-ADB8F7EC9B77}" type="slidenum">
              <a:rPr lang="en-US" altLang="en-US"/>
              <a:pPr/>
              <a:t>43</a:t>
            </a:fld>
            <a:endParaRPr lang="en-US" altLang="en-US"/>
          </a:p>
        </p:txBody>
      </p:sp>
      <p:sp>
        <p:nvSpPr>
          <p:cNvPr id="9625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625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93237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1636E83-656F-A146-B95E-9D11881545CA}" type="slidenum">
              <a:rPr lang="en-US" altLang="en-US"/>
              <a:pPr/>
              <a:t>44</a:t>
            </a:fld>
            <a:endParaRPr lang="en-US" altLang="en-US"/>
          </a:p>
        </p:txBody>
      </p:sp>
      <p:sp>
        <p:nvSpPr>
          <p:cNvPr id="9728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728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47906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89E99F8-1A2A-6241-ABDF-5FF66F189158}" type="slidenum">
              <a:rPr lang="en-US" altLang="en-US"/>
              <a:pPr/>
              <a:t>45</a:t>
            </a:fld>
            <a:endParaRPr lang="en-US" altLang="en-US"/>
          </a:p>
        </p:txBody>
      </p:sp>
      <p:sp>
        <p:nvSpPr>
          <p:cNvPr id="6144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4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68298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D8ECA73-E4F6-FD4C-B309-F0685EDBEA21}" type="slidenum">
              <a:rPr lang="en-US" altLang="en-US"/>
              <a:pPr/>
              <a:t>46</a:t>
            </a:fld>
            <a:endParaRPr lang="en-US" altLang="en-US"/>
          </a:p>
        </p:txBody>
      </p:sp>
      <p:sp>
        <p:nvSpPr>
          <p:cNvPr id="10035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978442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69851EA-D784-CE44-93EF-9E3C118D7DD7}" type="slidenum">
              <a:rPr lang="en-US" altLang="en-US"/>
              <a:pPr/>
              <a:t>47</a:t>
            </a:fld>
            <a:endParaRPr lang="en-US" altLang="en-US"/>
          </a:p>
        </p:txBody>
      </p:sp>
      <p:sp>
        <p:nvSpPr>
          <p:cNvPr id="10240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240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774148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290943F-75E4-394A-8610-246142369606}" type="slidenum">
              <a:rPr lang="en-US" altLang="en-US"/>
              <a:pPr/>
              <a:t>48</a:t>
            </a:fld>
            <a:endParaRPr lang="en-US" altLang="en-US"/>
          </a:p>
        </p:txBody>
      </p:sp>
      <p:sp>
        <p:nvSpPr>
          <p:cNvPr id="10137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137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826000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7E16A9E-C25D-AD46-B655-6A9707FCABC0}" type="slidenum">
              <a:rPr lang="en-US" altLang="en-US"/>
              <a:pPr/>
              <a:t>49</a:t>
            </a:fld>
            <a:endParaRPr lang="en-US" altLang="en-US"/>
          </a:p>
        </p:txBody>
      </p:sp>
      <p:sp>
        <p:nvSpPr>
          <p:cNvPr id="6451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451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94612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A497638-180B-C24D-A59E-05EC9E998545}" type="slidenum">
              <a:rPr lang="en-US" altLang="en-US"/>
              <a:pPr/>
              <a:t>5</a:t>
            </a:fld>
            <a:endParaRPr lang="en-US" altLang="en-US"/>
          </a:p>
        </p:txBody>
      </p:sp>
      <p:sp>
        <p:nvSpPr>
          <p:cNvPr id="5734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734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96162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CD37BD0-7D6D-754D-A924-7400FCAE7810}" type="slidenum">
              <a:rPr lang="en-US" altLang="en-US"/>
              <a:pPr/>
              <a:t>6</a:t>
            </a:fld>
            <a:endParaRPr lang="en-US" altLang="en-US"/>
          </a:p>
        </p:txBody>
      </p:sp>
      <p:sp>
        <p:nvSpPr>
          <p:cNvPr id="5836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09001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4966EEB-9799-5A46-BFE4-8726D9740146}" type="slidenum">
              <a:rPr lang="en-US" altLang="en-US"/>
              <a:pPr/>
              <a:t>7</a:t>
            </a:fld>
            <a:endParaRPr lang="en-US" altLang="en-US"/>
          </a:p>
        </p:txBody>
      </p:sp>
      <p:sp>
        <p:nvSpPr>
          <p:cNvPr id="6860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861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33514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728D3A7-B923-094E-8D6E-7BFE448A1608}" type="slidenum">
              <a:rPr lang="en-US" altLang="en-US"/>
              <a:pPr/>
              <a:t>8</a:t>
            </a:fld>
            <a:endParaRPr lang="en-US" altLang="en-US"/>
          </a:p>
        </p:txBody>
      </p:sp>
      <p:sp>
        <p:nvSpPr>
          <p:cNvPr id="6758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758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23361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A2A9F2C-A4DE-D243-9CE9-0D4B8EFA161D}" type="slidenum">
              <a:rPr lang="en-US" altLang="en-US"/>
              <a:pPr/>
              <a:t>9</a:t>
            </a:fld>
            <a:endParaRPr lang="en-US" altLang="en-US"/>
          </a:p>
        </p:txBody>
      </p:sp>
      <p:sp>
        <p:nvSpPr>
          <p:cNvPr id="6656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10369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1236663"/>
            <a:ext cx="7559675" cy="2632075"/>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BFBB256B-87C6-B44D-AE87-BDCA51B3C5D3}" type="slidenum">
              <a:rPr lang="en-US" altLang="en-US"/>
              <a:pPr/>
              <a:t>‹#›</a:t>
            </a:fld>
            <a:endParaRPr lang="en-US" altLang="en-US"/>
          </a:p>
        </p:txBody>
      </p:sp>
    </p:spTree>
    <p:extLst>
      <p:ext uri="{BB962C8B-B14F-4D97-AF65-F5344CB8AC3E}">
        <p14:creationId xmlns:p14="http://schemas.microsoft.com/office/powerpoint/2010/main" val="2018335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7D431802-7BAE-454C-A4B5-AE0A884E2CC0}" type="slidenum">
              <a:rPr lang="en-US" altLang="en-US"/>
              <a:pPr/>
              <a:t>‹#›</a:t>
            </a:fld>
            <a:endParaRPr lang="en-US" altLang="en-US"/>
          </a:p>
        </p:txBody>
      </p:sp>
    </p:spTree>
    <p:extLst>
      <p:ext uri="{BB962C8B-B14F-4D97-AF65-F5344CB8AC3E}">
        <p14:creationId xmlns:p14="http://schemas.microsoft.com/office/powerpoint/2010/main" val="1873425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4088" y="301625"/>
            <a:ext cx="2266950" cy="64531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48450" cy="64531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48033046-1ABC-8E43-84CF-36CB1AA4D61D}" type="slidenum">
              <a:rPr lang="en-US" altLang="en-US"/>
              <a:pPr/>
              <a:t>‹#›</a:t>
            </a:fld>
            <a:endParaRPr lang="en-US" altLang="en-US"/>
          </a:p>
        </p:txBody>
      </p:sp>
    </p:spTree>
    <p:extLst>
      <p:ext uri="{BB962C8B-B14F-4D97-AF65-F5344CB8AC3E}">
        <p14:creationId xmlns:p14="http://schemas.microsoft.com/office/powerpoint/2010/main" val="248826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067800" cy="1258888"/>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503238" y="6886575"/>
            <a:ext cx="2344737" cy="517525"/>
          </a:xfrm>
        </p:spPr>
        <p:txBody>
          <a:bodyPr/>
          <a:lstStyle>
            <a:lvl1pPr>
              <a:defRPr/>
            </a:lvl1pPr>
          </a:lstStyle>
          <a:p>
            <a:endParaRPr lang="en-US" altLang="en-US"/>
          </a:p>
        </p:txBody>
      </p:sp>
      <p:sp>
        <p:nvSpPr>
          <p:cNvPr id="4" name="Footer Placeholder 3"/>
          <p:cNvSpPr>
            <a:spLocks noGrp="1"/>
          </p:cNvSpPr>
          <p:nvPr>
            <p:ph type="ftr" idx="11"/>
          </p:nvPr>
        </p:nvSpPr>
        <p:spPr>
          <a:xfrm>
            <a:off x="3448050" y="6886575"/>
            <a:ext cx="3192463" cy="517525"/>
          </a:xfrm>
        </p:spPr>
        <p:txBody>
          <a:bodyPr/>
          <a:lstStyle>
            <a:lvl1pPr>
              <a:defRPr/>
            </a:lvl1pPr>
          </a:lstStyle>
          <a:p>
            <a:endParaRPr lang="en-US" altLang="en-US"/>
          </a:p>
        </p:txBody>
      </p:sp>
      <p:sp>
        <p:nvSpPr>
          <p:cNvPr id="5" name="Slide Number Placeholder 4"/>
          <p:cNvSpPr>
            <a:spLocks noGrp="1"/>
          </p:cNvSpPr>
          <p:nvPr>
            <p:ph type="sldNum" idx="12"/>
          </p:nvPr>
        </p:nvSpPr>
        <p:spPr>
          <a:xfrm>
            <a:off x="7227888" y="6886575"/>
            <a:ext cx="2344737" cy="517525"/>
          </a:xfrm>
        </p:spPr>
        <p:txBody>
          <a:bodyPr/>
          <a:lstStyle>
            <a:lvl1pPr>
              <a:defRPr/>
            </a:lvl1pPr>
          </a:lstStyle>
          <a:p>
            <a:fld id="{AA4012DC-154C-5447-B9BC-552089007CBA}" type="slidenum">
              <a:rPr lang="en-US" altLang="en-US"/>
              <a:pPr/>
              <a:t>‹#›</a:t>
            </a:fld>
            <a:endParaRPr lang="en-US" altLang="en-US"/>
          </a:p>
        </p:txBody>
      </p:sp>
    </p:spTree>
    <p:extLst>
      <p:ext uri="{BB962C8B-B14F-4D97-AF65-F5344CB8AC3E}">
        <p14:creationId xmlns:p14="http://schemas.microsoft.com/office/powerpoint/2010/main" val="880039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1D5BB2D2-8BEC-8B45-AC8D-58F84AD9AE6A}" type="slidenum">
              <a:rPr lang="en-US" altLang="en-US"/>
              <a:pPr/>
              <a:t>‹#›</a:t>
            </a:fld>
            <a:endParaRPr lang="en-US" altLang="en-US"/>
          </a:p>
        </p:txBody>
      </p:sp>
    </p:spTree>
    <p:extLst>
      <p:ext uri="{BB962C8B-B14F-4D97-AF65-F5344CB8AC3E}">
        <p14:creationId xmlns:p14="http://schemas.microsoft.com/office/powerpoint/2010/main" val="51521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4363"/>
            <a:ext cx="8694737" cy="31448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B07D161D-3E1F-D049-A8F3-D36474FC97E6}" type="slidenum">
              <a:rPr lang="en-US" altLang="en-US"/>
              <a:pPr/>
              <a:t>‹#›</a:t>
            </a:fld>
            <a:endParaRPr lang="en-US" altLang="en-US"/>
          </a:p>
        </p:txBody>
      </p:sp>
    </p:spTree>
    <p:extLst>
      <p:ext uri="{BB962C8B-B14F-4D97-AF65-F5344CB8AC3E}">
        <p14:creationId xmlns:p14="http://schemas.microsoft.com/office/powerpoint/2010/main" val="51038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457700" cy="4986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338" y="1768475"/>
            <a:ext cx="4457700" cy="4986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E8E1B14B-AC9C-0D43-8D2A-4E12FBFB87B0}" type="slidenum">
              <a:rPr lang="en-US" altLang="en-US"/>
              <a:pPr/>
              <a:t>‹#›</a:t>
            </a:fld>
            <a:endParaRPr lang="en-US" altLang="en-US"/>
          </a:p>
        </p:txBody>
      </p:sp>
    </p:spTree>
    <p:extLst>
      <p:ext uri="{BB962C8B-B14F-4D97-AF65-F5344CB8AC3E}">
        <p14:creationId xmlns:p14="http://schemas.microsoft.com/office/powerpoint/2010/main" val="1057967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94737" cy="146050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93738" y="2760663"/>
            <a:ext cx="4265612" cy="4062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3813" y="2760663"/>
            <a:ext cx="4284662" cy="4062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ltLang="en-US"/>
          </a:p>
        </p:txBody>
      </p:sp>
      <p:sp>
        <p:nvSpPr>
          <p:cNvPr id="8" name="Footer Placeholder 7"/>
          <p:cNvSpPr>
            <a:spLocks noGrp="1"/>
          </p:cNvSpPr>
          <p:nvPr>
            <p:ph type="ftr" idx="11"/>
          </p:nvPr>
        </p:nvSpPr>
        <p:spPr/>
        <p:txBody>
          <a:bodyPr/>
          <a:lstStyle>
            <a:lvl1pPr>
              <a:defRPr/>
            </a:lvl1pPr>
          </a:lstStyle>
          <a:p>
            <a:endParaRPr lang="en-US" altLang="en-US"/>
          </a:p>
        </p:txBody>
      </p:sp>
      <p:sp>
        <p:nvSpPr>
          <p:cNvPr id="9" name="Slide Number Placeholder 8"/>
          <p:cNvSpPr>
            <a:spLocks noGrp="1"/>
          </p:cNvSpPr>
          <p:nvPr>
            <p:ph type="sldNum" idx="12"/>
          </p:nvPr>
        </p:nvSpPr>
        <p:spPr/>
        <p:txBody>
          <a:bodyPr/>
          <a:lstStyle>
            <a:lvl1pPr>
              <a:defRPr/>
            </a:lvl1pPr>
          </a:lstStyle>
          <a:p>
            <a:fld id="{03B4709D-4165-074F-8A78-ECCB21EFE73E}" type="slidenum">
              <a:rPr lang="en-US" altLang="en-US"/>
              <a:pPr/>
              <a:t>‹#›</a:t>
            </a:fld>
            <a:endParaRPr lang="en-US" altLang="en-US"/>
          </a:p>
        </p:txBody>
      </p:sp>
    </p:spTree>
    <p:extLst>
      <p:ext uri="{BB962C8B-B14F-4D97-AF65-F5344CB8AC3E}">
        <p14:creationId xmlns:p14="http://schemas.microsoft.com/office/powerpoint/2010/main" val="103074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ltLang="en-US"/>
          </a:p>
        </p:txBody>
      </p:sp>
      <p:sp>
        <p:nvSpPr>
          <p:cNvPr id="4" name="Footer Placeholder 3"/>
          <p:cNvSpPr>
            <a:spLocks noGrp="1"/>
          </p:cNvSpPr>
          <p:nvPr>
            <p:ph type="ftr" idx="11"/>
          </p:nvPr>
        </p:nvSpPr>
        <p:spPr/>
        <p:txBody>
          <a:bodyPr/>
          <a:lstStyle>
            <a:lvl1pPr>
              <a:defRPr/>
            </a:lvl1pPr>
          </a:lstStyle>
          <a:p>
            <a:endParaRPr lang="en-US" altLang="en-US"/>
          </a:p>
        </p:txBody>
      </p:sp>
      <p:sp>
        <p:nvSpPr>
          <p:cNvPr id="5" name="Slide Number Placeholder 4"/>
          <p:cNvSpPr>
            <a:spLocks noGrp="1"/>
          </p:cNvSpPr>
          <p:nvPr>
            <p:ph type="sldNum" idx="12"/>
          </p:nvPr>
        </p:nvSpPr>
        <p:spPr/>
        <p:txBody>
          <a:bodyPr/>
          <a:lstStyle>
            <a:lvl1pPr>
              <a:defRPr/>
            </a:lvl1pPr>
          </a:lstStyle>
          <a:p>
            <a:fld id="{9671F540-4A67-4B42-BB4A-664A00573F91}" type="slidenum">
              <a:rPr lang="en-US" altLang="en-US"/>
              <a:pPr/>
              <a:t>‹#›</a:t>
            </a:fld>
            <a:endParaRPr lang="en-US" altLang="en-US"/>
          </a:p>
        </p:txBody>
      </p:sp>
    </p:spTree>
    <p:extLst>
      <p:ext uri="{BB962C8B-B14F-4D97-AF65-F5344CB8AC3E}">
        <p14:creationId xmlns:p14="http://schemas.microsoft.com/office/powerpoint/2010/main" val="1503486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tLang="en-US"/>
          </a:p>
        </p:txBody>
      </p:sp>
      <p:sp>
        <p:nvSpPr>
          <p:cNvPr id="3" name="Footer Placeholder 2"/>
          <p:cNvSpPr>
            <a:spLocks noGrp="1"/>
          </p:cNvSpPr>
          <p:nvPr>
            <p:ph type="ftr" idx="11"/>
          </p:nvPr>
        </p:nvSpPr>
        <p:spPr/>
        <p:txBody>
          <a:bodyPr/>
          <a:lstStyle>
            <a:lvl1pPr>
              <a:defRPr/>
            </a:lvl1pPr>
          </a:lstStyle>
          <a:p>
            <a:endParaRPr lang="en-US" altLang="en-US"/>
          </a:p>
        </p:txBody>
      </p:sp>
      <p:sp>
        <p:nvSpPr>
          <p:cNvPr id="4" name="Slide Number Placeholder 3"/>
          <p:cNvSpPr>
            <a:spLocks noGrp="1"/>
          </p:cNvSpPr>
          <p:nvPr>
            <p:ph type="sldNum" idx="12"/>
          </p:nvPr>
        </p:nvSpPr>
        <p:spPr/>
        <p:txBody>
          <a:bodyPr/>
          <a:lstStyle>
            <a:lvl1pPr>
              <a:defRPr/>
            </a:lvl1pPr>
          </a:lstStyle>
          <a:p>
            <a:fld id="{A07CB123-B3CB-4742-AF6A-4DC7EEBECFB0}" type="slidenum">
              <a:rPr lang="en-US" altLang="en-US"/>
              <a:pPr/>
              <a:t>‹#›</a:t>
            </a:fld>
            <a:endParaRPr lang="en-US" altLang="en-US"/>
          </a:p>
        </p:txBody>
      </p:sp>
    </p:spTree>
    <p:extLst>
      <p:ext uri="{BB962C8B-B14F-4D97-AF65-F5344CB8AC3E}">
        <p14:creationId xmlns:p14="http://schemas.microsoft.com/office/powerpoint/2010/main" val="181220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386EDA05-B34F-E841-80B3-A20DAE5E7372}" type="slidenum">
              <a:rPr lang="en-US" altLang="en-US"/>
              <a:pPr/>
              <a:t>‹#›</a:t>
            </a:fld>
            <a:endParaRPr lang="en-US" altLang="en-US"/>
          </a:p>
        </p:txBody>
      </p:sp>
    </p:spTree>
    <p:extLst>
      <p:ext uri="{BB962C8B-B14F-4D97-AF65-F5344CB8AC3E}">
        <p14:creationId xmlns:p14="http://schemas.microsoft.com/office/powerpoint/2010/main" val="24231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63E3B67D-4824-B642-9BE1-7A83EB5E3CEC}" type="slidenum">
              <a:rPr lang="en-US" altLang="en-US"/>
              <a:pPr/>
              <a:t>‹#›</a:t>
            </a:fld>
            <a:endParaRPr lang="en-US" altLang="en-US"/>
          </a:p>
        </p:txBody>
      </p:sp>
    </p:spTree>
    <p:extLst>
      <p:ext uri="{BB962C8B-B14F-4D97-AF65-F5344CB8AC3E}">
        <p14:creationId xmlns:p14="http://schemas.microsoft.com/office/powerpoint/2010/main" val="13904113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p:cNvSpPr>
            <a:spLocks noGrp="1" noChangeArrowheads="1"/>
          </p:cNvSpPr>
          <p:nvPr>
            <p:ph type="body" idx="1"/>
          </p:nvPr>
        </p:nvSpPr>
        <p:spPr bwMode="auto">
          <a:xfrm>
            <a:off x="503238" y="1768475"/>
            <a:ext cx="9067800" cy="4986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808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7" name="Rectangle 3"/>
          <p:cNvSpPr>
            <a:spLocks noGrp="1" noChangeArrowheads="1"/>
          </p:cNvSpPr>
          <p:nvPr>
            <p:ph type="dt"/>
          </p:nvPr>
        </p:nvSpPr>
        <p:spPr bwMode="auto">
          <a:xfrm>
            <a:off x="50323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ea typeface="+mn-ea"/>
                <a:cs typeface="+mn-cs"/>
              </a:defRPr>
            </a:lvl1pPr>
          </a:lstStyle>
          <a:p>
            <a:endParaRPr lang="en-US" altLang="en-US"/>
          </a:p>
        </p:txBody>
      </p:sp>
      <p:sp>
        <p:nvSpPr>
          <p:cNvPr id="1028" name="Rectangle 4"/>
          <p:cNvSpPr>
            <a:spLocks noGrp="1" noChangeArrowheads="1"/>
          </p:cNvSpPr>
          <p:nvPr>
            <p:ph type="ftr"/>
          </p:nvPr>
        </p:nvSpPr>
        <p:spPr bwMode="auto">
          <a:xfrm>
            <a:off x="3448050" y="6886575"/>
            <a:ext cx="3192463"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ea typeface="+mn-ea"/>
                <a:cs typeface="+mn-cs"/>
              </a:defRPr>
            </a:lvl1pPr>
          </a:lstStyle>
          <a:p>
            <a:endParaRPr lang="en-US" altLang="en-US"/>
          </a:p>
        </p:txBody>
      </p:sp>
      <p:sp>
        <p:nvSpPr>
          <p:cNvPr id="1029" name="Rectangle 5"/>
          <p:cNvSpPr>
            <a:spLocks noGrp="1" noChangeArrowheads="1"/>
          </p:cNvSpPr>
          <p:nvPr>
            <p:ph type="sldNum"/>
          </p:nvPr>
        </p:nvSpPr>
        <p:spPr bwMode="auto">
          <a:xfrm>
            <a:off x="722788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ea typeface="+mn-ea"/>
                <a:cs typeface="+mn-cs"/>
              </a:defRPr>
            </a:lvl1pPr>
          </a:lstStyle>
          <a:p>
            <a:fld id="{F26C6E19-5489-A741-8CE4-99F1C0ECCB2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fontAlgn="base" hangingPunct="0">
        <a:lnSpc>
          <a:spcPct val="93000"/>
        </a:lnSpc>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icrosoft YaHei" charset="0"/>
          <a:cs typeface="Microsoft YaHei"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icrosoft YaHei" charset="0"/>
          <a:cs typeface="Microsoft YaHei"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icrosoft YaHei" charset="0"/>
          <a:cs typeface="Microsoft YaHei"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icrosoft YaHei" charset="0"/>
          <a:cs typeface="Microsoft YaHei"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icrosoft YaHei" charset="0"/>
          <a:cs typeface="Microsoft YaHei"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icrosoft YaHei" charset="0"/>
          <a:cs typeface="Microsoft YaHei"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icrosoft YaHei" charset="0"/>
          <a:cs typeface="Microsoft YaHei"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icrosoft YaHei" charset="0"/>
          <a:cs typeface="Microsoft YaHei" charset="0"/>
        </a:defRPr>
      </a:lvl9pPr>
    </p:titleStyle>
    <p:bodyStyle>
      <a:lvl1pPr marL="342900" indent="-342900" algn="l" defTabSz="457200" rtl="0" fontAlgn="base" hangingPunct="0">
        <a:lnSpc>
          <a:spcPct val="93000"/>
        </a:lnSpc>
        <a:spcBef>
          <a:spcPct val="0"/>
        </a:spcBef>
        <a:spcAft>
          <a:spcPts val="1413"/>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57200" rtl="0" fontAlgn="base" hangingPunct="0">
        <a:lnSpc>
          <a:spcPct val="93000"/>
        </a:lnSpc>
        <a:spcBef>
          <a:spcPct val="0"/>
        </a:spcBef>
        <a:spcAft>
          <a:spcPts val="1138"/>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57200" rtl="0" fontAlgn="base" hangingPunct="0">
        <a:lnSpc>
          <a:spcPct val="93000"/>
        </a:lnSpc>
        <a:spcBef>
          <a:spcPct val="0"/>
        </a:spcBef>
        <a:spcAft>
          <a:spcPts val="85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57200" rtl="0" fontAlgn="base" hangingPunct="0">
        <a:lnSpc>
          <a:spcPct val="93000"/>
        </a:lnSpc>
        <a:spcBef>
          <a:spcPct val="0"/>
        </a:spcBef>
        <a:spcAft>
          <a:spcPts val="575"/>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57200" rtl="0" fontAlgn="base" hangingPunct="0">
        <a:lnSpc>
          <a:spcPct val="93000"/>
        </a:lnSpc>
        <a:spcBef>
          <a:spcPct val="0"/>
        </a:spcBef>
        <a:spcAft>
          <a:spcPts val="288"/>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56.png"/><Relationship Id="rId12"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s>
</file>

<file path=ppt/slides/_rels/slide16.xml.rels><?xml version="1.0" encoding="UTF-8" standalone="yes"?>
<Relationships xmlns="http://schemas.openxmlformats.org/package/2006/relationships"><Relationship Id="rId11" Type="http://schemas.openxmlformats.org/officeDocument/2006/relationships/image" Target="../media/image78.png"/><Relationship Id="rId12" Type="http://schemas.openxmlformats.org/officeDocument/2006/relationships/image" Target="../media/image79.png"/><Relationship Id="rId13" Type="http://schemas.openxmlformats.org/officeDocument/2006/relationships/image" Target="../media/image80.png"/><Relationship Id="rId1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73.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0"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10"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7.png"/><Relationship Id="rId11"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1" Type="http://schemas.openxmlformats.org/officeDocument/2006/relationships/image" Target="../media/image98.png"/><Relationship Id="rId12" Type="http://schemas.openxmlformats.org/officeDocument/2006/relationships/image" Target="../media/image99.png"/><Relationship Id="rId13"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93.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94.png"/><Relationship Id="rId8" Type="http://schemas.openxmlformats.org/officeDocument/2006/relationships/image" Target="../media/image95.png"/><Relationship Id="rId9" Type="http://schemas.openxmlformats.org/officeDocument/2006/relationships/image" Target="../media/image96.png"/><Relationship Id="rId10"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96.png"/><Relationship Id="rId8" Type="http://schemas.openxmlformats.org/officeDocument/2006/relationships/image" Target="../media/image97.png"/><Relationship Id="rId9" Type="http://schemas.openxmlformats.org/officeDocument/2006/relationships/image" Target="../media/image98.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2.png"/><Relationship Id="rId5" Type="http://schemas.openxmlformats.org/officeDocument/2006/relationships/image" Target="../media/image102.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2.png"/><Relationship Id="rId5" Type="http://schemas.openxmlformats.org/officeDocument/2006/relationships/image" Target="../media/image104.png"/><Relationship Id="rId6" Type="http://schemas.openxmlformats.org/officeDocument/2006/relationships/image" Target="../media/image105.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2.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 Id="rId9" Type="http://schemas.openxmlformats.org/officeDocument/2006/relationships/image" Target="../media/image111.png"/><Relationship Id="rId10" Type="http://schemas.openxmlformats.org/officeDocument/2006/relationships/image" Target="../media/image112.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15.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1" Type="http://schemas.openxmlformats.org/officeDocument/2006/relationships/image" Target="../media/image120.png"/><Relationship Id="rId12" Type="http://schemas.openxmlformats.org/officeDocument/2006/relationships/image" Target="../media/image121.png"/><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93.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16.png"/><Relationship Id="rId8" Type="http://schemas.openxmlformats.org/officeDocument/2006/relationships/image" Target="../media/image117.png"/><Relationship Id="rId9" Type="http://schemas.openxmlformats.org/officeDocument/2006/relationships/image" Target="../media/image118.png"/><Relationship Id="rId10" Type="http://schemas.openxmlformats.org/officeDocument/2006/relationships/image" Target="../media/image119.png"/></Relationships>
</file>

<file path=ppt/slides/_rels/slide29.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2.png"/><Relationship Id="rId5" Type="http://schemas.openxmlformats.org/officeDocument/2006/relationships/image" Target="../media/image123.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 Id="rId11"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129.png"/><Relationship Id="rId12" Type="http://schemas.openxmlformats.org/officeDocument/2006/relationships/image" Target="../media/image130.png"/><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24.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25.png"/><Relationship Id="rId8" Type="http://schemas.openxmlformats.org/officeDocument/2006/relationships/image" Target="../media/image126.png"/><Relationship Id="rId9" Type="http://schemas.openxmlformats.org/officeDocument/2006/relationships/image" Target="../media/image127.png"/><Relationship Id="rId10" Type="http://schemas.openxmlformats.org/officeDocument/2006/relationships/image" Target="../media/image128.png"/></Relationships>
</file>

<file path=ppt/slides/_rels/slide31.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32.png"/><Relationship Id="rId8" Type="http://schemas.openxmlformats.org/officeDocument/2006/relationships/image" Target="../media/image133.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34.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36.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37.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39.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8.png"/><Relationship Id="rId10" Type="http://schemas.openxmlformats.org/officeDocument/2006/relationships/image" Target="../media/image16.png"/><Relationship Id="rId11"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41.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43.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46.png"/><Relationship Id="rId8" Type="http://schemas.openxmlformats.org/officeDocument/2006/relationships/image" Target="../media/image147.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48.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50.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51.png"/><Relationship Id="rId8" Type="http://schemas.openxmlformats.org/officeDocument/2006/relationships/image" Target="../media/image152.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53.png"/><Relationship Id="rId8" Type="http://schemas.openxmlformats.org/officeDocument/2006/relationships/image" Target="../media/image154.png"/><Relationship Id="rId9" Type="http://schemas.openxmlformats.org/officeDocument/2006/relationships/image" Target="../media/image155.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2.png"/><Relationship Id="rId5" Type="http://schemas.openxmlformats.org/officeDocument/2006/relationships/image" Target="../media/image157.png"/><Relationship Id="rId6" Type="http://schemas.openxmlformats.org/officeDocument/2006/relationships/image" Target="../media/image158.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1" Type="http://schemas.openxmlformats.org/officeDocument/2006/relationships/image" Target="../media/image163.png"/><Relationship Id="rId12" Type="http://schemas.openxmlformats.org/officeDocument/2006/relationships/image" Target="../media/image164.png"/><Relationship Id="rId13" Type="http://schemas.openxmlformats.org/officeDocument/2006/relationships/image" Target="../media/image165.png"/><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13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59.png"/><Relationship Id="rId8" Type="http://schemas.openxmlformats.org/officeDocument/2006/relationships/image" Target="../media/image160.png"/><Relationship Id="rId9" Type="http://schemas.openxmlformats.org/officeDocument/2006/relationships/image" Target="../media/image161.png"/><Relationship Id="rId10" Type="http://schemas.openxmlformats.org/officeDocument/2006/relationships/image" Target="../media/image162.png"/></Relationships>
</file>

<file path=ppt/slides/_rels/slide47.xml.rels><?xml version="1.0" encoding="UTF-8" standalone="yes"?>
<Relationships xmlns="http://schemas.openxmlformats.org/package/2006/relationships"><Relationship Id="rId11" Type="http://schemas.openxmlformats.org/officeDocument/2006/relationships/image" Target="../media/image170.png"/><Relationship Id="rId12" Type="http://schemas.openxmlformats.org/officeDocument/2006/relationships/image" Target="../media/image171.png"/><Relationship Id="rId13" Type="http://schemas.openxmlformats.org/officeDocument/2006/relationships/image" Target="../media/image172.png"/><Relationship Id="rId14" Type="http://schemas.openxmlformats.org/officeDocument/2006/relationships/image" Target="../media/image173.png"/><Relationship Id="rId15" Type="http://schemas.openxmlformats.org/officeDocument/2006/relationships/image" Target="../media/image174.png"/><Relationship Id="rId16" Type="http://schemas.openxmlformats.org/officeDocument/2006/relationships/image" Target="../media/image175.png"/><Relationship Id="rId17" Type="http://schemas.openxmlformats.org/officeDocument/2006/relationships/image" Target="../media/image176.png"/><Relationship Id="rId18" Type="http://schemas.openxmlformats.org/officeDocument/2006/relationships/image" Target="../media/image177.png"/><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0.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66.png"/><Relationship Id="rId8" Type="http://schemas.openxmlformats.org/officeDocument/2006/relationships/image" Target="../media/image167.png"/><Relationship Id="rId9" Type="http://schemas.openxmlformats.org/officeDocument/2006/relationships/image" Target="../media/image168.png"/><Relationship Id="rId10" Type="http://schemas.openxmlformats.org/officeDocument/2006/relationships/image" Target="../media/image169.png"/></Relationships>
</file>

<file path=ppt/slides/_rels/slide48.xml.rels><?xml version="1.0" encoding="UTF-8" standalone="yes"?>
<Relationships xmlns="http://schemas.openxmlformats.org/package/2006/relationships"><Relationship Id="rId11" Type="http://schemas.openxmlformats.org/officeDocument/2006/relationships/image" Target="../media/image170.png"/><Relationship Id="rId12" Type="http://schemas.openxmlformats.org/officeDocument/2006/relationships/image" Target="../media/image171.png"/><Relationship Id="rId13" Type="http://schemas.openxmlformats.org/officeDocument/2006/relationships/image" Target="../media/image172.png"/><Relationship Id="rId14" Type="http://schemas.openxmlformats.org/officeDocument/2006/relationships/image" Target="../media/image173.png"/><Relationship Id="rId15" Type="http://schemas.openxmlformats.org/officeDocument/2006/relationships/image" Target="../media/image174.png"/><Relationship Id="rId16" Type="http://schemas.openxmlformats.org/officeDocument/2006/relationships/image" Target="../media/image175.png"/><Relationship Id="rId17" Type="http://schemas.openxmlformats.org/officeDocument/2006/relationships/image" Target="../media/image176.png"/><Relationship Id="rId18" Type="http://schemas.openxmlformats.org/officeDocument/2006/relationships/image" Target="../media/image177.png"/><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0.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66.png"/><Relationship Id="rId8" Type="http://schemas.openxmlformats.org/officeDocument/2006/relationships/image" Target="../media/image167.png"/><Relationship Id="rId9" Type="http://schemas.openxmlformats.org/officeDocument/2006/relationships/image" Target="../media/image168.png"/><Relationship Id="rId10" Type="http://schemas.openxmlformats.org/officeDocument/2006/relationships/image" Target="../media/image169.png"/></Relationships>
</file>

<file path=ppt/slides/_rels/slide49.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179.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50.png"/><Relationship Id="rId12"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7.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875" y="1141413"/>
            <a:ext cx="1338263" cy="224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6438" y="1152525"/>
            <a:ext cx="2122487" cy="2230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8163" y="1152525"/>
            <a:ext cx="2144712" cy="2262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5925" y="1135063"/>
            <a:ext cx="2911475" cy="4167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125" y="3657600"/>
            <a:ext cx="2098675" cy="1646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8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3200" y="3657600"/>
            <a:ext cx="3749675" cy="1689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81" name="Text Box 9"/>
          <p:cNvSpPr txBox="1">
            <a:spLocks noChangeArrowheads="1"/>
          </p:cNvSpPr>
          <p:nvPr/>
        </p:nvSpPr>
        <p:spPr bwMode="auto">
          <a:xfrm>
            <a:off x="0" y="61913"/>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buClrTx/>
              <a:buFontTx/>
              <a:buNone/>
            </a:pPr>
            <a:r>
              <a:rPr lang="en-US" altLang="en-US" sz="2200">
                <a:solidFill>
                  <a:srgbClr val="FFFFFF"/>
                </a:solidFill>
                <a:latin typeface="Source Sans Pro Black" charset="0"/>
              </a:rPr>
              <a:t>Connecting Scientific Research Projects and Data Through Software</a:t>
            </a:r>
          </a:p>
        </p:txBody>
      </p:sp>
      <p:sp>
        <p:nvSpPr>
          <p:cNvPr id="3082" name="Text Box 10"/>
          <p:cNvSpPr txBox="1">
            <a:spLocks noChangeArrowheads="1"/>
          </p:cNvSpPr>
          <p:nvPr/>
        </p:nvSpPr>
        <p:spPr bwMode="auto">
          <a:xfrm>
            <a:off x="287338" y="5345113"/>
            <a:ext cx="9509125"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lnSpc>
                <a:spcPct val="105000"/>
              </a:lnSpc>
              <a:buClrTx/>
              <a:buFontTx/>
              <a:buNone/>
            </a:pPr>
            <a:r>
              <a:rPr lang="en-US" altLang="en-US" sz="3000" dirty="0">
                <a:solidFill>
                  <a:srgbClr val="2CBBC0"/>
                </a:solidFill>
                <a:latin typeface="Source Sans Pro Black" charset="0"/>
              </a:rPr>
              <a:t>Presenter</a:t>
            </a:r>
          </a:p>
        </p:txBody>
      </p:sp>
      <p:sp>
        <p:nvSpPr>
          <p:cNvPr id="3083" name="Text Box 11"/>
          <p:cNvSpPr txBox="1">
            <a:spLocks noChangeArrowheads="1"/>
          </p:cNvSpPr>
          <p:nvPr/>
        </p:nvSpPr>
        <p:spPr bwMode="auto">
          <a:xfrm>
            <a:off x="301625" y="5770563"/>
            <a:ext cx="950912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lnSpc>
                <a:spcPct val="105000"/>
              </a:lnSpc>
              <a:buClrTx/>
              <a:buFontTx/>
              <a:buNone/>
            </a:pPr>
            <a:endParaRPr lang="en-US" altLang="en-US" sz="2500" dirty="0">
              <a:solidFill>
                <a:srgbClr val="FFFFFF"/>
              </a:solidFill>
              <a:latin typeface="Source Sans Pro Semibold" charset="0"/>
            </a:endParaRPr>
          </a:p>
        </p:txBody>
      </p:sp>
      <p:sp>
        <p:nvSpPr>
          <p:cNvPr id="3084" name="Text Box 12"/>
          <p:cNvSpPr txBox="1">
            <a:spLocks noChangeArrowheads="1"/>
          </p:cNvSpPr>
          <p:nvPr/>
        </p:nvSpPr>
        <p:spPr bwMode="auto">
          <a:xfrm>
            <a:off x="1103313" y="411163"/>
            <a:ext cx="7951787"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buClrTx/>
              <a:buFontTx/>
              <a:buNone/>
            </a:pPr>
            <a:r>
              <a:rPr lang="en-US" altLang="en-US" sz="2200" i="1">
                <a:solidFill>
                  <a:srgbClr val="FFFFFF"/>
                </a:solidFill>
                <a:latin typeface="Source Sans Pro" charset="0"/>
              </a:rPr>
              <a:t>An Opportunity for Collaboration and Data Synthesis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1"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BayDeltaLive</a:t>
            </a:r>
          </a:p>
        </p:txBody>
      </p:sp>
      <p:sp>
        <p:nvSpPr>
          <p:cNvPr id="19462" name="Text Box 6"/>
          <p:cNvSpPr txBox="1">
            <a:spLocks noChangeArrowheads="1"/>
          </p:cNvSpPr>
          <p:nvPr/>
        </p:nvSpPr>
        <p:spPr bwMode="auto">
          <a:xfrm>
            <a:off x="0" y="322263"/>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a:solidFill>
                  <a:srgbClr val="FFFFFF"/>
                </a:solidFill>
                <a:latin typeface="Source Sans Pro" charset="0"/>
              </a:rPr>
              <a:t>DWR Environmental Monitoring Program Report</a:t>
            </a:r>
          </a:p>
        </p:txBody>
      </p:sp>
      <p:pic>
        <p:nvPicPr>
          <p:cNvPr id="1946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300" y="1019175"/>
            <a:ext cx="2206625" cy="2549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6988" y="1006475"/>
            <a:ext cx="2217737" cy="2562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0613" y="993775"/>
            <a:ext cx="2217737" cy="2562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4475" y="3592513"/>
            <a:ext cx="2200275" cy="295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7"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44925" y="3619500"/>
            <a:ext cx="2200275" cy="295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8"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5375" y="3609975"/>
            <a:ext cx="2208213" cy="2962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5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557"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What Are They?</a:t>
            </a:r>
          </a:p>
        </p:txBody>
      </p:sp>
      <p:pic>
        <p:nvPicPr>
          <p:cNvPr id="2355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3" y="1377950"/>
            <a:ext cx="10079037" cy="4803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50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09"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How Are They Monitored?</a:t>
            </a:r>
          </a:p>
        </p:txBody>
      </p:sp>
      <p:pic>
        <p:nvPicPr>
          <p:cNvPr id="215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863" y="742950"/>
            <a:ext cx="9485312" cy="6073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33"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Reporting Requirements</a:t>
            </a:r>
          </a:p>
        </p:txBody>
      </p:sp>
      <p:pic>
        <p:nvPicPr>
          <p:cNvPr id="225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725" y="769938"/>
            <a:ext cx="9253538" cy="6115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8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1"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Explore Data</a:t>
            </a:r>
          </a:p>
        </p:txBody>
      </p:sp>
      <p:pic>
        <p:nvPicPr>
          <p:cNvPr id="2458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6963" y="833438"/>
            <a:ext cx="7888287" cy="596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5"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By The Numbers</a:t>
            </a:r>
          </a:p>
        </p:txBody>
      </p:sp>
      <p:sp>
        <p:nvSpPr>
          <p:cNvPr id="20486" name="Text Box 6"/>
          <p:cNvSpPr txBox="1">
            <a:spLocks noChangeArrowheads="1"/>
          </p:cNvSpPr>
          <p:nvPr/>
        </p:nvSpPr>
        <p:spPr bwMode="auto">
          <a:xfrm>
            <a:off x="0" y="322263"/>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dirty="0" smtClean="0">
                <a:solidFill>
                  <a:srgbClr val="FFFFFF"/>
                </a:solidFill>
                <a:latin typeface="Source Sans Pro" charset="0"/>
              </a:rPr>
              <a:t>Delta Conditions Reporting for the DSC</a:t>
            </a:r>
            <a:endParaRPr lang="en-US" altLang="en-US" sz="2200" i="1" dirty="0">
              <a:solidFill>
                <a:srgbClr val="FFFFFF"/>
              </a:solidFill>
              <a:latin typeface="Source Sans Pro" charset="0"/>
            </a:endParaRPr>
          </a:p>
        </p:txBody>
      </p:sp>
      <p:sp>
        <p:nvSpPr>
          <p:cNvPr id="20487" name="AutoShape 7"/>
          <p:cNvSpPr>
            <a:spLocks noChangeArrowheads="1"/>
          </p:cNvSpPr>
          <p:nvPr/>
        </p:nvSpPr>
        <p:spPr bwMode="auto">
          <a:xfrm>
            <a:off x="820738" y="1401762"/>
            <a:ext cx="8356600" cy="5121275"/>
          </a:xfrm>
          <a:prstGeom prst="roundRect">
            <a:avLst>
              <a:gd name="adj" fmla="val 28"/>
            </a:avLst>
          </a:prstGeom>
          <a:solidFill>
            <a:srgbClr val="FFFFFF"/>
          </a:solidFill>
          <a:ln w="9525"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2048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738" y="1703388"/>
            <a:ext cx="2801937" cy="2251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9338" y="1722437"/>
            <a:ext cx="2801937" cy="2251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9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6350" y="1703388"/>
            <a:ext cx="2801938" cy="2251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91"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7775" y="3910013"/>
            <a:ext cx="2828925" cy="2273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92"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24263" y="3944938"/>
            <a:ext cx="2840037" cy="2281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93"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0738" y="3948113"/>
            <a:ext cx="2851150" cy="2289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94"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0738" y="1182688"/>
            <a:ext cx="8356600" cy="534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2773" name="Text Box 5"/>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Salinity</a:t>
            </a:r>
          </a:p>
        </p:txBody>
      </p:sp>
      <p:sp>
        <p:nvSpPr>
          <p:cNvPr id="32774" name="Text Box 6"/>
          <p:cNvSpPr txBox="1">
            <a:spLocks noChangeArrowheads="1"/>
          </p:cNvSpPr>
          <p:nvPr/>
        </p:nvSpPr>
        <p:spPr bwMode="auto">
          <a:xfrm>
            <a:off x="0" y="369888"/>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a:solidFill>
                  <a:srgbClr val="FFFFFF"/>
                </a:solidFill>
                <a:latin typeface="Source Sans Pro" charset="0"/>
              </a:rPr>
              <a:t>www.baydeltalive.com/salinity</a:t>
            </a:r>
          </a:p>
        </p:txBody>
      </p:sp>
      <p:pic>
        <p:nvPicPr>
          <p:cNvPr id="327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7395" y="4467366"/>
            <a:ext cx="1366837" cy="1671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6"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11440" t="26016" r="8856" b="2242"/>
          <a:stretch/>
        </p:blipFill>
        <p:spPr bwMode="auto">
          <a:xfrm>
            <a:off x="760413" y="1286961"/>
            <a:ext cx="2057400" cy="24384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5785" y="1304423"/>
            <a:ext cx="1558925" cy="2403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8076" y="4611490"/>
            <a:ext cx="2838450" cy="1273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8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49157" y="1234821"/>
            <a:ext cx="3518529" cy="32222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81"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4471988"/>
            <a:ext cx="1331913" cy="2062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82"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58963" y="4471988"/>
            <a:ext cx="1289050" cy="206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83"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37238" y="4467366"/>
            <a:ext cx="1366837" cy="1681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7" name="Text Box 5"/>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Turbidity Conditions</a:t>
            </a:r>
          </a:p>
        </p:txBody>
      </p:sp>
      <p:sp>
        <p:nvSpPr>
          <p:cNvPr id="33798" name="Text Box 6"/>
          <p:cNvSpPr txBox="1">
            <a:spLocks noChangeArrowheads="1"/>
          </p:cNvSpPr>
          <p:nvPr/>
        </p:nvSpPr>
        <p:spPr bwMode="auto">
          <a:xfrm>
            <a:off x="514350" y="811213"/>
            <a:ext cx="6486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799" name="Text Box 7"/>
          <p:cNvSpPr txBox="1">
            <a:spLocks noChangeArrowheads="1"/>
          </p:cNvSpPr>
          <p:nvPr/>
        </p:nvSpPr>
        <p:spPr bwMode="auto">
          <a:xfrm>
            <a:off x="333375" y="5527675"/>
            <a:ext cx="9448800" cy="1023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r>
              <a:rPr lang="en-US" altLang="en-US" sz="2200">
                <a:solidFill>
                  <a:srgbClr val="FFFFFF"/>
                </a:solidFill>
                <a:latin typeface="Source Sans Pro" charset="0"/>
              </a:rPr>
              <a:t>Turbidity Model displays real-time data from 46 CDEC Stations.</a:t>
            </a:r>
          </a:p>
          <a:p>
            <a:pPr algn="ctr"/>
            <a:r>
              <a:rPr lang="en-US" altLang="en-US" sz="2200">
                <a:solidFill>
                  <a:srgbClr val="FFFFFF"/>
                </a:solidFill>
                <a:latin typeface="Source Sans Pro" charset="0"/>
              </a:rPr>
              <a:t>View data at various intervals (15 min, 1 r, 6 hr, 12 hr, 1 day, 1 week, 1 mo, 1 yr).</a:t>
            </a:r>
          </a:p>
          <a:p>
            <a:pPr algn="ctr"/>
            <a:r>
              <a:rPr lang="en-US" altLang="en-US" sz="2200">
                <a:solidFill>
                  <a:srgbClr val="FFFFFF"/>
                </a:solidFill>
                <a:latin typeface="Source Sans Pro" charset="0"/>
              </a:rPr>
              <a:t>Data is 15-minute and averaged based on interval.</a:t>
            </a:r>
          </a:p>
        </p:txBody>
      </p:sp>
      <p:pic>
        <p:nvPicPr>
          <p:cNvPr id="338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8663" y="1082675"/>
            <a:ext cx="6083300" cy="4352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9"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Fisheries</a:t>
            </a:r>
          </a:p>
        </p:txBody>
      </p:sp>
      <p:sp>
        <p:nvSpPr>
          <p:cNvPr id="26630" name="Text Box 6"/>
          <p:cNvSpPr txBox="1">
            <a:spLocks noChangeArrowheads="1"/>
          </p:cNvSpPr>
          <p:nvPr/>
        </p:nvSpPr>
        <p:spPr bwMode="auto">
          <a:xfrm>
            <a:off x="0" y="3143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a:solidFill>
                  <a:srgbClr val="FFFFFF"/>
                </a:solidFill>
                <a:latin typeface="Source Sans Pro" charset="0"/>
              </a:rPr>
              <a:t>www.baydeltalive.com/fish</a:t>
            </a:r>
          </a:p>
        </p:txBody>
      </p:sp>
      <p:pic>
        <p:nvPicPr>
          <p:cNvPr id="266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675" y="1136650"/>
            <a:ext cx="4638675" cy="2525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0000" y="1136650"/>
            <a:ext cx="4638675" cy="2525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913" y="3765550"/>
            <a:ext cx="4648200" cy="2636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0000" y="3765550"/>
            <a:ext cx="4638675" cy="2636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821" name="Text Box 5"/>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Data Dashboards and Stories</a:t>
            </a:r>
          </a:p>
        </p:txBody>
      </p:sp>
      <p:sp>
        <p:nvSpPr>
          <p:cNvPr id="34822" name="Text Box 6"/>
          <p:cNvSpPr txBox="1">
            <a:spLocks noChangeArrowheads="1"/>
          </p:cNvSpPr>
          <p:nvPr/>
        </p:nvSpPr>
        <p:spPr bwMode="auto">
          <a:xfrm>
            <a:off x="514350" y="811213"/>
            <a:ext cx="6486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823" name="Text Box 7"/>
          <p:cNvSpPr txBox="1">
            <a:spLocks noChangeArrowheads="1"/>
          </p:cNvSpPr>
          <p:nvPr/>
        </p:nvSpPr>
        <p:spPr bwMode="auto">
          <a:xfrm>
            <a:off x="333375" y="5707063"/>
            <a:ext cx="944880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r>
              <a:rPr lang="en-US" altLang="en-US" sz="3000">
                <a:solidFill>
                  <a:srgbClr val="2CBBC0"/>
                </a:solidFill>
                <a:latin typeface="Source Sans Pro Black" charset="0"/>
              </a:rPr>
              <a:t>Fisheries, Reservoir Conditions, Water Quality</a:t>
            </a:r>
          </a:p>
        </p:txBody>
      </p:sp>
      <p:pic>
        <p:nvPicPr>
          <p:cNvPr id="348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7413" y="1250950"/>
            <a:ext cx="3157537" cy="2859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413" y="2036763"/>
            <a:ext cx="3057525" cy="3103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5125" y="2078038"/>
            <a:ext cx="3157538" cy="302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0"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250" y="420688"/>
            <a:ext cx="1127125" cy="1887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1575" y="430213"/>
            <a:ext cx="1787525" cy="1878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8650" y="430213"/>
            <a:ext cx="1806575" cy="190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3825" y="414338"/>
            <a:ext cx="2451100" cy="350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4263" y="2538413"/>
            <a:ext cx="1766887" cy="1385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87688" y="2538413"/>
            <a:ext cx="3157537" cy="142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6" name="Text Box 10"/>
          <p:cNvSpPr txBox="1">
            <a:spLocks noChangeArrowheads="1"/>
          </p:cNvSpPr>
          <p:nvPr/>
        </p:nvSpPr>
        <p:spPr bwMode="auto">
          <a:xfrm>
            <a:off x="287338" y="4265613"/>
            <a:ext cx="9509125"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lnSpc>
                <a:spcPct val="105000"/>
              </a:lnSpc>
              <a:buClrTx/>
              <a:buFontTx/>
              <a:buNone/>
            </a:pPr>
            <a:r>
              <a:rPr lang="en-US" altLang="en-US" sz="3000">
                <a:solidFill>
                  <a:srgbClr val="2CBBC0"/>
                </a:solidFill>
                <a:latin typeface="Source Sans Pro Black" charset="0"/>
              </a:rPr>
              <a:t>Presenter</a:t>
            </a:r>
          </a:p>
        </p:txBody>
      </p:sp>
      <p:sp>
        <p:nvSpPr>
          <p:cNvPr id="4107" name="Text Box 11"/>
          <p:cNvSpPr txBox="1">
            <a:spLocks noChangeArrowheads="1"/>
          </p:cNvSpPr>
          <p:nvPr/>
        </p:nvSpPr>
        <p:spPr bwMode="auto">
          <a:xfrm>
            <a:off x="301625" y="4691063"/>
            <a:ext cx="950912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lnSpc>
                <a:spcPct val="105000"/>
              </a:lnSpc>
              <a:buClrTx/>
              <a:buFontTx/>
              <a:buNone/>
            </a:pPr>
            <a:r>
              <a:rPr lang="en-US" altLang="en-US" sz="2500" dirty="0" smtClean="0">
                <a:solidFill>
                  <a:srgbClr val="FFFFFF"/>
                </a:solidFill>
                <a:latin typeface="Source Sans Pro Semibold" charset="0"/>
              </a:rPr>
              <a:t>Val Connor, SFCWA </a:t>
            </a:r>
            <a:endParaRPr lang="en-US" altLang="en-US" sz="2500" dirty="0">
              <a:solidFill>
                <a:srgbClr val="FFFFFF"/>
              </a:solidFill>
              <a:latin typeface="Source Sans Pro Semibold" charset="0"/>
            </a:endParaRP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49" name="Text Box 5"/>
          <p:cNvSpPr txBox="1">
            <a:spLocks noChangeArrowheads="1"/>
          </p:cNvSpPr>
          <p:nvPr/>
        </p:nvSpPr>
        <p:spPr bwMode="auto">
          <a:xfrm>
            <a:off x="0" y="-11747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Cache Collaborative Info Hub</a:t>
            </a:r>
          </a:p>
        </p:txBody>
      </p:sp>
      <p:sp>
        <p:nvSpPr>
          <p:cNvPr id="31750" name="Text Box 6"/>
          <p:cNvSpPr txBox="1">
            <a:spLocks noChangeArrowheads="1"/>
          </p:cNvSpPr>
          <p:nvPr/>
        </p:nvSpPr>
        <p:spPr bwMode="auto">
          <a:xfrm>
            <a:off x="0" y="20637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a:solidFill>
                  <a:srgbClr val="FFFFFF"/>
                </a:solidFill>
                <a:latin typeface="Source Sans Pro" charset="0"/>
              </a:rPr>
              <a:t>Regional data sets, GIS, Maps, Documents, Images, Reports </a:t>
            </a:r>
          </a:p>
        </p:txBody>
      </p:sp>
      <p:sp>
        <p:nvSpPr>
          <p:cNvPr id="31751" name="Text Box 7"/>
          <p:cNvSpPr txBox="1">
            <a:spLocks noChangeArrowheads="1"/>
          </p:cNvSpPr>
          <p:nvPr/>
        </p:nvSpPr>
        <p:spPr bwMode="auto">
          <a:xfrm>
            <a:off x="0" y="477838"/>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a:solidFill>
                  <a:srgbClr val="FFFFFF"/>
                </a:solidFill>
                <a:latin typeface="Source Sans Pro" charset="0"/>
              </a:rPr>
              <a:t>and Current Conditions</a:t>
            </a:r>
          </a:p>
        </p:txBody>
      </p:sp>
      <p:pic>
        <p:nvPicPr>
          <p:cNvPr id="317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050" y="1071563"/>
            <a:ext cx="8772525" cy="556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41" name="Text Box 5"/>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How is the Portal is Organized?</a:t>
            </a:r>
          </a:p>
        </p:txBody>
      </p:sp>
      <p:sp>
        <p:nvSpPr>
          <p:cNvPr id="39942" name="Text Box 6"/>
          <p:cNvSpPr txBox="1">
            <a:spLocks noChangeArrowheads="1"/>
          </p:cNvSpPr>
          <p:nvPr/>
        </p:nvSpPr>
        <p:spPr bwMode="auto">
          <a:xfrm>
            <a:off x="514350" y="811213"/>
            <a:ext cx="6486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43" name="Text Box 7"/>
          <p:cNvSpPr txBox="1">
            <a:spLocks noChangeArrowheads="1"/>
          </p:cNvSpPr>
          <p:nvPr/>
        </p:nvSpPr>
        <p:spPr bwMode="auto">
          <a:xfrm>
            <a:off x="209550" y="3582988"/>
            <a:ext cx="18097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3994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7525" y="5194300"/>
            <a:ext cx="3044825" cy="1268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5213" y="1130300"/>
            <a:ext cx="2511425" cy="1268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04100" y="2643188"/>
            <a:ext cx="2509838" cy="2252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450" y="1130300"/>
            <a:ext cx="2492375" cy="2509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7525" y="1130300"/>
            <a:ext cx="3044825" cy="1268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3625" y="5194300"/>
            <a:ext cx="2511425" cy="1268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50"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638" y="3935413"/>
            <a:ext cx="2492375" cy="2527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51"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1688" y="3152775"/>
            <a:ext cx="3036887" cy="1268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52"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06838" y="3435350"/>
            <a:ext cx="1905000" cy="704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53" name="AutoShape 17"/>
          <p:cNvSpPr>
            <a:spLocks noChangeArrowheads="1"/>
          </p:cNvSpPr>
          <p:nvPr/>
        </p:nvSpPr>
        <p:spPr bwMode="auto">
          <a:xfrm>
            <a:off x="2640013" y="4137025"/>
            <a:ext cx="701675" cy="166688"/>
          </a:xfrm>
          <a:prstGeom prst="rightArrow">
            <a:avLst>
              <a:gd name="adj1" fmla="val 50000"/>
              <a:gd name="adj2" fmla="val 105238"/>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54" name="AutoShape 18"/>
          <p:cNvSpPr>
            <a:spLocks noChangeArrowheads="1"/>
          </p:cNvSpPr>
          <p:nvPr/>
        </p:nvSpPr>
        <p:spPr bwMode="auto">
          <a:xfrm>
            <a:off x="2640013" y="3200400"/>
            <a:ext cx="701675" cy="166688"/>
          </a:xfrm>
          <a:prstGeom prst="rightArrow">
            <a:avLst>
              <a:gd name="adj1" fmla="val 50000"/>
              <a:gd name="adj2" fmla="val 105238"/>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55" name="AutoShape 19"/>
          <p:cNvSpPr>
            <a:spLocks noChangeArrowheads="1"/>
          </p:cNvSpPr>
          <p:nvPr/>
        </p:nvSpPr>
        <p:spPr bwMode="auto">
          <a:xfrm rot="5400000">
            <a:off x="4478338" y="2700338"/>
            <a:ext cx="769937" cy="166687"/>
          </a:xfrm>
          <a:prstGeom prst="rightArrow">
            <a:avLst>
              <a:gd name="adj1" fmla="val 50000"/>
              <a:gd name="adj2" fmla="val 115476"/>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56" name="AutoShape 20"/>
          <p:cNvSpPr>
            <a:spLocks noChangeArrowheads="1"/>
          </p:cNvSpPr>
          <p:nvPr/>
        </p:nvSpPr>
        <p:spPr bwMode="auto">
          <a:xfrm rot="16200000">
            <a:off x="4467225" y="4719638"/>
            <a:ext cx="785813" cy="166687"/>
          </a:xfrm>
          <a:prstGeom prst="rightArrow">
            <a:avLst>
              <a:gd name="adj1" fmla="val 50000"/>
              <a:gd name="adj2" fmla="val 117858"/>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57" name="AutoShape 21"/>
          <p:cNvSpPr>
            <a:spLocks noChangeArrowheads="1"/>
          </p:cNvSpPr>
          <p:nvPr/>
        </p:nvSpPr>
        <p:spPr bwMode="auto">
          <a:xfrm rot="7380000">
            <a:off x="6086476" y="2638425"/>
            <a:ext cx="1077912" cy="166687"/>
          </a:xfrm>
          <a:prstGeom prst="rightArrow">
            <a:avLst>
              <a:gd name="adj1" fmla="val 50000"/>
              <a:gd name="adj2" fmla="val 161667"/>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58" name="AutoShape 22"/>
          <p:cNvSpPr>
            <a:spLocks noChangeArrowheads="1"/>
          </p:cNvSpPr>
          <p:nvPr/>
        </p:nvSpPr>
        <p:spPr bwMode="auto">
          <a:xfrm rot="14160000">
            <a:off x="6136481" y="4753769"/>
            <a:ext cx="981075" cy="166688"/>
          </a:xfrm>
          <a:prstGeom prst="rightArrow">
            <a:avLst>
              <a:gd name="adj1" fmla="val 50000"/>
              <a:gd name="adj2" fmla="val 147142"/>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59" name="AutoShape 23"/>
          <p:cNvSpPr>
            <a:spLocks noChangeArrowheads="1"/>
          </p:cNvSpPr>
          <p:nvPr/>
        </p:nvSpPr>
        <p:spPr bwMode="auto">
          <a:xfrm rot="10800000">
            <a:off x="6384925" y="3687763"/>
            <a:ext cx="1019175" cy="166687"/>
          </a:xfrm>
          <a:prstGeom prst="rightArrow">
            <a:avLst>
              <a:gd name="adj1" fmla="val 50000"/>
              <a:gd name="adj2" fmla="val 152858"/>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60" name="Text Box 24"/>
          <p:cNvSpPr txBox="1">
            <a:spLocks noChangeArrowheads="1"/>
          </p:cNvSpPr>
          <p:nvPr/>
        </p:nvSpPr>
        <p:spPr bwMode="auto">
          <a:xfrm>
            <a:off x="373063" y="1873250"/>
            <a:ext cx="2090737" cy="1023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2CBBC0"/>
                </a:solidFill>
                <a:latin typeface="Source Sans Pro Black" charset="0"/>
              </a:rPr>
              <a:t>Catalogs </a:t>
            </a:r>
          </a:p>
          <a:p>
            <a:pPr algn="ctr"/>
            <a:r>
              <a:rPr lang="en-US" altLang="en-US" sz="2200">
                <a:solidFill>
                  <a:srgbClr val="2CBBC0"/>
                </a:solidFill>
                <a:latin typeface="Source Sans Pro Black" charset="0"/>
              </a:rPr>
              <a:t>(Geo-Located </a:t>
            </a:r>
          </a:p>
          <a:p>
            <a:pPr algn="ctr"/>
            <a:r>
              <a:rPr lang="en-US" altLang="en-US" sz="2200">
                <a:solidFill>
                  <a:srgbClr val="2CBBC0"/>
                </a:solidFill>
                <a:latin typeface="Source Sans Pro Black" charset="0"/>
              </a:rPr>
              <a:t>Everything)</a:t>
            </a:r>
          </a:p>
        </p:txBody>
      </p:sp>
      <p:sp>
        <p:nvSpPr>
          <p:cNvPr id="39961" name="Text Box 25"/>
          <p:cNvSpPr txBox="1">
            <a:spLocks noChangeArrowheads="1"/>
          </p:cNvSpPr>
          <p:nvPr/>
        </p:nvSpPr>
        <p:spPr bwMode="auto">
          <a:xfrm>
            <a:off x="252413" y="4841875"/>
            <a:ext cx="2282825"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2CBBC0"/>
                </a:solidFill>
                <a:latin typeface="Source Sans Pro Black" charset="0"/>
              </a:rPr>
              <a:t>Interactive Map </a:t>
            </a:r>
          </a:p>
          <a:p>
            <a:pPr algn="ctr"/>
            <a:r>
              <a:rPr lang="en-US" altLang="en-US" sz="2200">
                <a:solidFill>
                  <a:srgbClr val="2CBBC0"/>
                </a:solidFill>
                <a:latin typeface="Source Sans Pro Black" charset="0"/>
              </a:rPr>
              <a:t>Tools</a:t>
            </a:r>
          </a:p>
        </p:txBody>
      </p:sp>
      <p:sp>
        <p:nvSpPr>
          <p:cNvPr id="39962" name="Text Box 26"/>
          <p:cNvSpPr txBox="1">
            <a:spLocks noChangeArrowheads="1"/>
          </p:cNvSpPr>
          <p:nvPr/>
        </p:nvSpPr>
        <p:spPr bwMode="auto">
          <a:xfrm>
            <a:off x="3719513" y="1563688"/>
            <a:ext cx="228282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2CBBC0"/>
                </a:solidFill>
                <a:latin typeface="Source Sans Pro Black" charset="0"/>
              </a:rPr>
              <a:t>Projects</a:t>
            </a:r>
          </a:p>
        </p:txBody>
      </p:sp>
      <p:sp>
        <p:nvSpPr>
          <p:cNvPr id="39963" name="Text Box 27"/>
          <p:cNvSpPr txBox="1">
            <a:spLocks noChangeArrowheads="1"/>
          </p:cNvSpPr>
          <p:nvPr/>
        </p:nvSpPr>
        <p:spPr bwMode="auto">
          <a:xfrm>
            <a:off x="3717925" y="5627688"/>
            <a:ext cx="228282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2CBBC0"/>
                </a:solidFill>
                <a:latin typeface="Source Sans Pro Black" charset="0"/>
              </a:rPr>
              <a:t>Data Stories</a:t>
            </a:r>
          </a:p>
        </p:txBody>
      </p:sp>
      <p:sp>
        <p:nvSpPr>
          <p:cNvPr id="39964" name="Text Box 28"/>
          <p:cNvSpPr txBox="1">
            <a:spLocks noChangeArrowheads="1"/>
          </p:cNvSpPr>
          <p:nvPr/>
        </p:nvSpPr>
        <p:spPr bwMode="auto">
          <a:xfrm>
            <a:off x="7250113" y="1563688"/>
            <a:ext cx="228282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2CBBC0"/>
                </a:solidFill>
                <a:latin typeface="Source Sans Pro Black" charset="0"/>
              </a:rPr>
              <a:t>Explore Data</a:t>
            </a:r>
          </a:p>
        </p:txBody>
      </p:sp>
      <p:sp>
        <p:nvSpPr>
          <p:cNvPr id="39965" name="Text Box 29"/>
          <p:cNvSpPr txBox="1">
            <a:spLocks noChangeArrowheads="1"/>
          </p:cNvSpPr>
          <p:nvPr/>
        </p:nvSpPr>
        <p:spPr bwMode="auto">
          <a:xfrm>
            <a:off x="7516813" y="3413125"/>
            <a:ext cx="2282825"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2CBBC0"/>
                </a:solidFill>
                <a:latin typeface="Source Sans Pro Black" charset="0"/>
              </a:rPr>
              <a:t>Data </a:t>
            </a:r>
          </a:p>
          <a:p>
            <a:pPr algn="ctr"/>
            <a:r>
              <a:rPr lang="en-US" altLang="en-US" sz="2200">
                <a:solidFill>
                  <a:srgbClr val="2CBBC0"/>
                </a:solidFill>
                <a:latin typeface="Source Sans Pro Black" charset="0"/>
              </a:rPr>
              <a:t>Dashboards</a:t>
            </a:r>
          </a:p>
        </p:txBody>
      </p:sp>
      <p:sp>
        <p:nvSpPr>
          <p:cNvPr id="39966" name="Text Box 30"/>
          <p:cNvSpPr txBox="1">
            <a:spLocks noChangeArrowheads="1"/>
          </p:cNvSpPr>
          <p:nvPr/>
        </p:nvSpPr>
        <p:spPr bwMode="auto">
          <a:xfrm>
            <a:off x="7250113" y="5627688"/>
            <a:ext cx="228282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2CBBC0"/>
                </a:solidFill>
                <a:latin typeface="Source Sans Pro Black" charset="0"/>
              </a:rPr>
              <a:t>Community</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5" name="Text Box 5"/>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How is the Portal is Organized?</a:t>
            </a:r>
          </a:p>
        </p:txBody>
      </p:sp>
      <p:sp>
        <p:nvSpPr>
          <p:cNvPr id="40966" name="Text Box 6"/>
          <p:cNvSpPr txBox="1">
            <a:spLocks noChangeArrowheads="1"/>
          </p:cNvSpPr>
          <p:nvPr/>
        </p:nvSpPr>
        <p:spPr bwMode="auto">
          <a:xfrm>
            <a:off x="514350" y="811213"/>
            <a:ext cx="6486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967" name="Text Box 7"/>
          <p:cNvSpPr txBox="1">
            <a:spLocks noChangeArrowheads="1"/>
          </p:cNvSpPr>
          <p:nvPr/>
        </p:nvSpPr>
        <p:spPr bwMode="auto">
          <a:xfrm>
            <a:off x="209550" y="3582988"/>
            <a:ext cx="18097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4096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9100" y="1209675"/>
            <a:ext cx="2981325" cy="1679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500" y="1166813"/>
            <a:ext cx="3062288" cy="2509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9013" y="1166813"/>
            <a:ext cx="3113087" cy="2527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71" name="Text Box 11"/>
          <p:cNvSpPr txBox="1">
            <a:spLocks noChangeArrowheads="1"/>
          </p:cNvSpPr>
          <p:nvPr/>
        </p:nvSpPr>
        <p:spPr bwMode="auto">
          <a:xfrm>
            <a:off x="423863" y="1166813"/>
            <a:ext cx="2851150"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000">
                <a:solidFill>
                  <a:srgbClr val="2CBBC0"/>
                </a:solidFill>
                <a:latin typeface="Source Sans Pro Black" charset="0"/>
              </a:rPr>
              <a:t>Catalogs (Geo-Located Everything)</a:t>
            </a:r>
          </a:p>
        </p:txBody>
      </p:sp>
      <p:sp>
        <p:nvSpPr>
          <p:cNvPr id="40972" name="Text Box 12"/>
          <p:cNvSpPr txBox="1">
            <a:spLocks noChangeArrowheads="1"/>
          </p:cNvSpPr>
          <p:nvPr/>
        </p:nvSpPr>
        <p:spPr bwMode="auto">
          <a:xfrm>
            <a:off x="3944938" y="1195388"/>
            <a:ext cx="2282825" cy="373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000">
                <a:solidFill>
                  <a:srgbClr val="2CBBC0"/>
                </a:solidFill>
                <a:latin typeface="Source Sans Pro Black" charset="0"/>
              </a:rPr>
              <a:t>Projects</a:t>
            </a:r>
          </a:p>
        </p:txBody>
      </p:sp>
      <p:sp>
        <p:nvSpPr>
          <p:cNvPr id="40973" name="Text Box 13"/>
          <p:cNvSpPr txBox="1">
            <a:spLocks noChangeArrowheads="1"/>
          </p:cNvSpPr>
          <p:nvPr/>
        </p:nvSpPr>
        <p:spPr bwMode="auto">
          <a:xfrm>
            <a:off x="7118350" y="1209675"/>
            <a:ext cx="2282825" cy="37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000">
                <a:solidFill>
                  <a:srgbClr val="2CBBC0"/>
                </a:solidFill>
                <a:latin typeface="Source Sans Pro Black" charset="0"/>
              </a:rPr>
              <a:t>Explore Data</a:t>
            </a:r>
          </a:p>
        </p:txBody>
      </p:sp>
      <p:pic>
        <p:nvPicPr>
          <p:cNvPr id="40974"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500" y="3789363"/>
            <a:ext cx="3062288" cy="2622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5"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9013" y="3802063"/>
            <a:ext cx="3113087" cy="2627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76" name="Text Box 16"/>
          <p:cNvSpPr txBox="1">
            <a:spLocks noChangeArrowheads="1"/>
          </p:cNvSpPr>
          <p:nvPr/>
        </p:nvSpPr>
        <p:spPr bwMode="auto">
          <a:xfrm>
            <a:off x="663575" y="3816350"/>
            <a:ext cx="2371725"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2CBBC0"/>
                </a:solidFill>
                <a:latin typeface="Source Sans Pro Black" charset="0"/>
              </a:rPr>
              <a:t>Interactive Map</a:t>
            </a:r>
          </a:p>
        </p:txBody>
      </p:sp>
      <p:sp>
        <p:nvSpPr>
          <p:cNvPr id="40977" name="Text Box 17"/>
          <p:cNvSpPr txBox="1">
            <a:spLocks noChangeArrowheads="1"/>
          </p:cNvSpPr>
          <p:nvPr/>
        </p:nvSpPr>
        <p:spPr bwMode="auto">
          <a:xfrm>
            <a:off x="3944938" y="3859213"/>
            <a:ext cx="228282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2CBBC0"/>
                </a:solidFill>
                <a:latin typeface="Source Sans Pro Black" charset="0"/>
              </a:rPr>
              <a:t>Data Stories</a:t>
            </a:r>
          </a:p>
        </p:txBody>
      </p:sp>
      <p:pic>
        <p:nvPicPr>
          <p:cNvPr id="40978"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9100" y="3011488"/>
            <a:ext cx="2981325" cy="1679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79" name="Text Box 19"/>
          <p:cNvSpPr txBox="1">
            <a:spLocks noChangeArrowheads="1"/>
          </p:cNvSpPr>
          <p:nvPr/>
        </p:nvSpPr>
        <p:spPr bwMode="auto">
          <a:xfrm>
            <a:off x="7078663" y="3011488"/>
            <a:ext cx="2274887" cy="373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000">
                <a:solidFill>
                  <a:srgbClr val="2CBBC0"/>
                </a:solidFill>
                <a:latin typeface="Source Sans Pro Black" charset="0"/>
              </a:rPr>
              <a:t>Data Dashboards</a:t>
            </a:r>
          </a:p>
        </p:txBody>
      </p:sp>
      <p:pic>
        <p:nvPicPr>
          <p:cNvPr id="40980"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9100" y="4781550"/>
            <a:ext cx="2981325" cy="1679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81" name="Text Box 21"/>
          <p:cNvSpPr txBox="1">
            <a:spLocks noChangeArrowheads="1"/>
          </p:cNvSpPr>
          <p:nvPr/>
        </p:nvSpPr>
        <p:spPr bwMode="auto">
          <a:xfrm>
            <a:off x="7239000" y="4848225"/>
            <a:ext cx="2041525" cy="37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000">
                <a:solidFill>
                  <a:srgbClr val="2CBBC0"/>
                </a:solidFill>
                <a:latin typeface="Source Sans Pro Black" charset="0"/>
              </a:rPr>
              <a:t>Community</a:t>
            </a:r>
          </a:p>
        </p:txBody>
      </p:sp>
      <p:sp>
        <p:nvSpPr>
          <p:cNvPr id="40982" name="Text Box 22"/>
          <p:cNvSpPr txBox="1">
            <a:spLocks noChangeArrowheads="1"/>
          </p:cNvSpPr>
          <p:nvPr/>
        </p:nvSpPr>
        <p:spPr bwMode="auto">
          <a:xfrm>
            <a:off x="250825" y="1679575"/>
            <a:ext cx="3200400" cy="195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FFFFFF"/>
                </a:solidFill>
                <a:latin typeface="Source Sans Pro" charset="0"/>
              </a:rPr>
              <a:t>Store and help organize content throughout the site. Catalogs are organized into the </a:t>
            </a:r>
          </a:p>
          <a:p>
            <a:pPr algn="ctr"/>
            <a:r>
              <a:rPr lang="en-US" altLang="en-US" sz="2200">
                <a:solidFill>
                  <a:srgbClr val="FFFFFF"/>
                </a:solidFill>
                <a:latin typeface="Source Sans Pro" charset="0"/>
              </a:rPr>
              <a:t>categories but can be </a:t>
            </a:r>
          </a:p>
          <a:p>
            <a:pPr algn="ctr"/>
            <a:r>
              <a:rPr lang="en-US" altLang="en-US" sz="2200">
                <a:solidFill>
                  <a:srgbClr val="FFFFFF"/>
                </a:solidFill>
                <a:latin typeface="Source Sans Pro" charset="0"/>
              </a:rPr>
              <a:t>expanded or condensed.</a:t>
            </a:r>
          </a:p>
        </p:txBody>
      </p:sp>
      <p:sp>
        <p:nvSpPr>
          <p:cNvPr id="40983" name="Text Box 23"/>
          <p:cNvSpPr txBox="1">
            <a:spLocks noChangeArrowheads="1"/>
          </p:cNvSpPr>
          <p:nvPr/>
        </p:nvSpPr>
        <p:spPr bwMode="auto">
          <a:xfrm>
            <a:off x="250825" y="4127500"/>
            <a:ext cx="3200400" cy="227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FFFFFF"/>
                </a:solidFill>
                <a:latin typeface="Source Sans Pro" charset="0"/>
              </a:rPr>
              <a:t>Tools to explore the </a:t>
            </a:r>
          </a:p>
          <a:p>
            <a:pPr algn="ctr"/>
            <a:r>
              <a:rPr lang="en-US" altLang="en-US" sz="2200">
                <a:solidFill>
                  <a:srgbClr val="FFFFFF"/>
                </a:solidFill>
                <a:latin typeface="Source Sans Pro" charset="0"/>
              </a:rPr>
              <a:t>Cache region spatially. </a:t>
            </a:r>
          </a:p>
          <a:p>
            <a:pPr algn="ctr"/>
            <a:r>
              <a:rPr lang="en-US" altLang="en-US" sz="2200">
                <a:solidFill>
                  <a:srgbClr val="FFFFFF"/>
                </a:solidFill>
                <a:latin typeface="Source Sans Pro" charset="0"/>
              </a:rPr>
              <a:t>Layers can be combined </a:t>
            </a:r>
          </a:p>
          <a:p>
            <a:pPr algn="ctr"/>
            <a:r>
              <a:rPr lang="en-US" altLang="en-US" sz="2200">
                <a:solidFill>
                  <a:srgbClr val="FFFFFF"/>
                </a:solidFill>
                <a:latin typeface="Source Sans Pro" charset="0"/>
              </a:rPr>
              <a:t>and saved to be used </a:t>
            </a:r>
          </a:p>
          <a:p>
            <a:pPr algn="ctr"/>
            <a:r>
              <a:rPr lang="en-US" altLang="en-US" sz="2200">
                <a:solidFill>
                  <a:srgbClr val="FFFFFF"/>
                </a:solidFill>
                <a:latin typeface="Source Sans Pro" charset="0"/>
              </a:rPr>
              <a:t>with projects, data stories, maps stories, dashboards and more.</a:t>
            </a:r>
          </a:p>
        </p:txBody>
      </p:sp>
      <p:sp>
        <p:nvSpPr>
          <p:cNvPr id="40984" name="Text Box 24"/>
          <p:cNvSpPr txBox="1">
            <a:spLocks noChangeArrowheads="1"/>
          </p:cNvSpPr>
          <p:nvPr/>
        </p:nvSpPr>
        <p:spPr bwMode="auto">
          <a:xfrm>
            <a:off x="3490913" y="1500188"/>
            <a:ext cx="3200400" cy="195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FFFFFF"/>
                </a:solidFill>
                <a:latin typeface="Source Sans Pro" charset="0"/>
              </a:rPr>
              <a:t>While officially a type of </a:t>
            </a:r>
          </a:p>
          <a:p>
            <a:pPr algn="ctr"/>
            <a:r>
              <a:rPr lang="en-US" altLang="en-US" sz="2200">
                <a:solidFill>
                  <a:srgbClr val="FFFFFF"/>
                </a:solidFill>
                <a:latin typeface="Source Sans Pro" charset="0"/>
              </a:rPr>
              <a:t>catalog, projects are </a:t>
            </a:r>
          </a:p>
          <a:p>
            <a:pPr algn="ctr"/>
            <a:r>
              <a:rPr lang="en-US" altLang="en-US" sz="2200">
                <a:solidFill>
                  <a:srgbClr val="FFFFFF"/>
                </a:solidFill>
                <a:latin typeface="Source Sans Pro" charset="0"/>
              </a:rPr>
              <a:t>organized to showcase </a:t>
            </a:r>
          </a:p>
          <a:p>
            <a:pPr algn="ctr"/>
            <a:r>
              <a:rPr lang="en-US" altLang="en-US" sz="2200">
                <a:solidFill>
                  <a:srgbClr val="FFFFFF"/>
                </a:solidFill>
                <a:latin typeface="Source Sans Pro" charset="0"/>
              </a:rPr>
              <a:t>project details according </a:t>
            </a:r>
          </a:p>
          <a:p>
            <a:pPr algn="ctr"/>
            <a:r>
              <a:rPr lang="en-US" altLang="en-US" sz="2200">
                <a:solidFill>
                  <a:srgbClr val="FFFFFF"/>
                </a:solidFill>
                <a:latin typeface="Source Sans Pro" charset="0"/>
              </a:rPr>
              <a:t>to the amount  of project </a:t>
            </a:r>
          </a:p>
          <a:p>
            <a:pPr algn="ctr"/>
            <a:r>
              <a:rPr lang="en-US" altLang="en-US" sz="2200">
                <a:solidFill>
                  <a:srgbClr val="FFFFFF"/>
                </a:solidFill>
                <a:latin typeface="Source Sans Pro" charset="0"/>
              </a:rPr>
              <a:t>information a user has. </a:t>
            </a:r>
          </a:p>
        </p:txBody>
      </p:sp>
      <p:sp>
        <p:nvSpPr>
          <p:cNvPr id="40985" name="Text Box 25"/>
          <p:cNvSpPr txBox="1">
            <a:spLocks noChangeArrowheads="1"/>
          </p:cNvSpPr>
          <p:nvPr/>
        </p:nvSpPr>
        <p:spPr bwMode="auto">
          <a:xfrm>
            <a:off x="3490913" y="4237038"/>
            <a:ext cx="32004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FFFFFF"/>
                </a:solidFill>
                <a:latin typeface="Source Sans Pro" charset="0"/>
              </a:rPr>
              <a:t>Portal topics (questions) </a:t>
            </a:r>
          </a:p>
          <a:p>
            <a:pPr algn="ctr"/>
            <a:r>
              <a:rPr lang="en-US" altLang="en-US" sz="2200">
                <a:solidFill>
                  <a:srgbClr val="FFFFFF"/>
                </a:solidFill>
                <a:latin typeface="Source Sans Pro" charset="0"/>
              </a:rPr>
              <a:t>are organized here. Data </a:t>
            </a:r>
          </a:p>
          <a:p>
            <a:pPr algn="ctr"/>
            <a:r>
              <a:rPr lang="en-US" altLang="en-US" sz="2200">
                <a:solidFill>
                  <a:srgbClr val="FFFFFF"/>
                </a:solidFill>
                <a:latin typeface="Source Sans Pro" charset="0"/>
              </a:rPr>
              <a:t>story templates combine </a:t>
            </a:r>
          </a:p>
          <a:p>
            <a:pPr algn="ctr"/>
            <a:r>
              <a:rPr lang="en-US" altLang="en-US" sz="2200">
                <a:solidFill>
                  <a:srgbClr val="FFFFFF"/>
                </a:solidFill>
                <a:latin typeface="Source Sans Pro" charset="0"/>
              </a:rPr>
              <a:t>storytelling and data </a:t>
            </a:r>
          </a:p>
          <a:p>
            <a:pPr algn="ctr"/>
            <a:r>
              <a:rPr lang="en-US" altLang="en-US" sz="2200">
                <a:solidFill>
                  <a:srgbClr val="FFFFFF"/>
                </a:solidFill>
                <a:latin typeface="Source Sans Pro" charset="0"/>
              </a:rPr>
              <a:t>dashboards. </a:t>
            </a:r>
          </a:p>
        </p:txBody>
      </p:sp>
      <p:sp>
        <p:nvSpPr>
          <p:cNvPr id="40986" name="Text Box 26"/>
          <p:cNvSpPr txBox="1">
            <a:spLocks noChangeArrowheads="1"/>
          </p:cNvSpPr>
          <p:nvPr/>
        </p:nvSpPr>
        <p:spPr bwMode="auto">
          <a:xfrm>
            <a:off x="6769100" y="1465263"/>
            <a:ext cx="2981325" cy="133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FFFFFF"/>
                </a:solidFill>
                <a:latin typeface="Source Sans Pro" charset="0"/>
              </a:rPr>
              <a:t>Explore monitoring </a:t>
            </a:r>
          </a:p>
          <a:p>
            <a:pPr algn="ctr"/>
            <a:r>
              <a:rPr lang="en-US" altLang="en-US" sz="2200">
                <a:solidFill>
                  <a:srgbClr val="FFFFFF"/>
                </a:solidFill>
                <a:latin typeface="Source Sans Pro" charset="0"/>
              </a:rPr>
              <a:t>programs and key </a:t>
            </a:r>
          </a:p>
          <a:p>
            <a:pPr algn="ctr"/>
            <a:r>
              <a:rPr lang="en-US" altLang="en-US" sz="2200">
                <a:solidFill>
                  <a:srgbClr val="FFFFFF"/>
                </a:solidFill>
                <a:latin typeface="Source Sans Pro" charset="0"/>
              </a:rPr>
              <a:t>datasets from the region.</a:t>
            </a:r>
          </a:p>
        </p:txBody>
      </p:sp>
      <p:sp>
        <p:nvSpPr>
          <p:cNvPr id="40987" name="Text Box 27"/>
          <p:cNvSpPr txBox="1">
            <a:spLocks noChangeArrowheads="1"/>
          </p:cNvSpPr>
          <p:nvPr/>
        </p:nvSpPr>
        <p:spPr bwMode="auto">
          <a:xfrm>
            <a:off x="6769100" y="3409950"/>
            <a:ext cx="2981325" cy="1023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FFFFFF"/>
                </a:solidFill>
                <a:latin typeface="Source Sans Pro" charset="0"/>
              </a:rPr>
              <a:t>Compilations for easy </a:t>
            </a:r>
          </a:p>
          <a:p>
            <a:pPr algn="ctr"/>
            <a:r>
              <a:rPr lang="en-US" altLang="en-US" sz="2200">
                <a:solidFill>
                  <a:srgbClr val="FFFFFF"/>
                </a:solidFill>
                <a:latin typeface="Source Sans Pro" charset="0"/>
              </a:rPr>
              <a:t>display and discovery </a:t>
            </a:r>
          </a:p>
          <a:p>
            <a:pPr algn="ctr"/>
            <a:r>
              <a:rPr lang="en-US" altLang="en-US" sz="2200">
                <a:solidFill>
                  <a:srgbClr val="FFFFFF"/>
                </a:solidFill>
                <a:latin typeface="Source Sans Pro" charset="0"/>
              </a:rPr>
              <a:t>of data.</a:t>
            </a:r>
          </a:p>
        </p:txBody>
      </p:sp>
      <p:sp>
        <p:nvSpPr>
          <p:cNvPr id="40988" name="Text Box 28"/>
          <p:cNvSpPr txBox="1">
            <a:spLocks noChangeArrowheads="1"/>
          </p:cNvSpPr>
          <p:nvPr/>
        </p:nvSpPr>
        <p:spPr bwMode="auto">
          <a:xfrm>
            <a:off x="6769100" y="5173663"/>
            <a:ext cx="2981325" cy="71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FFFFFF"/>
                </a:solidFill>
                <a:latin typeface="Source Sans Pro" charset="0"/>
              </a:rPr>
              <a:t>Share and collaborate </a:t>
            </a:r>
          </a:p>
          <a:p>
            <a:pPr algn="ctr"/>
            <a:r>
              <a:rPr lang="en-US" altLang="en-US" sz="2200">
                <a:solidFill>
                  <a:srgbClr val="FFFFFF"/>
                </a:solidFill>
                <a:latin typeface="Source Sans Pro" charset="0"/>
              </a:rPr>
              <a:t>with colleagues.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9" name="Text Box 3"/>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How Portal is Organized</a:t>
            </a:r>
          </a:p>
        </p:txBody>
      </p:sp>
      <p:sp>
        <p:nvSpPr>
          <p:cNvPr id="9220" name="Text Box 4"/>
          <p:cNvSpPr txBox="1">
            <a:spLocks noChangeArrowheads="1"/>
          </p:cNvSpPr>
          <p:nvPr/>
        </p:nvSpPr>
        <p:spPr bwMode="auto">
          <a:xfrm>
            <a:off x="503238" y="4632325"/>
            <a:ext cx="9074150"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a:solidFill>
                  <a:srgbClr val="FFFFFF"/>
                </a:solidFill>
                <a:latin typeface="Source Sans Pro" charset="0"/>
              </a:rPr>
              <a:t>Store and help organize content throughout the site. Catalogs are organized </a:t>
            </a:r>
          </a:p>
          <a:p>
            <a:pPr algn="ctr">
              <a:lnSpc>
                <a:spcPct val="105000"/>
              </a:lnSpc>
            </a:pPr>
            <a:r>
              <a:rPr lang="en-US" altLang="en-US" sz="2200">
                <a:solidFill>
                  <a:srgbClr val="FFFFFF"/>
                </a:solidFill>
                <a:latin typeface="Source Sans Pro" charset="0"/>
              </a:rPr>
              <a:t>into the following categories but can be expanded or condensed:</a:t>
            </a:r>
          </a:p>
        </p:txBody>
      </p:sp>
      <p:sp>
        <p:nvSpPr>
          <p:cNvPr id="9221" name="Text Box 5"/>
          <p:cNvSpPr txBox="1">
            <a:spLocks noChangeArrowheads="1"/>
          </p:cNvSpPr>
          <p:nvPr/>
        </p:nvSpPr>
        <p:spPr bwMode="auto">
          <a:xfrm>
            <a:off x="2324100" y="5414963"/>
            <a:ext cx="3314700" cy="1146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r>
              <a:rPr lang="en-US" altLang="en-US" sz="2200">
                <a:solidFill>
                  <a:srgbClr val="FFFFFF"/>
                </a:solidFill>
                <a:latin typeface="Source Sans Pro Black" charset="0"/>
              </a:rPr>
              <a:t>Document Library</a:t>
            </a:r>
          </a:p>
          <a:p>
            <a:pPr>
              <a:lnSpc>
                <a:spcPct val="105000"/>
              </a:lnSpc>
            </a:pPr>
            <a:r>
              <a:rPr lang="en-US" altLang="en-US" sz="2200">
                <a:solidFill>
                  <a:srgbClr val="FFFFFF"/>
                </a:solidFill>
                <a:latin typeface="Source Sans Pro Black" charset="0"/>
              </a:rPr>
              <a:t>Projects</a:t>
            </a:r>
          </a:p>
          <a:p>
            <a:pPr>
              <a:lnSpc>
                <a:spcPct val="105000"/>
              </a:lnSpc>
            </a:pPr>
            <a:r>
              <a:rPr lang="en-US" altLang="en-US" sz="2200">
                <a:solidFill>
                  <a:srgbClr val="FFFFFF"/>
                </a:solidFill>
                <a:latin typeface="Source Sans Pro Black" charset="0"/>
              </a:rPr>
              <a:t>Resources Wiki</a:t>
            </a:r>
          </a:p>
        </p:txBody>
      </p:sp>
      <p:sp>
        <p:nvSpPr>
          <p:cNvPr id="9222" name="Text Box 6"/>
          <p:cNvSpPr txBox="1">
            <a:spLocks noChangeArrowheads="1"/>
          </p:cNvSpPr>
          <p:nvPr/>
        </p:nvSpPr>
        <p:spPr bwMode="auto">
          <a:xfrm>
            <a:off x="5588000" y="5594350"/>
            <a:ext cx="2800350" cy="81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r>
              <a:rPr lang="en-US" altLang="en-US" sz="2200">
                <a:solidFill>
                  <a:srgbClr val="FFFFFF"/>
                </a:solidFill>
                <a:latin typeface="Source Sans Pro Black" charset="0"/>
              </a:rPr>
              <a:t>GIS</a:t>
            </a:r>
          </a:p>
          <a:p>
            <a:pPr>
              <a:lnSpc>
                <a:spcPct val="105000"/>
              </a:lnSpc>
            </a:pPr>
            <a:r>
              <a:rPr lang="en-US" altLang="en-US" sz="2200">
                <a:solidFill>
                  <a:srgbClr val="FFFFFF"/>
                </a:solidFill>
                <a:latin typeface="Source Sans Pro Black" charset="0"/>
              </a:rPr>
              <a:t>Data Catalog</a:t>
            </a:r>
          </a:p>
        </p:txBody>
      </p:sp>
      <p:sp>
        <p:nvSpPr>
          <p:cNvPr id="9223" name="Text Box 7"/>
          <p:cNvSpPr txBox="1">
            <a:spLocks noChangeArrowheads="1"/>
          </p:cNvSpPr>
          <p:nvPr/>
        </p:nvSpPr>
        <p:spPr bwMode="auto">
          <a:xfrm>
            <a:off x="503238" y="4165600"/>
            <a:ext cx="9074150"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3000">
                <a:solidFill>
                  <a:srgbClr val="2CBBC0"/>
                </a:solidFill>
                <a:latin typeface="Source Sans Pro Black" charset="0"/>
              </a:rPr>
              <a:t>Catalogs (Geo-Located Everything):</a:t>
            </a:r>
          </a:p>
        </p:txBody>
      </p:sp>
      <p:pic>
        <p:nvPicPr>
          <p:cNvPr id="922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913" y="989013"/>
            <a:ext cx="4370387" cy="3524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3" name="Text Box 3"/>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Project Tools</a:t>
            </a:r>
          </a:p>
        </p:txBody>
      </p:sp>
      <p:sp>
        <p:nvSpPr>
          <p:cNvPr id="10244" name="Text Box 4"/>
          <p:cNvSpPr txBox="1">
            <a:spLocks noChangeArrowheads="1"/>
          </p:cNvSpPr>
          <p:nvPr/>
        </p:nvSpPr>
        <p:spPr bwMode="auto">
          <a:xfrm>
            <a:off x="0" y="357188"/>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a:solidFill>
                  <a:srgbClr val="FFFFFF"/>
                </a:solidFill>
                <a:latin typeface="Source Sans Pro" charset="0"/>
              </a:rPr>
              <a:t>Ecosystem Restoration, Infrastructure, Research, Topics</a:t>
            </a:r>
          </a:p>
        </p:txBody>
      </p:sp>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2295525"/>
            <a:ext cx="4762500" cy="297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4925" y="2295525"/>
            <a:ext cx="4762500" cy="297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1" name="Text Box 3"/>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Data Catalogs</a:t>
            </a:r>
          </a:p>
        </p:txBody>
      </p:sp>
      <p:sp>
        <p:nvSpPr>
          <p:cNvPr id="12292" name="Text Box 4"/>
          <p:cNvSpPr txBox="1">
            <a:spLocks noChangeArrowheads="1"/>
          </p:cNvSpPr>
          <p:nvPr/>
        </p:nvSpPr>
        <p:spPr bwMode="auto">
          <a:xfrm>
            <a:off x="0" y="35877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a:solidFill>
                  <a:srgbClr val="FFFFFF"/>
                </a:solidFill>
                <a:latin typeface="Source Sans Pro" charset="0"/>
              </a:rPr>
              <a:t>Saved Maps, GIS Layer Source Files, Interactive Maps</a:t>
            </a:r>
          </a:p>
        </p:txBody>
      </p:sp>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400" y="1081088"/>
            <a:ext cx="2419350" cy="2724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3813" y="1111250"/>
            <a:ext cx="2438400" cy="2724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29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0825" y="1125538"/>
            <a:ext cx="2438400" cy="2724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29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3463" y="4000500"/>
            <a:ext cx="2428875" cy="244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29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8575" y="4010025"/>
            <a:ext cx="2428875" cy="244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29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9563" y="4005263"/>
            <a:ext cx="2428875" cy="244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81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81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81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33"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Real-time Data</a:t>
            </a:r>
          </a:p>
        </p:txBody>
      </p:sp>
      <p:sp>
        <p:nvSpPr>
          <p:cNvPr id="48134" name="Text Box 6"/>
          <p:cNvSpPr txBox="1">
            <a:spLocks noChangeArrowheads="1"/>
          </p:cNvSpPr>
          <p:nvPr/>
        </p:nvSpPr>
        <p:spPr bwMode="auto">
          <a:xfrm>
            <a:off x="514350" y="811213"/>
            <a:ext cx="6486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4813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038" y="1890713"/>
            <a:ext cx="5813425" cy="3779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36" name="Text Box 8"/>
          <p:cNvSpPr txBox="1">
            <a:spLocks noChangeArrowheads="1"/>
          </p:cNvSpPr>
          <p:nvPr/>
        </p:nvSpPr>
        <p:spPr bwMode="auto">
          <a:xfrm>
            <a:off x="6365875" y="1908175"/>
            <a:ext cx="3235325"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a:solidFill>
                  <a:srgbClr val="FFFFFF"/>
                </a:solidFill>
                <a:latin typeface="Source Sans Pro" charset="0"/>
              </a:rPr>
              <a:t>Real-time data sensors parameters include:</a:t>
            </a:r>
          </a:p>
        </p:txBody>
      </p:sp>
      <p:sp>
        <p:nvSpPr>
          <p:cNvPr id="48137" name="Text Box 9"/>
          <p:cNvSpPr txBox="1">
            <a:spLocks noChangeArrowheads="1"/>
          </p:cNvSpPr>
          <p:nvPr/>
        </p:nvSpPr>
        <p:spPr bwMode="auto">
          <a:xfrm>
            <a:off x="6508750" y="2628900"/>
            <a:ext cx="3354388" cy="164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15900" indent="-2159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1pPr>
            <a:lvl2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2pPr>
            <a:lvl3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3pPr>
            <a:lvl4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4pPr>
            <a:lvl5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9pPr>
          </a:lstStyle>
          <a:p>
            <a:pPr>
              <a:buClr>
                <a:srgbClr val="2CBBC0"/>
              </a:buClr>
              <a:buSzPct val="80000"/>
              <a:buFont typeface="Wingdings" charset="2"/>
              <a:buChar char=""/>
            </a:pPr>
            <a:r>
              <a:rPr lang="en-US" altLang="en-US" sz="2200">
                <a:solidFill>
                  <a:srgbClr val="FFFFFF"/>
                </a:solidFill>
                <a:latin typeface="Source Sans Pro" charset="0"/>
              </a:rPr>
              <a:t>    Electrical Conductivity</a:t>
            </a:r>
          </a:p>
          <a:p>
            <a:pPr>
              <a:buClr>
                <a:srgbClr val="2CBBC0"/>
              </a:buClr>
              <a:buSzPct val="80000"/>
              <a:buFont typeface="Wingdings" charset="2"/>
              <a:buChar char=""/>
            </a:pPr>
            <a:r>
              <a:rPr lang="en-US" altLang="en-US" sz="2200">
                <a:solidFill>
                  <a:srgbClr val="FFFFFF"/>
                </a:solidFill>
                <a:latin typeface="Source Sans Pro" charset="0"/>
              </a:rPr>
              <a:t>    Turbidity</a:t>
            </a:r>
          </a:p>
          <a:p>
            <a:pPr>
              <a:buClr>
                <a:srgbClr val="2CBBC0"/>
              </a:buClr>
              <a:buSzPct val="80000"/>
              <a:buFont typeface="Wingdings" charset="2"/>
              <a:buChar char=""/>
            </a:pPr>
            <a:r>
              <a:rPr lang="en-US" altLang="en-US" sz="2200">
                <a:solidFill>
                  <a:srgbClr val="FFFFFF"/>
                </a:solidFill>
                <a:latin typeface="Source Sans Pro" charset="0"/>
              </a:rPr>
              <a:t>    River Stage</a:t>
            </a:r>
          </a:p>
          <a:p>
            <a:pPr>
              <a:buClr>
                <a:srgbClr val="2CBBC0"/>
              </a:buClr>
              <a:buSzPct val="80000"/>
              <a:buFont typeface="Wingdings" charset="2"/>
              <a:buChar char=""/>
            </a:pPr>
            <a:r>
              <a:rPr lang="en-US" altLang="en-US" sz="2200">
                <a:solidFill>
                  <a:srgbClr val="FFFFFF"/>
                </a:solidFill>
                <a:latin typeface="Source Sans Pro" charset="0"/>
              </a:rPr>
              <a:t>    Flow</a:t>
            </a:r>
          </a:p>
          <a:p>
            <a:pPr>
              <a:buClr>
                <a:srgbClr val="2CBBC0"/>
              </a:buClr>
              <a:buSzPct val="80000"/>
              <a:buFont typeface="Wingdings" charset="2"/>
              <a:buChar char=""/>
            </a:pPr>
            <a:r>
              <a:rPr lang="en-US" altLang="en-US" sz="2200">
                <a:solidFill>
                  <a:srgbClr val="FFFFFF"/>
                </a:solidFill>
                <a:latin typeface="Source Sans Pro" charset="0"/>
              </a:rPr>
              <a:t>    Water Temperature</a:t>
            </a:r>
          </a:p>
        </p:txBody>
      </p:sp>
      <p:sp>
        <p:nvSpPr>
          <p:cNvPr id="48138" name="Text Box 10"/>
          <p:cNvSpPr txBox="1">
            <a:spLocks noChangeArrowheads="1"/>
          </p:cNvSpPr>
          <p:nvPr/>
        </p:nvSpPr>
        <p:spPr bwMode="auto">
          <a:xfrm>
            <a:off x="6365875" y="4357688"/>
            <a:ext cx="3235325" cy="133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a:solidFill>
                  <a:srgbClr val="FFFFFF"/>
                </a:solidFill>
                <a:latin typeface="Source Sans Pro" charset="0"/>
              </a:rPr>
              <a:t>Combine with GIS layers of key locations in the Cache Slough Complex and the surrounding </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05"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Explore Data</a:t>
            </a:r>
          </a:p>
        </p:txBody>
      </p:sp>
      <p:pic>
        <p:nvPicPr>
          <p:cNvPr id="2560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74750"/>
            <a:ext cx="10079038" cy="5324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3013" name="Text Box 5"/>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Interactive Map Tools</a:t>
            </a:r>
          </a:p>
        </p:txBody>
      </p:sp>
      <p:sp>
        <p:nvSpPr>
          <p:cNvPr id="43014" name="Text Box 6"/>
          <p:cNvSpPr txBox="1">
            <a:spLocks noChangeArrowheads="1"/>
          </p:cNvSpPr>
          <p:nvPr/>
        </p:nvSpPr>
        <p:spPr bwMode="auto">
          <a:xfrm>
            <a:off x="514350" y="811213"/>
            <a:ext cx="6486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015" name="Text Box 7"/>
          <p:cNvSpPr txBox="1">
            <a:spLocks noChangeArrowheads="1"/>
          </p:cNvSpPr>
          <p:nvPr/>
        </p:nvSpPr>
        <p:spPr bwMode="auto">
          <a:xfrm>
            <a:off x="209550" y="3582988"/>
            <a:ext cx="18097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016" name="Text Box 8"/>
          <p:cNvSpPr txBox="1">
            <a:spLocks noChangeArrowheads="1"/>
          </p:cNvSpPr>
          <p:nvPr/>
        </p:nvSpPr>
        <p:spPr bwMode="auto">
          <a:xfrm>
            <a:off x="314325" y="5681663"/>
            <a:ext cx="9334500"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3000" b="1">
                <a:solidFill>
                  <a:srgbClr val="2CBBC0"/>
                </a:solidFill>
                <a:latin typeface="Source Sans Pro" charset="0"/>
              </a:rPr>
              <a:t>Tools to explore a region spatially</a:t>
            </a:r>
          </a:p>
          <a:p>
            <a:pPr algn="ctr"/>
            <a:r>
              <a:rPr lang="en-US" altLang="en-US" sz="3000" b="1">
                <a:solidFill>
                  <a:srgbClr val="2CBBC0"/>
                </a:solidFill>
                <a:latin typeface="Source Sans Pro" charset="0"/>
              </a:rPr>
              <a:t>Layers can be combined</a:t>
            </a:r>
          </a:p>
        </p:txBody>
      </p:sp>
      <p:pic>
        <p:nvPicPr>
          <p:cNvPr id="4301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8288" y="3438525"/>
            <a:ext cx="2987675" cy="2244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600" y="1012825"/>
            <a:ext cx="2987675" cy="2244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84563" y="1012825"/>
            <a:ext cx="2987675" cy="2244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2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18288" y="1012825"/>
            <a:ext cx="2987675" cy="2244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21"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5600" y="3438525"/>
            <a:ext cx="2987675" cy="2244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2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84563" y="3438525"/>
            <a:ext cx="2987675" cy="2244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10121900" cy="7597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15" name="Text Box 3"/>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dirty="0" smtClean="0">
                <a:solidFill>
                  <a:srgbClr val="FFFFFF"/>
                </a:solidFill>
                <a:latin typeface="Source Sans Pro Black" charset="0"/>
              </a:rPr>
              <a:t>GIS Tools</a:t>
            </a:r>
            <a:endParaRPr lang="en-US" altLang="en-US" sz="2600" dirty="0">
              <a:solidFill>
                <a:srgbClr val="FFFFFF"/>
              </a:solidFill>
              <a:latin typeface="Source Sans Pro Black" charset="0"/>
            </a:endParaRPr>
          </a:p>
        </p:txBody>
      </p:sp>
      <p:sp>
        <p:nvSpPr>
          <p:cNvPr id="13316" name="Text Box 4"/>
          <p:cNvSpPr txBox="1">
            <a:spLocks noChangeArrowheads="1"/>
          </p:cNvSpPr>
          <p:nvPr/>
        </p:nvSpPr>
        <p:spPr bwMode="auto">
          <a:xfrm>
            <a:off x="0" y="35877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dirty="0" smtClean="0">
                <a:solidFill>
                  <a:srgbClr val="FFFFFF"/>
                </a:solidFill>
                <a:latin typeface="Source Sans Pro" charset="0"/>
              </a:rPr>
              <a:t>Build and Share Interactive Maps</a:t>
            </a:r>
            <a:endParaRPr lang="en-US" altLang="en-US" sz="2200" i="1" dirty="0">
              <a:solidFill>
                <a:srgbClr val="FFFFFF"/>
              </a:solidFill>
              <a:latin typeface="Source Sans Pro" charset="0"/>
            </a:endParaRPr>
          </a:p>
        </p:txBody>
      </p:sp>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 y="847725"/>
            <a:ext cx="9667875" cy="5886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3" name="Text Box 3"/>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A Collaborative Effort</a:t>
            </a:r>
          </a:p>
        </p:txBody>
      </p:sp>
      <p:sp>
        <p:nvSpPr>
          <p:cNvPr id="5124" name="Text Box 4"/>
          <p:cNvSpPr txBox="1">
            <a:spLocks noChangeArrowheads="1"/>
          </p:cNvSpPr>
          <p:nvPr/>
        </p:nvSpPr>
        <p:spPr bwMode="auto">
          <a:xfrm>
            <a:off x="193675" y="5302250"/>
            <a:ext cx="3160713"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a:solidFill>
                  <a:srgbClr val="FFFFFF"/>
                </a:solidFill>
                <a:latin typeface="Source Sans Pro Semibold" charset="0"/>
              </a:rPr>
              <a:t>SAN JOAQUIN REAL TIME  MANAGEMENT</a:t>
            </a:r>
          </a:p>
        </p:txBody>
      </p:sp>
      <p:sp>
        <p:nvSpPr>
          <p:cNvPr id="5125" name="Text Box 5"/>
          <p:cNvSpPr txBox="1">
            <a:spLocks noChangeArrowheads="1"/>
          </p:cNvSpPr>
          <p:nvPr/>
        </p:nvSpPr>
        <p:spPr bwMode="auto">
          <a:xfrm>
            <a:off x="1103313" y="374650"/>
            <a:ext cx="7951787"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a:solidFill>
                  <a:srgbClr val="FFFFFF"/>
                </a:solidFill>
                <a:latin typeface="Source Sans Pro" charset="0"/>
              </a:rPr>
              <a:t>Regional and Statewide Programs</a:t>
            </a:r>
          </a:p>
        </p:txBody>
      </p:sp>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00" y="1668463"/>
            <a:ext cx="2843213" cy="1122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6488" y="1684338"/>
            <a:ext cx="2843212" cy="1122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1338" y="1684338"/>
            <a:ext cx="2843212" cy="1122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00" y="4189413"/>
            <a:ext cx="2843213" cy="1122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6488" y="4205288"/>
            <a:ext cx="2843212" cy="1122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1338" y="4205288"/>
            <a:ext cx="2843212" cy="1122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975" y="1868488"/>
            <a:ext cx="1905000" cy="53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4713" y="1684338"/>
            <a:ext cx="765175" cy="949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4"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9463" y="1860550"/>
            <a:ext cx="2305050" cy="638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5"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925" y="4424363"/>
            <a:ext cx="2514600" cy="52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6"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18038" y="4273550"/>
            <a:ext cx="898525" cy="890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7"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54863" y="4433888"/>
            <a:ext cx="2314575" cy="504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38" name="Text Box 18"/>
          <p:cNvSpPr txBox="1">
            <a:spLocks noChangeArrowheads="1"/>
          </p:cNvSpPr>
          <p:nvPr/>
        </p:nvSpPr>
        <p:spPr bwMode="auto">
          <a:xfrm>
            <a:off x="3470275" y="5340350"/>
            <a:ext cx="3160713"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a:solidFill>
                  <a:srgbClr val="FFFFFF"/>
                </a:solidFill>
                <a:latin typeface="Source Sans Pro Semibold" charset="0"/>
              </a:rPr>
              <a:t>DWR 1641 WATER </a:t>
            </a:r>
          </a:p>
          <a:p>
            <a:pPr algn="ctr">
              <a:lnSpc>
                <a:spcPct val="105000"/>
              </a:lnSpc>
            </a:pPr>
            <a:r>
              <a:rPr lang="en-US" altLang="en-US" sz="2200">
                <a:solidFill>
                  <a:srgbClr val="FFFFFF"/>
                </a:solidFill>
                <a:latin typeface="Source Sans Pro Semibold" charset="0"/>
              </a:rPr>
              <a:t>QUALITY</a:t>
            </a:r>
          </a:p>
        </p:txBody>
      </p:sp>
      <p:sp>
        <p:nvSpPr>
          <p:cNvPr id="5139" name="Text Box 19"/>
          <p:cNvSpPr txBox="1">
            <a:spLocks noChangeArrowheads="1"/>
          </p:cNvSpPr>
          <p:nvPr/>
        </p:nvSpPr>
        <p:spPr bwMode="auto">
          <a:xfrm>
            <a:off x="6781800" y="5376863"/>
            <a:ext cx="3160713"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a:solidFill>
                  <a:srgbClr val="FFFFFF"/>
                </a:solidFill>
                <a:latin typeface="Source Sans Pro Semibold" charset="0"/>
              </a:rPr>
              <a:t>SACRAMENTO RIVER </a:t>
            </a:r>
          </a:p>
          <a:p>
            <a:pPr algn="ctr">
              <a:lnSpc>
                <a:spcPct val="105000"/>
              </a:lnSpc>
            </a:pPr>
            <a:r>
              <a:rPr lang="en-US" altLang="en-US" sz="2200">
                <a:solidFill>
                  <a:srgbClr val="FFFFFF"/>
                </a:solidFill>
                <a:latin typeface="Source Sans Pro Semibold" charset="0"/>
              </a:rPr>
              <a:t>WATERSHED</a:t>
            </a:r>
          </a:p>
        </p:txBody>
      </p:sp>
      <p:sp>
        <p:nvSpPr>
          <p:cNvPr id="5140" name="Text Box 20"/>
          <p:cNvSpPr txBox="1">
            <a:spLocks noChangeArrowheads="1"/>
          </p:cNvSpPr>
          <p:nvPr/>
        </p:nvSpPr>
        <p:spPr bwMode="auto">
          <a:xfrm>
            <a:off x="193675" y="2820988"/>
            <a:ext cx="3160713"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a:solidFill>
                  <a:srgbClr val="FFFFFF"/>
                </a:solidFill>
                <a:latin typeface="Source Sans Pro Semibold" charset="0"/>
              </a:rPr>
              <a:t>SACRAMENTO SAN JOAQUIN BAY-DELTA</a:t>
            </a:r>
          </a:p>
        </p:txBody>
      </p:sp>
      <p:sp>
        <p:nvSpPr>
          <p:cNvPr id="5141" name="Text Box 21"/>
          <p:cNvSpPr txBox="1">
            <a:spLocks noChangeArrowheads="1"/>
          </p:cNvSpPr>
          <p:nvPr/>
        </p:nvSpPr>
        <p:spPr bwMode="auto">
          <a:xfrm>
            <a:off x="3470275" y="2857500"/>
            <a:ext cx="3160713"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a:solidFill>
                  <a:srgbClr val="FFFFFF"/>
                </a:solidFill>
                <a:latin typeface="Source Sans Pro Semibold" charset="0"/>
              </a:rPr>
              <a:t>SWRCB MY WATER QUALITY PORTALS</a:t>
            </a:r>
          </a:p>
        </p:txBody>
      </p:sp>
      <p:sp>
        <p:nvSpPr>
          <p:cNvPr id="5142" name="Text Box 22"/>
          <p:cNvSpPr txBox="1">
            <a:spLocks noChangeArrowheads="1"/>
          </p:cNvSpPr>
          <p:nvPr/>
        </p:nvSpPr>
        <p:spPr bwMode="auto">
          <a:xfrm>
            <a:off x="6781800" y="2894013"/>
            <a:ext cx="3160713"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a:solidFill>
                  <a:srgbClr val="FFFFFF"/>
                </a:solidFill>
                <a:latin typeface="Source Sans Pro Semibold" charset="0"/>
              </a:rPr>
              <a:t>CALIFORNIA ESTUARY </a:t>
            </a:r>
          </a:p>
          <a:p>
            <a:pPr algn="ctr">
              <a:lnSpc>
                <a:spcPct val="105000"/>
              </a:lnSpc>
            </a:pPr>
            <a:r>
              <a:rPr lang="en-US" altLang="en-US" sz="2200">
                <a:solidFill>
                  <a:srgbClr val="FFFFFF"/>
                </a:solidFill>
                <a:latin typeface="Source Sans Pro Semibold" charset="0"/>
              </a:rPr>
              <a:t>PORTAL</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5" name="Text Box 5"/>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Libraries of Information</a:t>
            </a:r>
          </a:p>
        </p:txBody>
      </p:sp>
      <p:sp>
        <p:nvSpPr>
          <p:cNvPr id="15366" name="Text Box 6"/>
          <p:cNvSpPr txBox="1">
            <a:spLocks noChangeArrowheads="1"/>
          </p:cNvSpPr>
          <p:nvPr/>
        </p:nvSpPr>
        <p:spPr bwMode="auto">
          <a:xfrm>
            <a:off x="0" y="35877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a:solidFill>
                  <a:srgbClr val="FFFFFF"/>
                </a:solidFill>
                <a:latin typeface="Source Sans Pro" charset="0"/>
              </a:rPr>
              <a:t>1000+ Documents, Images, Reports and Videos</a:t>
            </a:r>
          </a:p>
        </p:txBody>
      </p:sp>
      <p:pic>
        <p:nvPicPr>
          <p:cNvPr id="153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1025525"/>
            <a:ext cx="2390775" cy="271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4613" y="1025525"/>
            <a:ext cx="2390775" cy="271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4150" y="1025525"/>
            <a:ext cx="2390775" cy="271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7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3829050"/>
            <a:ext cx="2390775" cy="271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7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4613" y="3829050"/>
            <a:ext cx="2390775" cy="271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72"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34150" y="3829050"/>
            <a:ext cx="2390775" cy="271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989" name="Text Box 5"/>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Libraries of Information</a:t>
            </a:r>
          </a:p>
        </p:txBody>
      </p:sp>
      <p:sp>
        <p:nvSpPr>
          <p:cNvPr id="41990" name="Text Box 6"/>
          <p:cNvSpPr txBox="1">
            <a:spLocks noChangeArrowheads="1"/>
          </p:cNvSpPr>
          <p:nvPr/>
        </p:nvSpPr>
        <p:spPr bwMode="auto">
          <a:xfrm>
            <a:off x="514350" y="811213"/>
            <a:ext cx="6486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991" name="Text Box 7"/>
          <p:cNvSpPr txBox="1">
            <a:spLocks noChangeArrowheads="1"/>
          </p:cNvSpPr>
          <p:nvPr/>
        </p:nvSpPr>
        <p:spPr bwMode="auto">
          <a:xfrm>
            <a:off x="0" y="349250"/>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a:solidFill>
                  <a:srgbClr val="FFFFFF"/>
                </a:solidFill>
                <a:latin typeface="Source Sans Pro" charset="0"/>
              </a:rPr>
              <a:t>Research, Reports, Documents, Images, Video</a:t>
            </a:r>
          </a:p>
        </p:txBody>
      </p:sp>
      <p:pic>
        <p:nvPicPr>
          <p:cNvPr id="4199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175" y="979488"/>
            <a:ext cx="7086600" cy="349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9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988" y="3232150"/>
            <a:ext cx="7086600" cy="349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653"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EDSM Cumulative Catch of Rainbow Trout</a:t>
            </a:r>
          </a:p>
        </p:txBody>
      </p:sp>
      <p:pic>
        <p:nvPicPr>
          <p:cNvPr id="276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0150" y="784225"/>
            <a:ext cx="7678738" cy="6064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77"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EDSM Data Story for Species Weekly Summaries, </a:t>
            </a:r>
          </a:p>
          <a:p>
            <a:pPr algn="ctr">
              <a:lnSpc>
                <a:spcPct val="105000"/>
              </a:lnSpc>
            </a:pPr>
            <a:r>
              <a:rPr lang="en-US" altLang="en-US" sz="2600">
                <a:solidFill>
                  <a:srgbClr val="FFFFFF"/>
                </a:solidFill>
                <a:latin typeface="Source Sans Pro Black" charset="0"/>
              </a:rPr>
              <a:t>Chinook Feb 13 to Feb 17 </a:t>
            </a:r>
          </a:p>
        </p:txBody>
      </p:sp>
      <p:pic>
        <p:nvPicPr>
          <p:cNvPr id="286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2050" y="788988"/>
            <a:ext cx="7756525" cy="6126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6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701"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EDSM Data Story Weekly Summary for Delta Smelt </a:t>
            </a:r>
          </a:p>
          <a:p>
            <a:pPr algn="ctr">
              <a:lnSpc>
                <a:spcPct val="105000"/>
              </a:lnSpc>
            </a:pPr>
            <a:r>
              <a:rPr lang="en-US" altLang="en-US" sz="2600">
                <a:solidFill>
                  <a:srgbClr val="FFFFFF"/>
                </a:solidFill>
                <a:latin typeface="Source Sans Pro Black" charset="0"/>
              </a:rPr>
              <a:t>Catch Feb 6 – Feb 10</a:t>
            </a:r>
          </a:p>
        </p:txBody>
      </p:sp>
      <p:pic>
        <p:nvPicPr>
          <p:cNvPr id="297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63" y="757238"/>
            <a:ext cx="9436100" cy="6116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5"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EDSM Delta Smelt Cumulative Season Catch</a:t>
            </a:r>
          </a:p>
        </p:txBody>
      </p:sp>
      <p:pic>
        <p:nvPicPr>
          <p:cNvPr id="307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563" y="741363"/>
            <a:ext cx="7937500" cy="611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45" name="Text Box 5"/>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Data Dashboards and Stories</a:t>
            </a:r>
          </a:p>
        </p:txBody>
      </p:sp>
      <p:sp>
        <p:nvSpPr>
          <p:cNvPr id="35846" name="Text Box 6"/>
          <p:cNvSpPr txBox="1">
            <a:spLocks noChangeArrowheads="1"/>
          </p:cNvSpPr>
          <p:nvPr/>
        </p:nvSpPr>
        <p:spPr bwMode="auto">
          <a:xfrm>
            <a:off x="514350" y="811213"/>
            <a:ext cx="6486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847" name="Text Box 7"/>
          <p:cNvSpPr txBox="1">
            <a:spLocks noChangeArrowheads="1"/>
          </p:cNvSpPr>
          <p:nvPr/>
        </p:nvSpPr>
        <p:spPr bwMode="auto">
          <a:xfrm>
            <a:off x="2889250" y="1428750"/>
            <a:ext cx="285115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a:solidFill>
                  <a:srgbClr val="2CBBC0"/>
                </a:solidFill>
                <a:latin typeface="Source Sans Pro Black" charset="0"/>
              </a:rPr>
              <a:t>Bay Delta Live</a:t>
            </a:r>
          </a:p>
        </p:txBody>
      </p:sp>
      <p:pic>
        <p:nvPicPr>
          <p:cNvPr id="3584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175" y="2270125"/>
            <a:ext cx="2451100"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175" y="3370263"/>
            <a:ext cx="2451100"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175" y="4438650"/>
            <a:ext cx="2451100"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175" y="5537200"/>
            <a:ext cx="2451100"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175" y="1166813"/>
            <a:ext cx="2451100"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53" name="Text Box 13"/>
          <p:cNvSpPr txBox="1">
            <a:spLocks noChangeArrowheads="1"/>
          </p:cNvSpPr>
          <p:nvPr/>
        </p:nvSpPr>
        <p:spPr bwMode="auto">
          <a:xfrm>
            <a:off x="2889250" y="2184400"/>
            <a:ext cx="2851150" cy="1023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a:solidFill>
                  <a:srgbClr val="2CBBC0"/>
                </a:solidFill>
                <a:latin typeface="Source Sans Pro Black" charset="0"/>
              </a:rPr>
              <a:t>Sacramento River </a:t>
            </a:r>
          </a:p>
          <a:p>
            <a:r>
              <a:rPr lang="en-US" altLang="en-US" sz="2200">
                <a:solidFill>
                  <a:srgbClr val="2CBBC0"/>
                </a:solidFill>
                <a:latin typeface="Source Sans Pro Black" charset="0"/>
              </a:rPr>
              <a:t>Watershed Data Portal</a:t>
            </a:r>
          </a:p>
        </p:txBody>
      </p:sp>
      <p:sp>
        <p:nvSpPr>
          <p:cNvPr id="35854" name="Text Box 14"/>
          <p:cNvSpPr txBox="1">
            <a:spLocks noChangeArrowheads="1"/>
          </p:cNvSpPr>
          <p:nvPr/>
        </p:nvSpPr>
        <p:spPr bwMode="auto">
          <a:xfrm>
            <a:off x="2889250" y="3300413"/>
            <a:ext cx="2851150" cy="1023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a:solidFill>
                  <a:srgbClr val="2CBBC0"/>
                </a:solidFill>
                <a:latin typeface="Source Sans Pro Black" charset="0"/>
              </a:rPr>
              <a:t>San Joaquin Real Time </a:t>
            </a:r>
          </a:p>
          <a:p>
            <a:r>
              <a:rPr lang="en-US" altLang="en-US" sz="2200">
                <a:solidFill>
                  <a:srgbClr val="2CBBC0"/>
                </a:solidFill>
                <a:latin typeface="Source Sans Pro Black" charset="0"/>
              </a:rPr>
              <a:t>Management</a:t>
            </a:r>
          </a:p>
        </p:txBody>
      </p:sp>
      <p:sp>
        <p:nvSpPr>
          <p:cNvPr id="35855" name="Text Box 15"/>
          <p:cNvSpPr txBox="1">
            <a:spLocks noChangeArrowheads="1"/>
          </p:cNvSpPr>
          <p:nvPr/>
        </p:nvSpPr>
        <p:spPr bwMode="auto">
          <a:xfrm>
            <a:off x="2889250" y="4560888"/>
            <a:ext cx="2851150" cy="71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a:solidFill>
                  <a:srgbClr val="2CBBC0"/>
                </a:solidFill>
                <a:latin typeface="Source Sans Pro Black" charset="0"/>
              </a:rPr>
              <a:t>California Estuary </a:t>
            </a:r>
          </a:p>
          <a:p>
            <a:r>
              <a:rPr lang="en-US" altLang="en-US" sz="2200">
                <a:solidFill>
                  <a:srgbClr val="2CBBC0"/>
                </a:solidFill>
                <a:latin typeface="Source Sans Pro Black" charset="0"/>
              </a:rPr>
              <a:t>Portal</a:t>
            </a:r>
          </a:p>
        </p:txBody>
      </p:sp>
      <p:sp>
        <p:nvSpPr>
          <p:cNvPr id="35856" name="Text Box 16"/>
          <p:cNvSpPr txBox="1">
            <a:spLocks noChangeArrowheads="1"/>
          </p:cNvSpPr>
          <p:nvPr/>
        </p:nvSpPr>
        <p:spPr bwMode="auto">
          <a:xfrm>
            <a:off x="2889250" y="5676900"/>
            <a:ext cx="2851150"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a:solidFill>
                  <a:srgbClr val="2CBBC0"/>
                </a:solidFill>
                <a:latin typeface="Source Sans Pro Black" charset="0"/>
              </a:rPr>
              <a:t>San Joaquin River </a:t>
            </a:r>
          </a:p>
          <a:p>
            <a:r>
              <a:rPr lang="en-US" altLang="en-US" sz="2200">
                <a:solidFill>
                  <a:srgbClr val="2CBBC0"/>
                </a:solidFill>
                <a:latin typeface="Source Sans Pro Black" charset="0"/>
              </a:rPr>
              <a:t>Monitoring</a:t>
            </a:r>
          </a:p>
        </p:txBody>
      </p:sp>
      <p:pic>
        <p:nvPicPr>
          <p:cNvPr id="35857"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150" y="1349375"/>
            <a:ext cx="1693863" cy="473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8"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163" y="2473325"/>
            <a:ext cx="2057400" cy="447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9"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250" y="3567113"/>
            <a:ext cx="2235200" cy="465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60"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250" y="5735638"/>
            <a:ext cx="2235200" cy="465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61"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338" y="4592638"/>
            <a:ext cx="2047875" cy="5667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62" name="Line 22"/>
          <p:cNvSpPr>
            <a:spLocks noChangeShapeType="1"/>
          </p:cNvSpPr>
          <p:nvPr/>
        </p:nvSpPr>
        <p:spPr bwMode="auto">
          <a:xfrm>
            <a:off x="468313" y="2152650"/>
            <a:ext cx="9297987" cy="1588"/>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863" name="Line 23"/>
          <p:cNvSpPr>
            <a:spLocks noChangeShapeType="1"/>
          </p:cNvSpPr>
          <p:nvPr/>
        </p:nvSpPr>
        <p:spPr bwMode="auto">
          <a:xfrm>
            <a:off x="468313" y="3268663"/>
            <a:ext cx="9297987" cy="1587"/>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864" name="Line 24"/>
          <p:cNvSpPr>
            <a:spLocks noChangeShapeType="1"/>
          </p:cNvSpPr>
          <p:nvPr/>
        </p:nvSpPr>
        <p:spPr bwMode="auto">
          <a:xfrm>
            <a:off x="468313" y="4348163"/>
            <a:ext cx="9297987" cy="1587"/>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865" name="Line 25"/>
          <p:cNvSpPr>
            <a:spLocks noChangeShapeType="1"/>
          </p:cNvSpPr>
          <p:nvPr/>
        </p:nvSpPr>
        <p:spPr bwMode="auto">
          <a:xfrm>
            <a:off x="468313" y="5429250"/>
            <a:ext cx="9297987" cy="1588"/>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866" name="Text Box 26"/>
          <p:cNvSpPr txBox="1">
            <a:spLocks noChangeArrowheads="1"/>
          </p:cNvSpPr>
          <p:nvPr/>
        </p:nvSpPr>
        <p:spPr bwMode="auto">
          <a:xfrm>
            <a:off x="5616575" y="1428750"/>
            <a:ext cx="4308475"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i="1">
                <a:solidFill>
                  <a:srgbClr val="FFFFFF"/>
                </a:solidFill>
                <a:latin typeface="Source Sans Pro Semibold" charset="0"/>
              </a:rPr>
              <a:t>www.baydeltalive.com</a:t>
            </a:r>
          </a:p>
        </p:txBody>
      </p:sp>
      <p:sp>
        <p:nvSpPr>
          <p:cNvPr id="35867" name="Text Box 27"/>
          <p:cNvSpPr txBox="1">
            <a:spLocks noChangeArrowheads="1"/>
          </p:cNvSpPr>
          <p:nvPr/>
        </p:nvSpPr>
        <p:spPr bwMode="auto">
          <a:xfrm>
            <a:off x="5618163" y="2471738"/>
            <a:ext cx="430847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i="1">
                <a:solidFill>
                  <a:srgbClr val="FFFFFF"/>
                </a:solidFill>
                <a:latin typeface="Source Sans Pro Semibold" charset="0"/>
              </a:rPr>
              <a:t>data.sacrriver.org</a:t>
            </a:r>
          </a:p>
        </p:txBody>
      </p:sp>
      <p:sp>
        <p:nvSpPr>
          <p:cNvPr id="35868" name="Text Box 28"/>
          <p:cNvSpPr txBox="1">
            <a:spLocks noChangeArrowheads="1"/>
          </p:cNvSpPr>
          <p:nvPr/>
        </p:nvSpPr>
        <p:spPr bwMode="auto">
          <a:xfrm>
            <a:off x="5618163" y="3552825"/>
            <a:ext cx="4308475"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i="1">
                <a:solidFill>
                  <a:srgbClr val="FFFFFF"/>
                </a:solidFill>
                <a:latin typeface="Source Sans Pro Semibold" charset="0"/>
              </a:rPr>
              <a:t>sjrrtm.opennrm.org</a:t>
            </a:r>
          </a:p>
        </p:txBody>
      </p:sp>
      <p:sp>
        <p:nvSpPr>
          <p:cNvPr id="35869" name="Text Box 29"/>
          <p:cNvSpPr txBox="1">
            <a:spLocks noChangeArrowheads="1"/>
          </p:cNvSpPr>
          <p:nvPr/>
        </p:nvSpPr>
        <p:spPr bwMode="auto">
          <a:xfrm>
            <a:off x="5618163" y="4632325"/>
            <a:ext cx="4308475"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i="1">
                <a:solidFill>
                  <a:srgbClr val="FFFFFF"/>
                </a:solidFill>
                <a:latin typeface="Source Sans Pro Semibold" charset="0"/>
              </a:rPr>
              <a:t>www.mywaterquality.ca.gov</a:t>
            </a:r>
          </a:p>
        </p:txBody>
      </p:sp>
      <p:sp>
        <p:nvSpPr>
          <p:cNvPr id="35870" name="Text Box 30"/>
          <p:cNvSpPr txBox="1">
            <a:spLocks noChangeArrowheads="1"/>
          </p:cNvSpPr>
          <p:nvPr/>
        </p:nvSpPr>
        <p:spPr bwMode="auto">
          <a:xfrm>
            <a:off x="5618163" y="5711825"/>
            <a:ext cx="4308475"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i="1">
                <a:solidFill>
                  <a:srgbClr val="FFFFFF"/>
                </a:solidFill>
                <a:latin typeface="Source Sans Pro Semibold" charset="0"/>
              </a:rPr>
              <a:t>www.sanjoaquinwaterquality.com</a:t>
            </a:r>
          </a:p>
        </p:txBody>
      </p:sp>
      <p:sp>
        <p:nvSpPr>
          <p:cNvPr id="35871" name="Line 31"/>
          <p:cNvSpPr>
            <a:spLocks noChangeShapeType="1"/>
          </p:cNvSpPr>
          <p:nvPr/>
        </p:nvSpPr>
        <p:spPr bwMode="auto">
          <a:xfrm>
            <a:off x="5715000" y="1825625"/>
            <a:ext cx="2690813" cy="1588"/>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872" name="Line 32"/>
          <p:cNvSpPr>
            <a:spLocks noChangeShapeType="1"/>
          </p:cNvSpPr>
          <p:nvPr/>
        </p:nvSpPr>
        <p:spPr bwMode="auto">
          <a:xfrm>
            <a:off x="5730875" y="2874963"/>
            <a:ext cx="2085975" cy="1587"/>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873" name="Line 33"/>
          <p:cNvSpPr>
            <a:spLocks noChangeShapeType="1"/>
          </p:cNvSpPr>
          <p:nvPr/>
        </p:nvSpPr>
        <p:spPr bwMode="auto">
          <a:xfrm>
            <a:off x="5730875" y="3954463"/>
            <a:ext cx="2266950" cy="1587"/>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874" name="Line 34"/>
          <p:cNvSpPr>
            <a:spLocks noChangeShapeType="1"/>
          </p:cNvSpPr>
          <p:nvPr/>
        </p:nvSpPr>
        <p:spPr bwMode="auto">
          <a:xfrm>
            <a:off x="5708650" y="5033963"/>
            <a:ext cx="3371850" cy="1587"/>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875" name="Line 35"/>
          <p:cNvSpPr>
            <a:spLocks noChangeShapeType="1"/>
          </p:cNvSpPr>
          <p:nvPr/>
        </p:nvSpPr>
        <p:spPr bwMode="auto">
          <a:xfrm>
            <a:off x="5730875" y="6134100"/>
            <a:ext cx="4021138" cy="1588"/>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6869" name="Text Box 5"/>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The Challenge: Connecting Research</a:t>
            </a:r>
          </a:p>
        </p:txBody>
      </p:sp>
      <p:sp>
        <p:nvSpPr>
          <p:cNvPr id="36870" name="Text Box 6"/>
          <p:cNvSpPr txBox="1">
            <a:spLocks noChangeArrowheads="1"/>
          </p:cNvSpPr>
          <p:nvPr/>
        </p:nvSpPr>
        <p:spPr bwMode="auto">
          <a:xfrm>
            <a:off x="514350" y="811213"/>
            <a:ext cx="6486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871" name="Text Box 7"/>
          <p:cNvSpPr txBox="1">
            <a:spLocks noChangeArrowheads="1"/>
          </p:cNvSpPr>
          <p:nvPr/>
        </p:nvSpPr>
        <p:spPr bwMode="auto">
          <a:xfrm>
            <a:off x="5211763" y="1724025"/>
            <a:ext cx="4344987" cy="4503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buClr>
                <a:srgbClr val="2CBBC0"/>
              </a:buClr>
              <a:buSzPct val="80000"/>
              <a:buFont typeface="Wingdings" charset="2"/>
              <a:buChar char=""/>
            </a:pPr>
            <a:r>
              <a:rPr lang="en-US" altLang="en-US" sz="2200">
                <a:solidFill>
                  <a:srgbClr val="FFFFFF"/>
                </a:solidFill>
                <a:latin typeface="Source Sans Pro" charset="0"/>
              </a:rPr>
              <a:t>Most data are collected and </a:t>
            </a:r>
          </a:p>
          <a:p>
            <a:pPr>
              <a:buClr>
                <a:srgbClr val="2CBBC0"/>
              </a:buClr>
              <a:buSzPct val="80000"/>
              <a:buFont typeface="Wingdings" charset="2"/>
              <a:buNone/>
            </a:pPr>
            <a:r>
              <a:rPr lang="en-US" altLang="en-US" sz="2200">
                <a:solidFill>
                  <a:srgbClr val="FFFFFF"/>
                </a:solidFill>
                <a:latin typeface="Source Sans Pro" charset="0"/>
              </a:rPr>
              <a:t>stored within origination </a:t>
            </a:r>
          </a:p>
          <a:p>
            <a:pPr>
              <a:buClr>
                <a:srgbClr val="2CBBC0"/>
              </a:buClr>
              <a:buSzPct val="80000"/>
              <a:buFont typeface="Wingdings" charset="2"/>
              <a:buNone/>
            </a:pPr>
            <a:r>
              <a:rPr lang="en-US" altLang="en-US" sz="2200">
                <a:solidFill>
                  <a:srgbClr val="FFFFFF"/>
                </a:solidFill>
                <a:latin typeface="Source Sans Pro" charset="0"/>
              </a:rPr>
              <a:t>organization.</a:t>
            </a:r>
          </a:p>
          <a:p>
            <a:pPr>
              <a:spcBef>
                <a:spcPts val="1438"/>
              </a:spcBef>
              <a:buClr>
                <a:srgbClr val="2CBBC0"/>
              </a:buClr>
              <a:buSzPct val="80000"/>
              <a:buFont typeface="Wingdings" charset="2"/>
              <a:buChar char=""/>
            </a:pPr>
            <a:r>
              <a:rPr lang="en-US" altLang="en-US" sz="2200">
                <a:solidFill>
                  <a:srgbClr val="FFFFFF"/>
                </a:solidFill>
                <a:latin typeface="Source Sans Pro" charset="0"/>
              </a:rPr>
              <a:t>Data is typically shared at  </a:t>
            </a:r>
          </a:p>
          <a:p>
            <a:pPr>
              <a:buClr>
                <a:srgbClr val="2CBBC0"/>
              </a:buClr>
              <a:buSzPct val="80000"/>
              <a:buFont typeface="Wingdings" charset="2"/>
              <a:buNone/>
            </a:pPr>
            <a:r>
              <a:rPr lang="en-US" altLang="en-US" sz="2200">
                <a:solidFill>
                  <a:srgbClr val="FFFFFF"/>
                </a:solidFill>
                <a:latin typeface="Source Sans Pro" charset="0"/>
              </a:rPr>
              <a:t>quarterly meetings, after </a:t>
            </a:r>
          </a:p>
          <a:p>
            <a:pPr>
              <a:buClr>
                <a:srgbClr val="2CBBC0"/>
              </a:buClr>
              <a:buSzPct val="80000"/>
              <a:buFont typeface="Wingdings" charset="2"/>
              <a:buNone/>
            </a:pPr>
            <a:r>
              <a:rPr lang="en-US" altLang="en-US" sz="2200">
                <a:solidFill>
                  <a:srgbClr val="FFFFFF"/>
                </a:solidFill>
                <a:latin typeface="Source Sans Pro" charset="0"/>
              </a:rPr>
              <a:t>publication and then added to </a:t>
            </a:r>
          </a:p>
          <a:p>
            <a:pPr>
              <a:buClr>
                <a:srgbClr val="2CBBC0"/>
              </a:buClr>
              <a:buSzPct val="80000"/>
              <a:buFont typeface="Wingdings" charset="2"/>
              <a:buNone/>
            </a:pPr>
            <a:r>
              <a:rPr lang="en-US" altLang="en-US" sz="2200">
                <a:solidFill>
                  <a:srgbClr val="FFFFFF"/>
                </a:solidFill>
                <a:latin typeface="Source Sans Pro" charset="0"/>
              </a:rPr>
              <a:t>state databases when funding is </a:t>
            </a:r>
          </a:p>
          <a:p>
            <a:pPr>
              <a:buClr>
                <a:srgbClr val="2CBBC0"/>
              </a:buClr>
              <a:buSzPct val="80000"/>
              <a:buFont typeface="Wingdings" charset="2"/>
              <a:buNone/>
            </a:pPr>
            <a:r>
              <a:rPr lang="en-US" altLang="en-US" sz="2200">
                <a:solidFill>
                  <a:srgbClr val="FFFFFF"/>
                </a:solidFill>
                <a:latin typeface="Source Sans Pro" charset="0"/>
              </a:rPr>
              <a:t>available, or only accessible by </a:t>
            </a:r>
          </a:p>
          <a:p>
            <a:pPr>
              <a:buClr>
                <a:srgbClr val="2CBBC0"/>
              </a:buClr>
              <a:buSzPct val="80000"/>
              <a:buFont typeface="Wingdings" charset="2"/>
              <a:buNone/>
            </a:pPr>
            <a:r>
              <a:rPr lang="en-US" altLang="en-US" sz="2200">
                <a:solidFill>
                  <a:srgbClr val="FFFFFF"/>
                </a:solidFill>
                <a:latin typeface="Source Sans Pro" charset="0"/>
              </a:rPr>
              <a:t>request.</a:t>
            </a:r>
          </a:p>
          <a:p>
            <a:pPr>
              <a:spcBef>
                <a:spcPts val="1438"/>
              </a:spcBef>
              <a:buClr>
                <a:srgbClr val="2CBBC0"/>
              </a:buClr>
              <a:buSzPct val="80000"/>
              <a:buFont typeface="Wingdings" charset="2"/>
              <a:buChar char=""/>
            </a:pPr>
            <a:r>
              <a:rPr lang="en-US" altLang="en-US" sz="2200">
                <a:solidFill>
                  <a:srgbClr val="FFFFFF"/>
                </a:solidFill>
                <a:latin typeface="Source Sans Pro" charset="0"/>
              </a:rPr>
              <a:t>Delays in sharing data does not </a:t>
            </a:r>
          </a:p>
          <a:p>
            <a:pPr>
              <a:buClr>
                <a:srgbClr val="2CBBC0"/>
              </a:buClr>
              <a:buSzPct val="80000"/>
              <a:buFont typeface="Wingdings" charset="2"/>
              <a:buNone/>
            </a:pPr>
            <a:r>
              <a:rPr lang="en-US" altLang="en-US" sz="2200">
                <a:solidFill>
                  <a:srgbClr val="FFFFFF"/>
                </a:solidFill>
                <a:latin typeface="Source Sans Pro" charset="0"/>
              </a:rPr>
              <a:t>support adaptive management </a:t>
            </a:r>
          </a:p>
          <a:p>
            <a:pPr>
              <a:buClr>
                <a:srgbClr val="2CBBC0"/>
              </a:buClr>
              <a:buSzPct val="80000"/>
              <a:buFont typeface="Wingdings" charset="2"/>
              <a:buNone/>
            </a:pPr>
            <a:r>
              <a:rPr lang="en-US" altLang="en-US" sz="2200">
                <a:solidFill>
                  <a:srgbClr val="FFFFFF"/>
                </a:solidFill>
                <a:latin typeface="Source Sans Pro" charset="0"/>
              </a:rPr>
              <a:t>actions and real time operations. </a:t>
            </a:r>
          </a:p>
        </p:txBody>
      </p:sp>
      <p:pic>
        <p:nvPicPr>
          <p:cNvPr id="3687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613" y="1444625"/>
            <a:ext cx="4308475" cy="4672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7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78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78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3" name="Text Box 5"/>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Helping to Make Connections</a:t>
            </a:r>
          </a:p>
        </p:txBody>
      </p:sp>
      <p:sp>
        <p:nvSpPr>
          <p:cNvPr id="37894" name="Text Box 6"/>
          <p:cNvSpPr txBox="1">
            <a:spLocks noChangeArrowheads="1"/>
          </p:cNvSpPr>
          <p:nvPr/>
        </p:nvSpPr>
        <p:spPr bwMode="auto">
          <a:xfrm>
            <a:off x="514350" y="811213"/>
            <a:ext cx="6486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895" name="Text Box 7"/>
          <p:cNvSpPr txBox="1">
            <a:spLocks noChangeArrowheads="1"/>
          </p:cNvSpPr>
          <p:nvPr/>
        </p:nvSpPr>
        <p:spPr bwMode="auto">
          <a:xfrm>
            <a:off x="531813" y="1724025"/>
            <a:ext cx="4344987" cy="419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buClr>
                <a:srgbClr val="2CBBC0"/>
              </a:buClr>
              <a:buSzPct val="80000"/>
              <a:buFont typeface="Wingdings" charset="2"/>
              <a:buChar char=""/>
            </a:pPr>
            <a:r>
              <a:rPr lang="en-US" altLang="en-US" sz="2200">
                <a:solidFill>
                  <a:srgbClr val="FFFFFF"/>
                </a:solidFill>
                <a:latin typeface="Source Sans Pro" charset="0"/>
              </a:rPr>
              <a:t>Leverage existing data platforms. </a:t>
            </a:r>
          </a:p>
          <a:p>
            <a:pPr>
              <a:buClr>
                <a:srgbClr val="2CBBC0"/>
              </a:buClr>
              <a:buSzPct val="80000"/>
              <a:buFont typeface="Wingdings" charset="2"/>
              <a:buNone/>
            </a:pPr>
            <a:r>
              <a:rPr lang="en-US" altLang="en-US" sz="2200">
                <a:solidFill>
                  <a:srgbClr val="FFFFFF"/>
                </a:solidFill>
                <a:latin typeface="Source Sans Pro" charset="0"/>
              </a:rPr>
              <a:t>Publish and share data on these </a:t>
            </a:r>
          </a:p>
          <a:p>
            <a:pPr>
              <a:buClr>
                <a:srgbClr val="2CBBC0"/>
              </a:buClr>
              <a:buSzPct val="80000"/>
              <a:buFont typeface="Wingdings" charset="2"/>
              <a:buNone/>
            </a:pPr>
            <a:r>
              <a:rPr lang="en-US" altLang="en-US" sz="2200">
                <a:solidFill>
                  <a:srgbClr val="FFFFFF"/>
                </a:solidFill>
                <a:latin typeface="Source Sans Pro" charset="0"/>
              </a:rPr>
              <a:t>platforms. Combine studies </a:t>
            </a:r>
          </a:p>
          <a:p>
            <a:pPr>
              <a:buClr>
                <a:srgbClr val="2CBBC0"/>
              </a:buClr>
              <a:buSzPct val="80000"/>
              <a:buFont typeface="Wingdings" charset="2"/>
              <a:buNone/>
            </a:pPr>
            <a:r>
              <a:rPr lang="en-US" altLang="en-US" sz="2200">
                <a:solidFill>
                  <a:srgbClr val="FFFFFF"/>
                </a:solidFill>
                <a:latin typeface="Source Sans Pro" charset="0"/>
              </a:rPr>
              <a:t>with existing data, GIS, projects </a:t>
            </a:r>
          </a:p>
          <a:p>
            <a:pPr>
              <a:buClr>
                <a:srgbClr val="2CBBC0"/>
              </a:buClr>
              <a:buSzPct val="80000"/>
              <a:buFont typeface="Wingdings" charset="2"/>
              <a:buNone/>
            </a:pPr>
            <a:r>
              <a:rPr lang="en-US" altLang="en-US" sz="2200">
                <a:solidFill>
                  <a:srgbClr val="FFFFFF"/>
                </a:solidFill>
                <a:latin typeface="Source Sans Pro" charset="0"/>
              </a:rPr>
              <a:t>and documents.</a:t>
            </a:r>
          </a:p>
          <a:p>
            <a:pPr>
              <a:spcBef>
                <a:spcPts val="1438"/>
              </a:spcBef>
              <a:buClr>
                <a:srgbClr val="2CBBC0"/>
              </a:buClr>
              <a:buSzPct val="80000"/>
              <a:buFont typeface="Wingdings" charset="2"/>
              <a:buChar char=""/>
            </a:pPr>
            <a:r>
              <a:rPr lang="en-US" altLang="en-US" sz="2200">
                <a:solidFill>
                  <a:srgbClr val="FFFFFF"/>
                </a:solidFill>
                <a:latin typeface="Source Sans Pro" charset="0"/>
              </a:rPr>
              <a:t>Researchers can easily </a:t>
            </a:r>
          </a:p>
          <a:p>
            <a:pPr>
              <a:buClr>
                <a:srgbClr val="2CBBC0"/>
              </a:buClr>
              <a:buSzPct val="80000"/>
              <a:buFont typeface="Wingdings" charset="2"/>
              <a:buNone/>
            </a:pPr>
            <a:r>
              <a:rPr lang="en-US" altLang="en-US" sz="2200">
                <a:solidFill>
                  <a:srgbClr val="FFFFFF"/>
                </a:solidFill>
                <a:latin typeface="Source Sans Pro" charset="0"/>
              </a:rPr>
              <a:t>discover related projects, </a:t>
            </a:r>
          </a:p>
          <a:p>
            <a:pPr>
              <a:buClr>
                <a:srgbClr val="2CBBC0"/>
              </a:buClr>
              <a:buSzPct val="80000"/>
              <a:buFont typeface="Wingdings" charset="2"/>
              <a:buNone/>
            </a:pPr>
            <a:r>
              <a:rPr lang="en-US" altLang="en-US" sz="2200">
                <a:solidFill>
                  <a:srgbClr val="FFFFFF"/>
                </a:solidFill>
                <a:latin typeface="Source Sans Pro" charset="0"/>
              </a:rPr>
              <a:t>data integration plans, support </a:t>
            </a:r>
          </a:p>
          <a:p>
            <a:pPr>
              <a:buClr>
                <a:srgbClr val="2CBBC0"/>
              </a:buClr>
              <a:buSzPct val="80000"/>
              <a:buFont typeface="Wingdings" charset="2"/>
              <a:buNone/>
            </a:pPr>
            <a:r>
              <a:rPr lang="en-US" altLang="en-US" sz="2200">
                <a:solidFill>
                  <a:srgbClr val="FFFFFF"/>
                </a:solidFill>
                <a:latin typeface="Source Sans Pro" charset="0"/>
              </a:rPr>
              <a:t>resources (Map &amp; GIS, Reports,      </a:t>
            </a:r>
          </a:p>
          <a:p>
            <a:pPr>
              <a:buClr>
                <a:srgbClr val="2CBBC0"/>
              </a:buClr>
              <a:buSzPct val="80000"/>
              <a:buFont typeface="Wingdings" charset="2"/>
              <a:buNone/>
            </a:pPr>
            <a:r>
              <a:rPr lang="en-US" altLang="en-US" sz="2200">
                <a:solidFill>
                  <a:srgbClr val="FFFFFF"/>
                </a:solidFill>
                <a:latin typeface="Source Sans Pro" charset="0"/>
              </a:rPr>
              <a:t>images).</a:t>
            </a:r>
          </a:p>
          <a:p>
            <a:pPr>
              <a:spcBef>
                <a:spcPts val="1438"/>
              </a:spcBef>
              <a:buClr>
                <a:srgbClr val="2CBBC0"/>
              </a:buClr>
              <a:buSzPct val="80000"/>
              <a:buFont typeface="Wingdings" charset="2"/>
              <a:buChar char=""/>
            </a:pPr>
            <a:r>
              <a:rPr lang="en-US" altLang="en-US" sz="2200">
                <a:solidFill>
                  <a:srgbClr val="FFFFFF"/>
                </a:solidFill>
                <a:latin typeface="Source Sans Pro" charset="0"/>
              </a:rPr>
              <a:t>Improve regional knowledge by </a:t>
            </a:r>
          </a:p>
          <a:p>
            <a:pPr>
              <a:buClr>
                <a:srgbClr val="2CBBC0"/>
              </a:buClr>
              <a:buSzPct val="80000"/>
              <a:buFont typeface="Wingdings" charset="2"/>
              <a:buNone/>
            </a:pPr>
            <a:r>
              <a:rPr lang="en-US" altLang="en-US" sz="2200">
                <a:solidFill>
                  <a:srgbClr val="FFFFFF"/>
                </a:solidFill>
                <a:latin typeface="Source Sans Pro" charset="0"/>
              </a:rPr>
              <a:t>simplifying access to information. </a:t>
            </a:r>
          </a:p>
        </p:txBody>
      </p:sp>
      <p:pic>
        <p:nvPicPr>
          <p:cNvPr id="3789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1763" y="1444625"/>
            <a:ext cx="4308475" cy="4672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8917" name="Text Box 5"/>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Scaling and Preparing the Platform</a:t>
            </a:r>
          </a:p>
        </p:txBody>
      </p:sp>
      <p:sp>
        <p:nvSpPr>
          <p:cNvPr id="38918" name="Text Box 6"/>
          <p:cNvSpPr txBox="1">
            <a:spLocks noChangeArrowheads="1"/>
          </p:cNvSpPr>
          <p:nvPr/>
        </p:nvSpPr>
        <p:spPr bwMode="auto">
          <a:xfrm>
            <a:off x="514350" y="811213"/>
            <a:ext cx="6486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919" name="Text Box 7"/>
          <p:cNvSpPr txBox="1">
            <a:spLocks noChangeArrowheads="1"/>
          </p:cNvSpPr>
          <p:nvPr/>
        </p:nvSpPr>
        <p:spPr bwMode="auto">
          <a:xfrm>
            <a:off x="209550" y="3582988"/>
            <a:ext cx="18097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920" name="Text Box 8"/>
          <p:cNvSpPr txBox="1">
            <a:spLocks noChangeArrowheads="1"/>
          </p:cNvSpPr>
          <p:nvPr/>
        </p:nvSpPr>
        <p:spPr bwMode="auto">
          <a:xfrm>
            <a:off x="312738" y="1684338"/>
            <a:ext cx="9334500" cy="195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a:solidFill>
                  <a:srgbClr val="FFFFFF"/>
                </a:solidFill>
                <a:latin typeface="Source Sans Pro" charset="0"/>
              </a:rPr>
              <a:t>Building on the BDL and Ca Estuaries </a:t>
            </a:r>
          </a:p>
          <a:p>
            <a:r>
              <a:rPr lang="en-US" altLang="en-US" sz="2200">
                <a:solidFill>
                  <a:srgbClr val="FFFFFF"/>
                </a:solidFill>
                <a:latin typeface="Source Sans Pro" charset="0"/>
              </a:rPr>
              <a:t>data platforms, 34 North is aggregating all monitoring and key data </a:t>
            </a:r>
          </a:p>
          <a:p>
            <a:r>
              <a:rPr lang="en-US" altLang="en-US" sz="2200">
                <a:solidFill>
                  <a:srgbClr val="FFFFFF"/>
                </a:solidFill>
                <a:latin typeface="Source Sans Pro" charset="0"/>
              </a:rPr>
              <a:t>from Cache Region research projects, nearby project areas and other data </a:t>
            </a:r>
          </a:p>
          <a:p>
            <a:r>
              <a:rPr lang="en-US" altLang="en-US" sz="2200">
                <a:solidFill>
                  <a:srgbClr val="FFFFFF"/>
                </a:solidFill>
                <a:latin typeface="Source Sans Pro" charset="0"/>
              </a:rPr>
              <a:t>currently available in the region. This includes fish and food web monitoring</a:t>
            </a:r>
          </a:p>
          <a:p>
            <a:r>
              <a:rPr lang="en-US" altLang="en-US" sz="2200">
                <a:solidFill>
                  <a:srgbClr val="FFFFFF"/>
                </a:solidFill>
                <a:latin typeface="Source Sans Pro" charset="0"/>
              </a:rPr>
              <a:t>programs, custom GIS, project datasets, reports, related projects </a:t>
            </a:r>
          </a:p>
          <a:p>
            <a:r>
              <a:rPr lang="en-US" altLang="en-US" sz="2200">
                <a:solidFill>
                  <a:srgbClr val="FFFFFF"/>
                </a:solidFill>
                <a:latin typeface="Source Sans Pro" charset="0"/>
              </a:rPr>
              <a:t>and real time data.</a:t>
            </a:r>
          </a:p>
        </p:txBody>
      </p:sp>
      <p:sp>
        <p:nvSpPr>
          <p:cNvPr id="38921" name="Text Box 9"/>
          <p:cNvSpPr txBox="1">
            <a:spLocks noChangeArrowheads="1"/>
          </p:cNvSpPr>
          <p:nvPr/>
        </p:nvSpPr>
        <p:spPr bwMode="auto">
          <a:xfrm>
            <a:off x="312738" y="4133850"/>
            <a:ext cx="9334500" cy="1023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a:solidFill>
                  <a:srgbClr val="FFFFFF"/>
                </a:solidFill>
                <a:latin typeface="Source Sans Pro" charset="0"/>
              </a:rPr>
              <a:t>Working with project Principal Investigators project pages were developed </a:t>
            </a:r>
          </a:p>
          <a:p>
            <a:r>
              <a:rPr lang="en-US" altLang="en-US" sz="2200">
                <a:solidFill>
                  <a:srgbClr val="FFFFFF"/>
                </a:solidFill>
                <a:latin typeface="Source Sans Pro" charset="0"/>
              </a:rPr>
              <a:t>for each study with general project data, documents, reports, data, GIS and </a:t>
            </a:r>
          </a:p>
          <a:p>
            <a:r>
              <a:rPr lang="en-US" altLang="en-US" sz="2200">
                <a:solidFill>
                  <a:srgbClr val="FFFFFF"/>
                </a:solidFill>
                <a:latin typeface="Source Sans Pro" charset="0"/>
              </a:rPr>
              <a:t>saved maps with live data.</a:t>
            </a:r>
          </a:p>
        </p:txBody>
      </p:sp>
      <p:sp>
        <p:nvSpPr>
          <p:cNvPr id="38922" name="Text Box 10"/>
          <p:cNvSpPr txBox="1">
            <a:spLocks noChangeArrowheads="1"/>
          </p:cNvSpPr>
          <p:nvPr/>
        </p:nvSpPr>
        <p:spPr bwMode="auto">
          <a:xfrm>
            <a:off x="314325" y="5681663"/>
            <a:ext cx="9334500"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a:solidFill>
                  <a:srgbClr val="FFFFFF"/>
                </a:solidFill>
                <a:latin typeface="Source Sans Pro" charset="0"/>
              </a:rPr>
              <a:t>A dashboard collective synthesizing and informing all projects</a:t>
            </a:r>
          </a:p>
        </p:txBody>
      </p:sp>
      <p:sp>
        <p:nvSpPr>
          <p:cNvPr id="38923" name="Text Box 11"/>
          <p:cNvSpPr txBox="1">
            <a:spLocks noChangeArrowheads="1"/>
          </p:cNvSpPr>
          <p:nvPr/>
        </p:nvSpPr>
        <p:spPr bwMode="auto">
          <a:xfrm>
            <a:off x="314325" y="1252538"/>
            <a:ext cx="933450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3000" b="1">
                <a:solidFill>
                  <a:srgbClr val="2CBBC0"/>
                </a:solidFill>
                <a:latin typeface="Source Sans Pro" charset="0"/>
              </a:rPr>
              <a:t>Custom GIS and Databases: </a:t>
            </a:r>
          </a:p>
        </p:txBody>
      </p:sp>
      <p:sp>
        <p:nvSpPr>
          <p:cNvPr id="38924" name="Text Box 12"/>
          <p:cNvSpPr txBox="1">
            <a:spLocks noChangeArrowheads="1"/>
          </p:cNvSpPr>
          <p:nvPr/>
        </p:nvSpPr>
        <p:spPr bwMode="auto">
          <a:xfrm>
            <a:off x="314325" y="3702050"/>
            <a:ext cx="93345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3000" b="1">
                <a:solidFill>
                  <a:srgbClr val="2CBBC0"/>
                </a:solidFill>
                <a:latin typeface="Source Sans Pro" charset="0"/>
              </a:rPr>
              <a:t>Project Tools:</a:t>
            </a:r>
          </a:p>
        </p:txBody>
      </p:sp>
      <p:sp>
        <p:nvSpPr>
          <p:cNvPr id="38925" name="Text Box 13"/>
          <p:cNvSpPr txBox="1">
            <a:spLocks noChangeArrowheads="1"/>
          </p:cNvSpPr>
          <p:nvPr/>
        </p:nvSpPr>
        <p:spPr bwMode="auto">
          <a:xfrm>
            <a:off x="314325" y="5284788"/>
            <a:ext cx="933450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3000" b="1">
                <a:solidFill>
                  <a:srgbClr val="2CBBC0"/>
                </a:solidFill>
                <a:latin typeface="Source Sans Pro" charset="0"/>
              </a:rPr>
              <a:t>Cache Collaborative Info Hub: </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7" name="Text Box 3"/>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Building on Each Other’s Program</a:t>
            </a:r>
          </a:p>
        </p:txBody>
      </p:sp>
      <p:sp>
        <p:nvSpPr>
          <p:cNvPr id="6148" name="Text Box 4"/>
          <p:cNvSpPr txBox="1">
            <a:spLocks noChangeArrowheads="1"/>
          </p:cNvSpPr>
          <p:nvPr/>
        </p:nvSpPr>
        <p:spPr bwMode="auto">
          <a:xfrm>
            <a:off x="1065213" y="374650"/>
            <a:ext cx="7951787"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a:solidFill>
                  <a:srgbClr val="FFFFFF"/>
                </a:solidFill>
                <a:latin typeface="Source Sans Pro" charset="0"/>
              </a:rPr>
              <a:t>Regional and Statewide Programs</a:t>
            </a:r>
          </a:p>
        </p:txBody>
      </p:sp>
      <p:sp>
        <p:nvSpPr>
          <p:cNvPr id="6149" name="Text Box 5"/>
          <p:cNvSpPr txBox="1">
            <a:spLocks noChangeArrowheads="1"/>
          </p:cNvSpPr>
          <p:nvPr/>
        </p:nvSpPr>
        <p:spPr bwMode="auto">
          <a:xfrm>
            <a:off x="482600" y="5808663"/>
            <a:ext cx="9117013"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a:solidFill>
                  <a:srgbClr val="FFFFFF"/>
                </a:solidFill>
                <a:latin typeface="Source Sans Pro Semibold" charset="0"/>
              </a:rPr>
              <a:t>Regional efforts share in investment. Benefit from an open</a:t>
            </a:r>
          </a:p>
          <a:p>
            <a:pPr algn="ctr">
              <a:lnSpc>
                <a:spcPct val="105000"/>
              </a:lnSpc>
            </a:pPr>
            <a:r>
              <a:rPr lang="en-US" altLang="en-US" sz="2200">
                <a:solidFill>
                  <a:srgbClr val="FFFFFF"/>
                </a:solidFill>
                <a:latin typeface="Source Sans Pro Semibold" charset="0"/>
              </a:rPr>
              <a:t>platform.</a:t>
            </a:r>
          </a:p>
        </p:txBody>
      </p:sp>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8725" y="949325"/>
            <a:ext cx="7624763" cy="4841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40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40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40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4037"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Land Use, Points of Diversion, Flow and </a:t>
            </a:r>
          </a:p>
          <a:p>
            <a:pPr algn="ctr">
              <a:lnSpc>
                <a:spcPct val="105000"/>
              </a:lnSpc>
            </a:pPr>
            <a:r>
              <a:rPr lang="en-US" altLang="en-US" sz="2600">
                <a:solidFill>
                  <a:srgbClr val="FFFFFF"/>
                </a:solidFill>
                <a:latin typeface="Source Sans Pro Black" charset="0"/>
              </a:rPr>
              <a:t>Precipitation Data for the Cache Slough Complex</a:t>
            </a:r>
          </a:p>
        </p:txBody>
      </p:sp>
      <p:sp>
        <p:nvSpPr>
          <p:cNvPr id="44038" name="Text Box 6"/>
          <p:cNvSpPr txBox="1">
            <a:spLocks noChangeArrowheads="1"/>
          </p:cNvSpPr>
          <p:nvPr/>
        </p:nvSpPr>
        <p:spPr bwMode="auto">
          <a:xfrm>
            <a:off x="514350" y="811213"/>
            <a:ext cx="6486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4403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2538" y="1893888"/>
            <a:ext cx="3449637" cy="3770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404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50" y="1893888"/>
            <a:ext cx="5799138" cy="3770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9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91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915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157" name="Text Box 5"/>
          <p:cNvSpPr txBox="1">
            <a:spLocks noChangeArrowheads="1"/>
          </p:cNvSpPr>
          <p:nvPr/>
        </p:nvSpPr>
        <p:spPr bwMode="auto">
          <a:xfrm>
            <a:off x="0" y="-11747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Connecting Scientific Research Projects and </a:t>
            </a:r>
          </a:p>
          <a:p>
            <a:pPr algn="ctr">
              <a:lnSpc>
                <a:spcPct val="105000"/>
              </a:lnSpc>
            </a:pPr>
            <a:endParaRPr lang="en-US" altLang="en-US" sz="2600">
              <a:solidFill>
                <a:srgbClr val="FFFFFF"/>
              </a:solidFill>
              <a:latin typeface="Source Sans Pro Black" charset="0"/>
            </a:endParaRPr>
          </a:p>
        </p:txBody>
      </p:sp>
      <p:sp>
        <p:nvSpPr>
          <p:cNvPr id="49158" name="Text Box 6"/>
          <p:cNvSpPr txBox="1">
            <a:spLocks noChangeArrowheads="1"/>
          </p:cNvSpPr>
          <p:nvPr/>
        </p:nvSpPr>
        <p:spPr bwMode="auto">
          <a:xfrm>
            <a:off x="0" y="18097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Data Thoughts Software</a:t>
            </a:r>
          </a:p>
        </p:txBody>
      </p:sp>
      <p:sp>
        <p:nvSpPr>
          <p:cNvPr id="49159" name="Text Box 7"/>
          <p:cNvSpPr txBox="1">
            <a:spLocks noChangeArrowheads="1"/>
          </p:cNvSpPr>
          <p:nvPr/>
        </p:nvSpPr>
        <p:spPr bwMode="auto">
          <a:xfrm>
            <a:off x="0" y="4794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a:solidFill>
                  <a:srgbClr val="FFFFFF"/>
                </a:solidFill>
                <a:latin typeface="Source Sans Pro" charset="0"/>
              </a:rPr>
              <a:t>An Opportunity for Collaboration and Data Synthesis</a:t>
            </a:r>
          </a:p>
        </p:txBody>
      </p:sp>
      <p:pic>
        <p:nvPicPr>
          <p:cNvPr id="491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863" y="1030288"/>
            <a:ext cx="8724900" cy="557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50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50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5061"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Delta Vegetation</a:t>
            </a:r>
          </a:p>
        </p:txBody>
      </p:sp>
      <p:sp>
        <p:nvSpPr>
          <p:cNvPr id="45062" name="Text Box 6"/>
          <p:cNvSpPr txBox="1">
            <a:spLocks noChangeArrowheads="1"/>
          </p:cNvSpPr>
          <p:nvPr/>
        </p:nvSpPr>
        <p:spPr bwMode="auto">
          <a:xfrm>
            <a:off x="514350" y="811213"/>
            <a:ext cx="6486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4506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675" y="1485900"/>
            <a:ext cx="9456738" cy="4587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5064" name="Text Box 8"/>
          <p:cNvSpPr txBox="1">
            <a:spLocks noChangeArrowheads="1"/>
          </p:cNvSpPr>
          <p:nvPr/>
        </p:nvSpPr>
        <p:spPr bwMode="auto">
          <a:xfrm>
            <a:off x="5986463" y="1735138"/>
            <a:ext cx="3598862" cy="1023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FFFFFF"/>
                </a:solidFill>
                <a:latin typeface="Source Sans Pro" charset="0"/>
              </a:rPr>
              <a:t>Source: California Department of Fish and Wildlife</a:t>
            </a:r>
          </a:p>
        </p:txBody>
      </p:sp>
      <p:sp>
        <p:nvSpPr>
          <p:cNvPr id="45065" name="Text Box 9"/>
          <p:cNvSpPr txBox="1">
            <a:spLocks noChangeArrowheads="1"/>
          </p:cNvSpPr>
          <p:nvPr/>
        </p:nvSpPr>
        <p:spPr bwMode="auto">
          <a:xfrm>
            <a:off x="5260975" y="3138488"/>
            <a:ext cx="4414838"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FFFFFF"/>
                </a:solidFill>
                <a:latin typeface="Source Sans Pro" charset="0"/>
              </a:rPr>
              <a:t>Stair-step Vegetation</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60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60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608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85"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Programs Collecting Biological Data</a:t>
            </a:r>
          </a:p>
        </p:txBody>
      </p:sp>
      <p:sp>
        <p:nvSpPr>
          <p:cNvPr id="46086" name="Text Box 6"/>
          <p:cNvSpPr txBox="1">
            <a:spLocks noChangeArrowheads="1"/>
          </p:cNvSpPr>
          <p:nvPr/>
        </p:nvSpPr>
        <p:spPr bwMode="auto">
          <a:xfrm>
            <a:off x="514350" y="811213"/>
            <a:ext cx="6486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4608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00" y="1611313"/>
            <a:ext cx="3776663" cy="4337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608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4663" y="1611313"/>
            <a:ext cx="5475287" cy="4337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71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71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710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109"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Available Data</a:t>
            </a:r>
          </a:p>
        </p:txBody>
      </p:sp>
      <p:sp>
        <p:nvSpPr>
          <p:cNvPr id="47110" name="Text Box 6"/>
          <p:cNvSpPr txBox="1">
            <a:spLocks noChangeArrowheads="1"/>
          </p:cNvSpPr>
          <p:nvPr/>
        </p:nvSpPr>
        <p:spPr bwMode="auto">
          <a:xfrm>
            <a:off x="514350" y="811213"/>
            <a:ext cx="6486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471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963" y="1497013"/>
            <a:ext cx="2390775" cy="5076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711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4150" y="1497013"/>
            <a:ext cx="5743575" cy="5076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711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9313" y="1497013"/>
            <a:ext cx="1222375" cy="5076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47114" name="Group 10"/>
          <p:cNvGraphicFramePr>
            <a:graphicFrameLocks noGrp="1"/>
          </p:cNvGraphicFramePr>
          <p:nvPr/>
        </p:nvGraphicFramePr>
        <p:xfrm>
          <a:off x="334963" y="1497013"/>
          <a:ext cx="9358312" cy="4997450"/>
        </p:xfrm>
        <a:graphic>
          <a:graphicData uri="http://schemas.openxmlformats.org/drawingml/2006/table">
            <a:tbl>
              <a:tblPr/>
              <a:tblGrid>
                <a:gridCol w="2390775"/>
                <a:gridCol w="5727700"/>
                <a:gridCol w="1239837"/>
              </a:tblGrid>
              <a:tr h="658813">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1" i="0" u="none" strike="noStrike" cap="none" normalizeH="0" baseline="0">
                          <a:ln>
                            <a:noFill/>
                          </a:ln>
                          <a:solidFill>
                            <a:srgbClr val="FFFFFF"/>
                          </a:solidFill>
                          <a:effectLst/>
                          <a:latin typeface="Source Sans Pro" charset="0"/>
                          <a:ea typeface="Microsoft YaHei" charset="0"/>
                          <a:cs typeface="Microsoft YaHei" charset="0"/>
                        </a:rPr>
                        <a:t>EMP Zooplankton </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1" i="0" u="none" strike="noStrike" cap="none" normalizeH="0" baseline="0">
                          <a:ln>
                            <a:noFill/>
                          </a:ln>
                          <a:solidFill>
                            <a:srgbClr val="FFFFFF"/>
                          </a:solidFill>
                          <a:effectLst/>
                          <a:latin typeface="Source Sans Pro" charset="0"/>
                          <a:ea typeface="Microsoft YaHei" charset="0"/>
                          <a:cs typeface="Microsoft YaHei" charset="0"/>
                        </a:rPr>
                        <a:t>Monitoring</a:t>
                      </a:r>
                    </a:p>
                  </a:txBody>
                  <a:tcPr marL="90000" marR="90000" marT="46800"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0" i="0" u="none" strike="noStrike" cap="none" normalizeH="0" baseline="0">
                          <a:ln>
                            <a:noFill/>
                          </a:ln>
                          <a:solidFill>
                            <a:srgbClr val="FFFFFF"/>
                          </a:solidFill>
                          <a:effectLst/>
                          <a:latin typeface="Source Sans Pro" charset="0"/>
                          <a:ea typeface="Microsoft YaHei" charset="0"/>
                          <a:cs typeface="Microsoft YaHei" charset="0"/>
                        </a:rPr>
                        <a:t>Recent and historic zooplankton monitoring and </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0" i="0" u="none" strike="noStrike" cap="none" normalizeH="0" baseline="0">
                          <a:ln>
                            <a:noFill/>
                          </a:ln>
                          <a:solidFill>
                            <a:srgbClr val="FFFFFF"/>
                          </a:solidFill>
                          <a:effectLst/>
                          <a:latin typeface="Source Sans Pro" charset="0"/>
                          <a:ea typeface="Microsoft YaHei" charset="0"/>
                          <a:cs typeface="Microsoft YaHei" charset="0"/>
                        </a:rPr>
                        <a:t>environmental data at discrete location in the Delta</a:t>
                      </a:r>
                    </a:p>
                  </a:txBody>
                  <a:tcPr marL="90000" marR="90000" marT="46800"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0" i="0" u="none" strike="noStrike" cap="none" normalizeH="0" baseline="0">
                          <a:ln>
                            <a:noFill/>
                          </a:ln>
                          <a:solidFill>
                            <a:srgbClr val="FFFFFF"/>
                          </a:solidFill>
                          <a:effectLst/>
                          <a:latin typeface="Source Sans Pro" charset="0"/>
                          <a:ea typeface="Microsoft YaHei" charset="0"/>
                          <a:cs typeface="Microsoft YaHei" charset="0"/>
                        </a:rPr>
                        <a:t>CA DFW</a:t>
                      </a:r>
                    </a:p>
                  </a:txBody>
                  <a:tcPr marL="90000" marR="90000" marT="46800" marB="46800" anchor="ctr"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r>
              <a:tr h="941388">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1" i="0" u="none" strike="noStrike" cap="none" normalizeH="0" baseline="0">
                          <a:ln>
                            <a:noFill/>
                          </a:ln>
                          <a:solidFill>
                            <a:srgbClr val="FFFFFF"/>
                          </a:solidFill>
                          <a:effectLst/>
                          <a:latin typeface="Source Sans Pro" charset="0"/>
                          <a:ea typeface="Microsoft YaHei" charset="0"/>
                          <a:cs typeface="Microsoft YaHei" charset="0"/>
                        </a:rPr>
                        <a:t>EMP Discrete Water </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1" i="0" u="none" strike="noStrike" cap="none" normalizeH="0" baseline="0">
                          <a:ln>
                            <a:noFill/>
                          </a:ln>
                          <a:solidFill>
                            <a:srgbClr val="FFFFFF"/>
                          </a:solidFill>
                          <a:effectLst/>
                          <a:latin typeface="Source Sans Pro" charset="0"/>
                          <a:ea typeface="Microsoft YaHei" charset="0"/>
                          <a:cs typeface="Microsoft YaHei" charset="0"/>
                        </a:rPr>
                        <a:t>Quality Monitoring</a:t>
                      </a:r>
                    </a:p>
                  </a:txBody>
                  <a:tcPr marL="90000" marR="90000" marT="46800" marB="46800" anchor="ctr"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0" i="0" u="none" strike="noStrike" cap="none" normalizeH="0" baseline="0">
                          <a:ln>
                            <a:noFill/>
                          </a:ln>
                          <a:solidFill>
                            <a:srgbClr val="FFFFFF"/>
                          </a:solidFill>
                          <a:effectLst/>
                          <a:latin typeface="Source Sans Pro" charset="0"/>
                          <a:ea typeface="Microsoft YaHei" charset="0"/>
                          <a:cs typeface="Microsoft YaHei" charset="0"/>
                        </a:rPr>
                        <a:t>Recent and historic water quality monitoring discrete location in the Delta (Key parameters: Secchi Depth, Temperature, Tide, Wind, Electrical Conductance, and pH)</a:t>
                      </a:r>
                    </a:p>
                  </a:txBody>
                  <a:tcPr marL="90000" marR="90000" marT="46800"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0" i="0" u="none" strike="noStrike" cap="none" normalizeH="0" baseline="0">
                          <a:ln>
                            <a:noFill/>
                          </a:ln>
                          <a:solidFill>
                            <a:srgbClr val="FFFFFF"/>
                          </a:solidFill>
                          <a:effectLst/>
                          <a:latin typeface="Source Sans Pro" charset="0"/>
                          <a:ea typeface="Microsoft YaHei" charset="0"/>
                          <a:cs typeface="Microsoft YaHei" charset="0"/>
                        </a:rPr>
                        <a:t>CEDEN</a:t>
                      </a:r>
                    </a:p>
                  </a:txBody>
                  <a:tcPr marL="90000" marR="90000" marT="46800" marB="46800" anchor="ctr"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r>
              <a:tr h="377825">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1" i="0" u="none" strike="noStrike" cap="none" normalizeH="0" baseline="0">
                          <a:ln>
                            <a:noFill/>
                          </a:ln>
                          <a:solidFill>
                            <a:srgbClr val="FFFFFF"/>
                          </a:solidFill>
                          <a:effectLst/>
                          <a:latin typeface="Source Sans Pro" charset="0"/>
                          <a:ea typeface="Microsoft YaHei" charset="0"/>
                          <a:cs typeface="Microsoft YaHei" charset="0"/>
                        </a:rPr>
                        <a:t>CEDEN Benthic</a:t>
                      </a:r>
                    </a:p>
                  </a:txBody>
                  <a:tcPr marL="90000" marR="90000" marT="46800"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0" i="0" u="none" strike="noStrike" cap="none" normalizeH="0" baseline="0">
                          <a:ln>
                            <a:noFill/>
                          </a:ln>
                          <a:solidFill>
                            <a:srgbClr val="FFFFFF"/>
                          </a:solidFill>
                          <a:effectLst/>
                          <a:latin typeface="Source Sans Pro" charset="0"/>
                          <a:ea typeface="Microsoft YaHei" charset="0"/>
                          <a:cs typeface="Microsoft YaHei" charset="0"/>
                        </a:rPr>
                        <a:t>DWR</a:t>
                      </a:r>
                    </a:p>
                  </a:txBody>
                  <a:tcPr marL="90000" marR="90000" marT="46800"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r>
              <a:tr h="377825">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1" i="0" u="none" strike="noStrike" cap="none" normalizeH="0" baseline="0">
                          <a:ln>
                            <a:noFill/>
                          </a:ln>
                          <a:solidFill>
                            <a:srgbClr val="FFFFFF"/>
                          </a:solidFill>
                          <a:effectLst/>
                          <a:latin typeface="Source Sans Pro" charset="0"/>
                          <a:ea typeface="Microsoft YaHei" charset="0"/>
                          <a:cs typeface="Microsoft YaHei" charset="0"/>
                        </a:rPr>
                        <a:t>CEDEN Habitat</a:t>
                      </a:r>
                    </a:p>
                  </a:txBody>
                  <a:tcPr marL="90000" marR="90000" marT="46800"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0" i="0" u="none" strike="noStrike" cap="none" normalizeH="0" baseline="0">
                          <a:ln>
                            <a:noFill/>
                          </a:ln>
                          <a:solidFill>
                            <a:srgbClr val="FFFFFF"/>
                          </a:solidFill>
                          <a:effectLst/>
                          <a:latin typeface="Source Sans Pro" charset="0"/>
                          <a:ea typeface="Microsoft YaHei" charset="0"/>
                          <a:cs typeface="Microsoft YaHei" charset="0"/>
                        </a:rPr>
                        <a:t>CEDEN</a:t>
                      </a:r>
                    </a:p>
                  </a:txBody>
                  <a:tcPr marL="90000" marR="90000" marT="46800"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r>
              <a:tr h="377825">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1" i="0" u="none" strike="noStrike" cap="none" normalizeH="0" baseline="0">
                          <a:ln>
                            <a:noFill/>
                          </a:ln>
                          <a:solidFill>
                            <a:srgbClr val="FFFFFF"/>
                          </a:solidFill>
                          <a:effectLst/>
                          <a:latin typeface="Source Sans Pro" charset="0"/>
                          <a:ea typeface="Microsoft YaHei" charset="0"/>
                          <a:cs typeface="Microsoft YaHei" charset="0"/>
                        </a:rPr>
                        <a:t>CEDEN Water Quality</a:t>
                      </a:r>
                    </a:p>
                  </a:txBody>
                  <a:tcPr marL="90000" marR="90000" marT="46800"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0" i="0" u="none" strike="noStrike" cap="none" normalizeH="0" baseline="0">
                          <a:ln>
                            <a:noFill/>
                          </a:ln>
                          <a:solidFill>
                            <a:srgbClr val="FFFFFF"/>
                          </a:solidFill>
                          <a:effectLst/>
                          <a:latin typeface="Source Sans Pro" charset="0"/>
                          <a:ea typeface="Microsoft YaHei" charset="0"/>
                          <a:cs typeface="Microsoft YaHei" charset="0"/>
                        </a:rPr>
                        <a:t>CEDEN</a:t>
                      </a:r>
                    </a:p>
                  </a:txBody>
                  <a:tcPr marL="90000" marR="90000" marT="46800"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r>
              <a:tr h="377825">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1" i="0" u="none" strike="noStrike" cap="none" normalizeH="0" baseline="0">
                          <a:ln>
                            <a:noFill/>
                          </a:ln>
                          <a:solidFill>
                            <a:srgbClr val="FFFFFF"/>
                          </a:solidFill>
                          <a:effectLst/>
                          <a:latin typeface="Source Sans Pro" charset="0"/>
                          <a:ea typeface="Microsoft YaHei" charset="0"/>
                          <a:cs typeface="Microsoft YaHei" charset="0"/>
                        </a:rPr>
                        <a:t>CEDEN Toxicity</a:t>
                      </a:r>
                    </a:p>
                  </a:txBody>
                  <a:tcPr marL="90000" marR="90000" marT="46800"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0" i="0" u="none" strike="noStrike" cap="none" normalizeH="0" baseline="0">
                          <a:ln>
                            <a:noFill/>
                          </a:ln>
                          <a:solidFill>
                            <a:srgbClr val="FFFFFF"/>
                          </a:solidFill>
                          <a:effectLst/>
                          <a:latin typeface="Source Sans Pro" charset="0"/>
                          <a:ea typeface="Microsoft YaHei" charset="0"/>
                          <a:cs typeface="Microsoft YaHei" charset="0"/>
                        </a:rPr>
                        <a:t>CEDEN</a:t>
                      </a:r>
                    </a:p>
                  </a:txBody>
                  <a:tcPr marL="90000" marR="90000" marT="46800"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r>
              <a:tr h="377825">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1" i="0" u="none" strike="noStrike" cap="none" normalizeH="0" baseline="0">
                          <a:ln>
                            <a:noFill/>
                          </a:ln>
                          <a:solidFill>
                            <a:srgbClr val="FFFFFF"/>
                          </a:solidFill>
                          <a:effectLst/>
                          <a:latin typeface="Source Sans Pro" charset="0"/>
                          <a:ea typeface="Microsoft YaHei" charset="0"/>
                          <a:cs typeface="Microsoft YaHei" charset="0"/>
                        </a:rPr>
                        <a:t>CEDEN Tissue</a:t>
                      </a:r>
                    </a:p>
                  </a:txBody>
                  <a:tcPr marL="90000" marR="90000" marT="46800"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0" i="0" u="none" strike="noStrike" cap="none" normalizeH="0" baseline="0">
                          <a:ln>
                            <a:noFill/>
                          </a:ln>
                          <a:solidFill>
                            <a:srgbClr val="FFFFFF"/>
                          </a:solidFill>
                          <a:effectLst/>
                          <a:latin typeface="Source Sans Pro" charset="0"/>
                          <a:ea typeface="Microsoft YaHei" charset="0"/>
                          <a:cs typeface="Microsoft YaHei" charset="0"/>
                        </a:rPr>
                        <a:t>CEDEN</a:t>
                      </a:r>
                    </a:p>
                  </a:txBody>
                  <a:tcPr marL="90000" marR="90000" marT="46800"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r>
              <a:tr h="1506538">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1" i="0" u="none" strike="noStrike" cap="none" normalizeH="0" baseline="0">
                          <a:ln>
                            <a:noFill/>
                          </a:ln>
                          <a:solidFill>
                            <a:srgbClr val="FFFFFF"/>
                          </a:solidFill>
                          <a:effectLst/>
                          <a:latin typeface="Source Sans Pro" charset="0"/>
                          <a:ea typeface="Microsoft YaHei" charset="0"/>
                          <a:cs typeface="Microsoft YaHei" charset="0"/>
                        </a:rPr>
                        <a:t>CA DFW Fish </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1" i="0" u="none" strike="noStrike" cap="none" normalizeH="0" baseline="0">
                          <a:ln>
                            <a:noFill/>
                          </a:ln>
                          <a:solidFill>
                            <a:srgbClr val="FFFFFF"/>
                          </a:solidFill>
                          <a:effectLst/>
                          <a:latin typeface="Source Sans Pro" charset="0"/>
                          <a:ea typeface="Microsoft YaHei" charset="0"/>
                          <a:cs typeface="Microsoft YaHei" charset="0"/>
                        </a:rPr>
                        <a:t>Monitoring</a:t>
                      </a:r>
                    </a:p>
                  </a:txBody>
                  <a:tcPr marL="90000" marR="90000" marT="46800" marB="46800" anchor="ctr"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0" i="0" u="none" strike="noStrike" cap="none" normalizeH="0" baseline="0">
                          <a:ln>
                            <a:noFill/>
                          </a:ln>
                          <a:solidFill>
                            <a:srgbClr val="FFFFFF"/>
                          </a:solidFill>
                          <a:effectLst/>
                          <a:latin typeface="Source Sans Pro" charset="0"/>
                          <a:ea typeface="Microsoft YaHei" charset="0"/>
                          <a:cs typeface="Microsoft YaHei" charset="0"/>
                        </a:rPr>
                        <a:t>Recent and Historic Catch data (fish and other aquatic organisms) and environmental data from multiple CA DFW Surveys, including: Spring Kodiak Trawl, Fall Midwater Trawl, 20 MM Trawl, Summer Townet, Smelt Larval Surveym and San Francisco Bay Study</a:t>
                      </a:r>
                    </a:p>
                  </a:txBody>
                  <a:tcPr marL="90000" marR="90000" marT="46800" marB="46800" anchor="b"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en-US" altLang="en-US" sz="1800" b="0" i="0" u="none" strike="noStrike" cap="none" normalizeH="0" baseline="0">
                          <a:ln>
                            <a:noFill/>
                          </a:ln>
                          <a:solidFill>
                            <a:srgbClr val="FFFFFF"/>
                          </a:solidFill>
                          <a:effectLst/>
                          <a:latin typeface="Source Sans Pro" charset="0"/>
                          <a:ea typeface="Microsoft YaHei" charset="0"/>
                          <a:cs typeface="Microsoft YaHei" charset="0"/>
                        </a:rPr>
                        <a:t>CA DFW</a:t>
                      </a:r>
                    </a:p>
                  </a:txBody>
                  <a:tcPr marL="90000" marR="90000" marT="46800" marB="46800" anchor="ctr"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noFill/>
                  </a:tcPr>
                </a:tc>
              </a:tr>
            </a:tbl>
          </a:graphicData>
        </a:graphic>
      </p:graphicFrame>
      <p:sp>
        <p:nvSpPr>
          <p:cNvPr id="47198" name="Text Box 94"/>
          <p:cNvSpPr txBox="1">
            <a:spLocks noChangeArrowheads="1"/>
          </p:cNvSpPr>
          <p:nvPr/>
        </p:nvSpPr>
        <p:spPr bwMode="auto">
          <a:xfrm>
            <a:off x="0" y="925513"/>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3000">
                <a:solidFill>
                  <a:srgbClr val="2CBBC0"/>
                </a:solidFill>
                <a:latin typeface="Source Sans Pro Black" charset="0"/>
              </a:rPr>
              <a:t>Food Web</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67" name="Text Box 3"/>
          <p:cNvSpPr txBox="1">
            <a:spLocks noChangeArrowheads="1"/>
          </p:cNvSpPr>
          <p:nvPr/>
        </p:nvSpPr>
        <p:spPr bwMode="auto">
          <a:xfrm>
            <a:off x="0" y="-82550"/>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Extending the Arc:</a:t>
            </a:r>
          </a:p>
        </p:txBody>
      </p:sp>
      <p:sp>
        <p:nvSpPr>
          <p:cNvPr id="11268" name="Text Box 4"/>
          <p:cNvSpPr txBox="1">
            <a:spLocks noChangeArrowheads="1"/>
          </p:cNvSpPr>
          <p:nvPr/>
        </p:nvSpPr>
        <p:spPr bwMode="auto">
          <a:xfrm>
            <a:off x="0" y="4667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a:solidFill>
                  <a:srgbClr val="FFFFFF"/>
                </a:solidFill>
                <a:latin typeface="Source Sans Pro" charset="0"/>
              </a:rPr>
              <a:t>environmental conditions to native fish populations of the Delta. </a:t>
            </a:r>
          </a:p>
        </p:txBody>
      </p:sp>
      <p:sp>
        <p:nvSpPr>
          <p:cNvPr id="11269" name="Text Box 5"/>
          <p:cNvSpPr txBox="1">
            <a:spLocks noChangeArrowheads="1"/>
          </p:cNvSpPr>
          <p:nvPr/>
        </p:nvSpPr>
        <p:spPr bwMode="auto">
          <a:xfrm>
            <a:off x="0" y="215900"/>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a:solidFill>
                  <a:srgbClr val="FFFFFF"/>
                </a:solidFill>
                <a:latin typeface="Source Sans Pro" charset="0"/>
              </a:rPr>
              <a:t>Understanding the importance of freshwater tidal habitat and changing </a:t>
            </a:r>
          </a:p>
        </p:txBody>
      </p:sp>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813" y="2474913"/>
            <a:ext cx="3152775" cy="2409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2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813" y="1016000"/>
            <a:ext cx="9197975" cy="1308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72" name="Text Box 8"/>
          <p:cNvSpPr txBox="1">
            <a:spLocks noChangeArrowheads="1"/>
          </p:cNvSpPr>
          <p:nvPr/>
        </p:nvSpPr>
        <p:spPr bwMode="auto">
          <a:xfrm>
            <a:off x="3625850" y="2343150"/>
            <a:ext cx="6291263" cy="273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a:solidFill>
                  <a:srgbClr val="FFFFFF"/>
                </a:solidFill>
                <a:latin typeface="Source Sans Pro" charset="0"/>
              </a:rPr>
              <a:t>The UC Davis team will study how physical habitat, hydrodynamics, water quality conditions and food webs support native fishes of the Cache-Lindsey Complex (CLC), including the lower Yolo Bypass. The region includes an extensive network of remnant and altered tidal wetlands, sloughs, and canals. Zooplankton densities in the region are often an order of magnitude higher than the central Delta </a:t>
            </a:r>
          </a:p>
        </p:txBody>
      </p:sp>
      <p:sp>
        <p:nvSpPr>
          <p:cNvPr id="11273" name="Text Box 9"/>
          <p:cNvSpPr txBox="1">
            <a:spLocks noChangeArrowheads="1"/>
          </p:cNvSpPr>
          <p:nvPr/>
        </p:nvSpPr>
        <p:spPr bwMode="auto">
          <a:xfrm>
            <a:off x="387350" y="4899025"/>
            <a:ext cx="9455150" cy="164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r>
              <a:rPr lang="en-US" altLang="en-US" sz="2200">
                <a:solidFill>
                  <a:srgbClr val="FFFFFF"/>
                </a:solidFill>
                <a:latin typeface="Source Sans Pro" charset="0"/>
              </a:rPr>
              <a:t>and Suisun Marsh, attracting high densities of planktivorous fish. It is likely that the spatial complexity and food web resources provide a seasonal and year-round refuge for both migratory and resident native fishes (e.g., delta smelt, juvenile Chinook salmon, tule perch). Scientists and managers are thus interested in restoring large tracts of tidal habitat in the region</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01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0" y="6961188"/>
            <a:ext cx="2333625" cy="627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01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775" y="7035800"/>
            <a:ext cx="1235075" cy="45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018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514350"/>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0181" name="Text Box 5"/>
          <p:cNvSpPr txBox="1">
            <a:spLocks noChangeArrowheads="1"/>
          </p:cNvSpPr>
          <p:nvPr/>
        </p:nvSpPr>
        <p:spPr bwMode="auto">
          <a:xfrm>
            <a:off x="0" y="-82550"/>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Scaling and Preparing the Platform</a:t>
            </a:r>
          </a:p>
        </p:txBody>
      </p:sp>
      <p:pic>
        <p:nvPicPr>
          <p:cNvPr id="5018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909638"/>
            <a:ext cx="1939925" cy="605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018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0875" y="909638"/>
            <a:ext cx="1858963" cy="605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018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9838" y="909638"/>
            <a:ext cx="771525" cy="605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018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51363" y="909638"/>
            <a:ext cx="1177925" cy="605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0186"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8813" y="909638"/>
            <a:ext cx="2241550" cy="605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0187"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81950" y="909638"/>
            <a:ext cx="1347788" cy="605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0188"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29738" y="909638"/>
            <a:ext cx="750887" cy="605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50189" name="Group 13"/>
          <p:cNvGraphicFramePr>
            <a:graphicFrameLocks noGrp="1"/>
          </p:cNvGraphicFramePr>
          <p:nvPr/>
        </p:nvGraphicFramePr>
        <p:xfrm>
          <a:off x="-19050" y="508000"/>
          <a:ext cx="10101263" cy="6451600"/>
        </p:xfrm>
        <a:graphic>
          <a:graphicData uri="http://schemas.openxmlformats.org/drawingml/2006/table">
            <a:tbl>
              <a:tblPr/>
              <a:tblGrid>
                <a:gridCol w="1939925"/>
                <a:gridCol w="1857375"/>
                <a:gridCol w="773113"/>
                <a:gridCol w="1181100"/>
                <a:gridCol w="2252662"/>
                <a:gridCol w="1346200"/>
                <a:gridCol w="750888"/>
              </a:tblGrid>
              <a:tr h="417513">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ctr"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000" b="1" i="0" u="none" strike="noStrike" cap="none" normalizeH="0" baseline="0">
                          <a:ln>
                            <a:noFill/>
                          </a:ln>
                          <a:solidFill>
                            <a:srgbClr val="FFFFFF"/>
                          </a:solidFill>
                          <a:effectLst/>
                          <a:latin typeface="Source Sans Pro" charset="0"/>
                          <a:ea typeface="Microsoft YaHei" charset="0"/>
                          <a:cs typeface="Microsoft YaHei" charset="0"/>
                        </a:rPr>
                        <a:t>GEOGRAPHICAL EXTENT</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solidFill>
                      <a:srgbClr val="0066CC"/>
                    </a:solid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ctr"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000" b="1" i="0" u="none" strike="noStrike" cap="none" normalizeH="0" baseline="0">
                          <a:ln>
                            <a:noFill/>
                          </a:ln>
                          <a:solidFill>
                            <a:srgbClr val="FFFFFF"/>
                          </a:solidFill>
                          <a:effectLst/>
                          <a:latin typeface="Source Sans Pro" charset="0"/>
                          <a:ea typeface="Microsoft YaHei" charset="0"/>
                          <a:cs typeface="Microsoft YaHei" charset="0"/>
                        </a:rPr>
                        <a:t>TIME </a:t>
                      </a:r>
                    </a:p>
                    <a:p>
                      <a:pPr marL="0" marR="0" lvl="0" indent="0" algn="ctr"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000" b="1" i="0" u="none" strike="noStrike" cap="none" normalizeH="0" baseline="0">
                          <a:ln>
                            <a:noFill/>
                          </a:ln>
                          <a:solidFill>
                            <a:srgbClr val="FFFFFF"/>
                          </a:solidFill>
                          <a:effectLst/>
                          <a:latin typeface="Source Sans Pro" charset="0"/>
                          <a:ea typeface="Microsoft YaHei" charset="0"/>
                          <a:cs typeface="Microsoft YaHei" charset="0"/>
                        </a:rPr>
                        <a:t>FRAME</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solidFill>
                      <a:srgbClr val="0066CC"/>
                    </a:solid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ctr"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000" b="1" i="0" u="none" strike="noStrike" cap="none" normalizeH="0" baseline="0">
                          <a:ln>
                            <a:noFill/>
                          </a:ln>
                          <a:solidFill>
                            <a:srgbClr val="FFFFFF"/>
                          </a:solidFill>
                          <a:effectLst/>
                          <a:latin typeface="Source Sans Pro" charset="0"/>
                          <a:ea typeface="Microsoft YaHei" charset="0"/>
                          <a:cs typeface="Microsoft YaHei" charset="0"/>
                        </a:rPr>
                        <a:t>METHODS-FISH</a:t>
                      </a:r>
                    </a:p>
                    <a:p>
                      <a:pPr marL="0" marR="0" lvl="0" indent="0" algn="ctr"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000" b="1" i="0" u="none" strike="noStrike" cap="none" normalizeH="0" baseline="0">
                          <a:ln>
                            <a:noFill/>
                          </a:ln>
                          <a:solidFill>
                            <a:srgbClr val="FFFFFF"/>
                          </a:solidFill>
                          <a:effectLst/>
                          <a:latin typeface="Source Sans Pro" charset="0"/>
                          <a:ea typeface="Microsoft YaHei" charset="0"/>
                          <a:cs typeface="Microsoft YaHei" charset="0"/>
                        </a:rPr>
                        <a:t>CATCH</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solidFill>
                      <a:srgbClr val="0066CC"/>
                    </a:solid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ctr"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000" b="1" i="0" u="none" strike="noStrike" cap="none" normalizeH="0" baseline="0">
                          <a:ln>
                            <a:noFill/>
                          </a:ln>
                          <a:solidFill>
                            <a:srgbClr val="FFFFFF"/>
                          </a:solidFill>
                          <a:effectLst/>
                          <a:latin typeface="Source Sans Pro" charset="0"/>
                          <a:ea typeface="Microsoft YaHei" charset="0"/>
                          <a:cs typeface="Microsoft YaHei" charset="0"/>
                        </a:rPr>
                        <a:t>METHODS-</a:t>
                      </a:r>
                    </a:p>
                    <a:p>
                      <a:pPr marL="0" marR="0" lvl="0" indent="0" algn="ctr"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000" b="1" i="0" u="none" strike="noStrike" cap="none" normalizeH="0" baseline="0">
                          <a:ln>
                            <a:noFill/>
                          </a:ln>
                          <a:solidFill>
                            <a:srgbClr val="FFFFFF"/>
                          </a:solidFill>
                          <a:effectLst/>
                          <a:latin typeface="Source Sans Pro" charset="0"/>
                          <a:ea typeface="Microsoft YaHei" charset="0"/>
                          <a:cs typeface="Microsoft YaHei" charset="0"/>
                        </a:rPr>
                        <a:t>ZOOPLANKTON</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solidFill>
                      <a:srgbClr val="0066CC"/>
                    </a:solid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ctr"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000" b="1" i="0" u="none" strike="noStrike" cap="none" normalizeH="0" baseline="0">
                          <a:ln>
                            <a:noFill/>
                          </a:ln>
                          <a:solidFill>
                            <a:srgbClr val="FFFFFF"/>
                          </a:solidFill>
                          <a:effectLst/>
                          <a:latin typeface="Source Sans Pro" charset="0"/>
                          <a:ea typeface="Microsoft YaHei" charset="0"/>
                          <a:cs typeface="Microsoft YaHei" charset="0"/>
                        </a:rPr>
                        <a:t>METHOD-WATER</a:t>
                      </a:r>
                    </a:p>
                    <a:p>
                      <a:pPr marL="0" marR="0" lvl="0" indent="0" algn="ctr"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000" b="1" i="0" u="none" strike="noStrike" cap="none" normalizeH="0" baseline="0">
                          <a:ln>
                            <a:noFill/>
                          </a:ln>
                          <a:solidFill>
                            <a:srgbClr val="FFFFFF"/>
                          </a:solidFill>
                          <a:effectLst/>
                          <a:latin typeface="Source Sans Pro" charset="0"/>
                          <a:ea typeface="Microsoft YaHei" charset="0"/>
                          <a:cs typeface="Microsoft YaHei" charset="0"/>
                        </a:rPr>
                        <a:t>QUALITY</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solidFill>
                      <a:srgbClr val="0066CC"/>
                    </a:solid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000" b="1" i="0" u="none" strike="noStrike" cap="none" normalizeH="0" baseline="0">
                          <a:ln>
                            <a:noFill/>
                          </a:ln>
                          <a:solidFill>
                            <a:srgbClr val="FFFFFF"/>
                          </a:solidFill>
                          <a:effectLst/>
                          <a:latin typeface="Source Sans Pro" charset="0"/>
                          <a:ea typeface="Microsoft YaHei" charset="0"/>
                          <a:cs typeface="Microsoft YaHei" charset="0"/>
                        </a:rPr>
                        <a:t>RESULTS-</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000" b="1" i="0" u="none" strike="noStrike" cap="none" normalizeH="0" baseline="0">
                          <a:ln>
                            <a:noFill/>
                          </a:ln>
                          <a:solidFill>
                            <a:srgbClr val="FFFFFF"/>
                          </a:solidFill>
                          <a:effectLst/>
                          <a:latin typeface="Source Sans Pro" charset="0"/>
                          <a:ea typeface="Microsoft YaHei" charset="0"/>
                          <a:cs typeface="Microsoft YaHei" charset="0"/>
                        </a:rPr>
                        <a:t>UNITS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solidFill>
                      <a:srgbClr val="0066CC"/>
                    </a:solidFill>
                  </a:tcPr>
                </a:tc>
              </a:tr>
              <a:tr h="2584450">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400" b="1" i="0" u="none" strike="noStrike" cap="none" normalizeH="0" baseline="0">
                          <a:ln>
                            <a:noFill/>
                          </a:ln>
                          <a:solidFill>
                            <a:srgbClr val="FFFFFF"/>
                          </a:solidFill>
                          <a:effectLst/>
                          <a:latin typeface="Source Sans Pro" charset="0"/>
                          <a:ea typeface="Microsoft YaHei" charset="0"/>
                          <a:cs typeface="Microsoft YaHei" charset="0"/>
                        </a:rPr>
                        <a:t>Factors affecting </a:t>
                      </a: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distribution</a:t>
                      </a:r>
                      <a:r>
                        <a:rPr kumimoji="0" lang="en-US" altLang="en-US" sz="1400" b="1" i="0" u="none" strike="noStrike" cap="none" normalizeH="0" baseline="0">
                          <a:ln>
                            <a:noFill/>
                          </a:ln>
                          <a:solidFill>
                            <a:srgbClr val="FFFFFF"/>
                          </a:solidFill>
                          <a:effectLst/>
                          <a:latin typeface="Source Sans Pro" charset="0"/>
                          <a:ea typeface="Microsoft YaHei" charset="0"/>
                          <a:cs typeface="Microsoft YaHei" charset="0"/>
                        </a:rPr>
                        <a:t> and abundance of fish prey within the Cache-Liberty Complex, Part of:Extending the Arc Study [Peter Moyle and Jon Durand]</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Suisun Marsh upstream along the Sacramento River to the Yolo Bypass, including the confluence of the Sacramento and San Joaquin river, the Cache Slough Complex, Liberty Island, Little Holland Tract, the Toe Drain, and the Deepwater Shipping Channel, 32 Sites Total</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2012-</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2015</a:t>
                      </a:r>
                    </a:p>
                  </a:txBody>
                  <a:tcPr marL="90000" marR="90000" marT="46800" marB="46800" anchor="ctr"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Fish surveys: otter trawling, beach seining minnow trapping, boat electrofishing, fyke netting, and mark-recapture via passive integrated transponder (PIT)tags.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With a 63-mm net with a 0.5-m mouth and 2-m length, Duplicate samples were collected by 5-min oblique tows, Results of community structure reported as Density (individuals/m3)</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Continuous chi-a measurements taken along zooplankton sampling transects using a flow-through system. Turbidity, specific conductivity, and DO were also taken along the transects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Catch and CPUE</a:t>
                      </a:r>
                    </a:p>
                  </a:txBody>
                  <a:tcPr marL="90000" marR="90000" marT="46800" marB="46800" anchor="ctr"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r>
              <a:tr h="1819275">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Factor Affecting the abundance, Community Composition, Distribution, Availability and Timing of Food for Native Species in Liberty Island [Charles Simenstad and Lori Smith]</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Larval trawls around the border of Liberty Island, beach seines in Liberty Island as well as several locations in waters feeding into Liberty Island, random sampling locations within Liberty Island</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2014- present</a:t>
                      </a:r>
                    </a:p>
                  </a:txBody>
                  <a:tcPr marL="90000" marR="90000" marT="46800" marB="46800" anchor="ctr"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Surface trawls: 500 μm mesh, Feb. June. Fish ID conducted using DJFMP protocols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Physical- chamical parameters recorded with net tows. stable isotopes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CPUE= (Total flow meter value) x (mouth area of net) x (K factor).</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r>
              <a:tr h="1628775">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20mm Survey [CA DFW]</a:t>
                      </a:r>
                    </a:p>
                  </a:txBody>
                  <a:tcPr marL="90000" marR="90000" marT="46800" marB="46800" anchor="ctr"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Eight siteas in the CSC. Every neap tide between March and July</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8-10 annually, ongoing</a:t>
                      </a:r>
                    </a:p>
                  </a:txBody>
                  <a:tcPr marL="90000" marR="90000" marT="46800" marB="46800" anchor="ctr"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8-10 larval fish trawls per year with a 20mm mesh net</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Zooplankton tows collected simutaneously to fish surveys using a Clarke-Bumpus net (0.160-mm mesh nylon cloth, outer mouth diameter of 12.5 cm, 76-cm length screened with 0.150-mm mesh). Volume was recorded using a flow meter)</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surface EC and surface teperature measured concurrently with trawls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Catch and CPUE</a:t>
                      </a:r>
                    </a:p>
                  </a:txBody>
                  <a:tcPr marL="90000" marR="90000" marT="46800" marB="46800" anchor="ctr"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477838"/>
            <a:ext cx="9377363" cy="9302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2229" name="Text Box 5"/>
          <p:cNvSpPr txBox="1">
            <a:spLocks noChangeArrowheads="1"/>
          </p:cNvSpPr>
          <p:nvPr/>
        </p:nvSpPr>
        <p:spPr bwMode="auto">
          <a:xfrm>
            <a:off x="0" y="-82550"/>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Scaling and Preparing the Platform</a:t>
            </a:r>
          </a:p>
        </p:txBody>
      </p:sp>
      <p:pic>
        <p:nvPicPr>
          <p:cNvPr id="522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517525"/>
            <a:ext cx="1400175" cy="5368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9225" y="517525"/>
            <a:ext cx="722313" cy="5368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1538" y="517525"/>
            <a:ext cx="958850" cy="5368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0388" y="517525"/>
            <a:ext cx="749300" cy="5368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3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49688" y="517525"/>
            <a:ext cx="922337" cy="5368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3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73613" y="517525"/>
            <a:ext cx="904875" cy="5368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36"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78488" y="517525"/>
            <a:ext cx="833437" cy="5368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37"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10338" y="517525"/>
            <a:ext cx="733425" cy="5368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38"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45350" y="517525"/>
            <a:ext cx="735013" cy="5368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39"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80363" y="517525"/>
            <a:ext cx="749300" cy="5368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40" name="Picture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29663" y="517525"/>
            <a:ext cx="652462" cy="5368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41" name="Picture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82125" y="517525"/>
            <a:ext cx="696913" cy="5368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52242" name="Group 18"/>
          <p:cNvGraphicFramePr>
            <a:graphicFrameLocks noGrp="1"/>
          </p:cNvGraphicFramePr>
          <p:nvPr/>
        </p:nvGraphicFramePr>
        <p:xfrm>
          <a:off x="19050" y="517525"/>
          <a:ext cx="10063163" cy="3668713"/>
        </p:xfrm>
        <a:graphic>
          <a:graphicData uri="http://schemas.openxmlformats.org/drawingml/2006/table">
            <a:tbl>
              <a:tblPr/>
              <a:tblGrid>
                <a:gridCol w="466725"/>
                <a:gridCol w="935038"/>
                <a:gridCol w="722312"/>
                <a:gridCol w="957263"/>
                <a:gridCol w="749300"/>
                <a:gridCol w="925512"/>
                <a:gridCol w="904875"/>
                <a:gridCol w="833438"/>
                <a:gridCol w="735012"/>
                <a:gridCol w="735013"/>
                <a:gridCol w="749300"/>
                <a:gridCol w="652462"/>
                <a:gridCol w="696913"/>
              </a:tblGrid>
              <a:tr h="366713">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Myole &amp;</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Durand:</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ARC</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Kimmerer &amp;</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Bergmasch:</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Flux Study</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Weston &amp;</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Young:</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Toxicity</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Study</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Smith &amp;</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Simenstad:</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Food for</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Navtive</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Fishes</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USFWS</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DJFMP</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CA DFW</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Summer</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Townet</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CA DFW</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Spring</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Kodiak</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Trawl</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CA DFW</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20mm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DWR</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EMP</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DWR</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CDEC</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USGS</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NWIS</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366713">
                <a:tc rowSpan="3">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anchor="ctr" horzOverflow="overflow">
                    <a:lnL w="720" cap="flat" cmpd="sng" algn="ctr">
                      <a:solidFill>
                        <a:srgbClr val="999999"/>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Methods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moored </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flow-</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Surface</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Surface</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sfc</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sfc</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sfc</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1m </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below</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sfc</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 25 deg.</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366713">
                <a:tc vMerge="1">
                  <a:txBody>
                    <a:bodyPr/>
                    <a:lstStyle/>
                    <a:p>
                      <a:endParaRPr lang="en-US"/>
                    </a:p>
                  </a:txBody>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Units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366713">
                <a:tc vMerge="1">
                  <a:txBody>
                    <a:bodyPr/>
                    <a:lstStyle/>
                    <a:p>
                      <a:endParaRPr lang="en-US"/>
                    </a:p>
                  </a:txBody>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Frequency</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monthly</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contingent </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with</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sampling </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period</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each </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trawl</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&amp; seine</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monthly</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hourly,</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daily, </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and</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event</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15 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366713">
                <a:tc rowSpan="3">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anchor="ctr" horzOverflow="overflow">
                    <a:lnL w="720" cap="flat" cmpd="sng" algn="ctr">
                      <a:solidFill>
                        <a:srgbClr val="999999"/>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Methods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extracted</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in-situ,IVF</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366713">
                <a:tc vMerge="1">
                  <a:txBody>
                    <a:bodyPr/>
                    <a:lstStyle/>
                    <a:p>
                      <a:endParaRPr lang="en-US"/>
                    </a:p>
                  </a:txBody>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Units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ug/L</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ug/L</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ug/L</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366713">
                <a:tc vMerge="1">
                  <a:txBody>
                    <a:bodyPr/>
                    <a:lstStyle/>
                    <a:p>
                      <a:endParaRPr lang="en-US"/>
                    </a:p>
                  </a:txBody>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Frequency</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event</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366713">
                <a:tc rowSpan="3">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anchor="ctr" horzOverflow="overflow">
                    <a:lnL w="720" cap="flat" cmpd="sng" algn="ctr">
                      <a:solidFill>
                        <a:srgbClr val="999999"/>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Methods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discrete</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event</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366713">
                <a:tc vMerge="1">
                  <a:txBody>
                    <a:bodyPr/>
                    <a:lstStyle/>
                    <a:p>
                      <a:endParaRPr lang="en-US"/>
                    </a:p>
                  </a:txBody>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Units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NTU</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NTU</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NTU</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NTU</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366713">
                <a:tc vMerge="1">
                  <a:txBody>
                    <a:bodyPr/>
                    <a:lstStyle/>
                    <a:p>
                      <a:endParaRPr lang="en-US"/>
                    </a:p>
                  </a:txBody>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Frequency</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contingent on</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contingent on</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monthly</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hourly</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bl>
          </a:graphicData>
        </a:graphic>
      </p:graphicFrame>
      <p:sp>
        <p:nvSpPr>
          <p:cNvPr id="52638" name="Text Box 414"/>
          <p:cNvSpPr txBox="1">
            <a:spLocks noChangeArrowheads="1"/>
          </p:cNvSpPr>
          <p:nvPr/>
        </p:nvSpPr>
        <p:spPr bwMode="auto">
          <a:xfrm rot="16200000">
            <a:off x="-307975" y="2251075"/>
            <a:ext cx="1046163" cy="43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200" b="1">
                <a:solidFill>
                  <a:srgbClr val="69BD46"/>
                </a:solidFill>
                <a:latin typeface="Source Sans Pro" charset="0"/>
              </a:rPr>
              <a:t>Electrical</a:t>
            </a:r>
          </a:p>
          <a:p>
            <a:r>
              <a:rPr lang="en-US" altLang="en-US" sz="1200" b="1">
                <a:solidFill>
                  <a:srgbClr val="69BD46"/>
                </a:solidFill>
                <a:latin typeface="Source Sans Pro" charset="0"/>
              </a:rPr>
              <a:t>Conductivity</a:t>
            </a:r>
          </a:p>
        </p:txBody>
      </p:sp>
      <p:sp>
        <p:nvSpPr>
          <p:cNvPr id="52639" name="Text Box 415"/>
          <p:cNvSpPr txBox="1">
            <a:spLocks noChangeArrowheads="1"/>
          </p:cNvSpPr>
          <p:nvPr/>
        </p:nvSpPr>
        <p:spPr bwMode="auto">
          <a:xfrm rot="16200000">
            <a:off x="-224631" y="3661569"/>
            <a:ext cx="1155700" cy="598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200" b="1">
                <a:solidFill>
                  <a:srgbClr val="69BD46"/>
                </a:solidFill>
                <a:latin typeface="Source Sans Pro" charset="0"/>
              </a:rPr>
              <a:t>Chlorophyll A</a:t>
            </a:r>
          </a:p>
          <a:p>
            <a:endParaRPr lang="en-US" altLang="en-US" sz="1200" b="1">
              <a:solidFill>
                <a:srgbClr val="69BD46"/>
              </a:solidFill>
              <a:latin typeface="Source Sans Pro" charset="0"/>
            </a:endParaRPr>
          </a:p>
        </p:txBody>
      </p:sp>
      <p:sp>
        <p:nvSpPr>
          <p:cNvPr id="52640" name="Text Box 416"/>
          <p:cNvSpPr txBox="1">
            <a:spLocks noChangeArrowheads="1"/>
          </p:cNvSpPr>
          <p:nvPr/>
        </p:nvSpPr>
        <p:spPr bwMode="auto">
          <a:xfrm rot="16200000">
            <a:off x="-180975" y="5002213"/>
            <a:ext cx="809625"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200" b="1">
                <a:solidFill>
                  <a:srgbClr val="69BD46"/>
                </a:solidFill>
                <a:latin typeface="Source Sans Pro" charset="0"/>
              </a:rPr>
              <a:t>Turbidity</a:t>
            </a:r>
          </a:p>
        </p:txBody>
      </p:sp>
      <p:sp>
        <p:nvSpPr>
          <p:cNvPr id="52641" name="Text Box 417"/>
          <p:cNvSpPr txBox="1">
            <a:spLocks noChangeArrowheads="1"/>
          </p:cNvSpPr>
          <p:nvPr/>
        </p:nvSpPr>
        <p:spPr bwMode="auto">
          <a:xfrm>
            <a:off x="90488" y="5865813"/>
            <a:ext cx="4551362" cy="71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b="1">
                <a:solidFill>
                  <a:srgbClr val="2CBBC0"/>
                </a:solidFill>
                <a:latin typeface="Source Sans Pro" charset="0"/>
              </a:rPr>
              <a:t>Cache Complex Monitoring </a:t>
            </a:r>
          </a:p>
          <a:p>
            <a:r>
              <a:rPr lang="en-US" altLang="en-US" sz="2200" b="1">
                <a:solidFill>
                  <a:srgbClr val="2CBBC0"/>
                </a:solidFill>
                <a:latin typeface="Source Sans Pro" charset="0"/>
              </a:rPr>
              <a:t>Review Reports:</a:t>
            </a:r>
          </a:p>
        </p:txBody>
      </p:sp>
      <p:sp>
        <p:nvSpPr>
          <p:cNvPr id="52642" name="Text Box 418"/>
          <p:cNvSpPr txBox="1">
            <a:spLocks noChangeArrowheads="1"/>
          </p:cNvSpPr>
          <p:nvPr/>
        </p:nvSpPr>
        <p:spPr bwMode="auto">
          <a:xfrm>
            <a:off x="6819900" y="5865813"/>
            <a:ext cx="3041650"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b="1">
                <a:solidFill>
                  <a:srgbClr val="2CBBC0"/>
                </a:solidFill>
                <a:latin typeface="Source Sans Pro" charset="0"/>
              </a:rPr>
              <a:t>Data Integration Plan:</a:t>
            </a:r>
          </a:p>
        </p:txBody>
      </p:sp>
      <p:sp>
        <p:nvSpPr>
          <p:cNvPr id="52643" name="Text Box 419"/>
          <p:cNvSpPr txBox="1">
            <a:spLocks noChangeArrowheads="1"/>
          </p:cNvSpPr>
          <p:nvPr/>
        </p:nvSpPr>
        <p:spPr bwMode="auto">
          <a:xfrm>
            <a:off x="6810375" y="6205538"/>
            <a:ext cx="3290888" cy="1119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400">
                <a:solidFill>
                  <a:srgbClr val="FFFFFF"/>
                </a:solidFill>
                <a:latin typeface="Source Sans Pro" charset="0"/>
              </a:rPr>
              <a:t>Data integration documentation and </a:t>
            </a:r>
          </a:p>
          <a:p>
            <a:r>
              <a:rPr lang="en-US" altLang="en-US" sz="1400">
                <a:solidFill>
                  <a:srgbClr val="FFFFFF"/>
                </a:solidFill>
                <a:latin typeface="Source Sans Pro" charset="0"/>
              </a:rPr>
              <a:t>schema for project stakeholders. Includes </a:t>
            </a:r>
          </a:p>
          <a:p>
            <a:r>
              <a:rPr lang="en-US" altLang="en-US" sz="1400">
                <a:solidFill>
                  <a:srgbClr val="FFFFFF"/>
                </a:solidFill>
                <a:latin typeface="Source Sans Pro" charset="0"/>
              </a:rPr>
              <a:t>data types, owners, Methods comparison, </a:t>
            </a:r>
          </a:p>
          <a:p>
            <a:r>
              <a:rPr lang="en-US" altLang="en-US" sz="1400">
                <a:solidFill>
                  <a:srgbClr val="FFFFFF"/>
                </a:solidFill>
                <a:latin typeface="Source Sans Pro" charset="0"/>
              </a:rPr>
              <a:t>parameter library, collection frequency, etc.</a:t>
            </a:r>
          </a:p>
        </p:txBody>
      </p:sp>
      <p:sp>
        <p:nvSpPr>
          <p:cNvPr id="52644" name="Text Box 420"/>
          <p:cNvSpPr txBox="1">
            <a:spLocks noChangeArrowheads="1"/>
          </p:cNvSpPr>
          <p:nvPr/>
        </p:nvSpPr>
        <p:spPr bwMode="auto">
          <a:xfrm>
            <a:off x="114300" y="6457950"/>
            <a:ext cx="1498600" cy="1119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400">
                <a:solidFill>
                  <a:srgbClr val="FFFFFF"/>
                </a:solidFill>
                <a:latin typeface="Source Sans Pro" charset="0"/>
              </a:rPr>
              <a:t>Current monitoring </a:t>
            </a:r>
          </a:p>
          <a:p>
            <a:r>
              <a:rPr lang="en-US" altLang="en-US" sz="1400">
                <a:solidFill>
                  <a:srgbClr val="FFFFFF"/>
                </a:solidFill>
                <a:latin typeface="Source Sans Pro" charset="0"/>
              </a:rPr>
              <a:t>within the cache </a:t>
            </a:r>
          </a:p>
          <a:p>
            <a:r>
              <a:rPr lang="en-US" altLang="en-US" sz="1400">
                <a:solidFill>
                  <a:srgbClr val="FFFFFF"/>
                </a:solidFill>
                <a:latin typeface="Source Sans Pro" charset="0"/>
              </a:rPr>
              <a:t>region.</a:t>
            </a:r>
          </a:p>
        </p:txBody>
      </p:sp>
      <p:sp>
        <p:nvSpPr>
          <p:cNvPr id="52645" name="Text Box 421"/>
          <p:cNvSpPr txBox="1">
            <a:spLocks noChangeArrowheads="1"/>
          </p:cNvSpPr>
          <p:nvPr/>
        </p:nvSpPr>
        <p:spPr bwMode="auto">
          <a:xfrm>
            <a:off x="1554163" y="6459538"/>
            <a:ext cx="1498600" cy="949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500" b="1">
                <a:solidFill>
                  <a:srgbClr val="FFFFFF"/>
                </a:solidFill>
                <a:latin typeface="Source Sans Pro" charset="0"/>
              </a:rPr>
              <a:t>Water Quality</a:t>
            </a:r>
          </a:p>
          <a:p>
            <a:r>
              <a:rPr lang="en-US" altLang="en-US" sz="1500" b="1">
                <a:solidFill>
                  <a:srgbClr val="FFFFFF"/>
                </a:solidFill>
                <a:latin typeface="Source Sans Pro" charset="0"/>
              </a:rPr>
              <a:t>Meteorological</a:t>
            </a:r>
          </a:p>
          <a:p>
            <a:r>
              <a:rPr lang="en-US" altLang="en-US" sz="1500" b="1">
                <a:solidFill>
                  <a:srgbClr val="FFFFFF"/>
                </a:solidFill>
                <a:latin typeface="Source Sans Pro" charset="0"/>
              </a:rPr>
              <a:t>Food Web</a:t>
            </a:r>
          </a:p>
          <a:p>
            <a:r>
              <a:rPr lang="en-US" altLang="en-US" sz="1500" b="1">
                <a:solidFill>
                  <a:srgbClr val="FFFFFF"/>
                </a:solidFill>
                <a:latin typeface="Source Sans Pro" charset="0"/>
              </a:rPr>
              <a:t>Hydrology</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477838"/>
            <a:ext cx="9377363" cy="9302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05" name="Text Box 5"/>
          <p:cNvSpPr txBox="1">
            <a:spLocks noChangeArrowheads="1"/>
          </p:cNvSpPr>
          <p:nvPr/>
        </p:nvSpPr>
        <p:spPr bwMode="auto">
          <a:xfrm>
            <a:off x="0" y="-82550"/>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Data Interoperability</a:t>
            </a:r>
          </a:p>
        </p:txBody>
      </p:sp>
      <p:pic>
        <p:nvPicPr>
          <p:cNvPr id="5120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1022350"/>
            <a:ext cx="1400175" cy="537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9225" y="1022350"/>
            <a:ext cx="722313" cy="537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1538" y="1022350"/>
            <a:ext cx="958850" cy="537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0388" y="1022350"/>
            <a:ext cx="749300" cy="537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1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49688" y="1022350"/>
            <a:ext cx="922337" cy="537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11"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73613" y="1022350"/>
            <a:ext cx="904875" cy="537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12"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78488" y="1022350"/>
            <a:ext cx="833437" cy="537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13"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10338" y="1022350"/>
            <a:ext cx="733425" cy="537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14"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45350" y="1022350"/>
            <a:ext cx="735013" cy="537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15"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80363" y="1022350"/>
            <a:ext cx="749300" cy="537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16" name="Picture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29663" y="1022350"/>
            <a:ext cx="652462" cy="537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17" name="Picture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82125" y="1022350"/>
            <a:ext cx="696913" cy="537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51218" name="Group 18"/>
          <p:cNvGraphicFramePr>
            <a:graphicFrameLocks noGrp="1"/>
          </p:cNvGraphicFramePr>
          <p:nvPr/>
        </p:nvGraphicFramePr>
        <p:xfrm>
          <a:off x="19050" y="1022350"/>
          <a:ext cx="10063163" cy="5232400"/>
        </p:xfrm>
        <a:graphic>
          <a:graphicData uri="http://schemas.openxmlformats.org/drawingml/2006/table">
            <a:tbl>
              <a:tblPr/>
              <a:tblGrid>
                <a:gridCol w="466725"/>
                <a:gridCol w="935038"/>
                <a:gridCol w="722312"/>
                <a:gridCol w="957263"/>
                <a:gridCol w="749300"/>
                <a:gridCol w="925512"/>
                <a:gridCol w="904875"/>
                <a:gridCol w="833438"/>
                <a:gridCol w="735012"/>
                <a:gridCol w="735013"/>
                <a:gridCol w="749300"/>
                <a:gridCol w="652462"/>
                <a:gridCol w="696913"/>
              </a:tblGrid>
              <a:tr h="1189038">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Myole &amp;</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Durand:</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ARC</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Kimmerer &amp;</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Bergmasch:</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Flux Study</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Weston &amp;</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Young:</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Toxicity</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Study</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Smith &amp;</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Simenstad:</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Food for</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Navtive</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Fishes</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USFWS</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DJFMP</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CA DFW</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Summer</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Townet</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CA DFW</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Spring</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Kodiak</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Trawl</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CA DFW</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20mm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DWR</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EMP</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DWR</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CDEC</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USGS</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NWIS</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458788">
                <a:tc rowSpan="3">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anchor="ctr" horzOverflow="overflow">
                    <a:lnL w="720" cap="flat" cmpd="sng" algn="ctr">
                      <a:solidFill>
                        <a:srgbClr val="999999"/>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Methods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moored </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flow-</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Surface</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Surface</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sfc</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sfc</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sfc</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1m </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below</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sfc</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 25 deg.</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368300">
                <a:tc vMerge="1">
                  <a:txBody>
                    <a:bodyPr/>
                    <a:lstStyle/>
                    <a:p>
                      <a:endParaRPr lang="en-US"/>
                    </a:p>
                  </a:txBody>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Units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uS/cm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823913">
                <a:tc vMerge="1">
                  <a:txBody>
                    <a:bodyPr/>
                    <a:lstStyle/>
                    <a:p>
                      <a:endParaRPr lang="en-US"/>
                    </a:p>
                  </a:txBody>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Frequency</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monthly</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contingent </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with</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sampling </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period</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each </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trawl</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&amp; seine</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monthly</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hourly,</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daily, </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and</a:t>
                      </a:r>
                    </a:p>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event</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15 m</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458788">
                <a:tc rowSpan="3">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anchor="ctr" horzOverflow="overflow">
                    <a:lnL w="720" cap="flat" cmpd="sng" algn="ctr">
                      <a:solidFill>
                        <a:srgbClr val="999999"/>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Methods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extracted</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in-situ,IVF</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368300">
                <a:tc vMerge="1">
                  <a:txBody>
                    <a:bodyPr/>
                    <a:lstStyle/>
                    <a:p>
                      <a:endParaRPr lang="en-US"/>
                    </a:p>
                  </a:txBody>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Units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ug/L</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ug/L</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ug/L</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368300">
                <a:tc vMerge="1">
                  <a:txBody>
                    <a:bodyPr/>
                    <a:lstStyle/>
                    <a:p>
                      <a:endParaRPr lang="en-US"/>
                    </a:p>
                  </a:txBody>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Frequency</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event</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368300">
                <a:tc rowSpan="3">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anchor="ctr" horzOverflow="overflow">
                    <a:lnL w="720" cap="flat" cmpd="sng" algn="ctr">
                      <a:solidFill>
                        <a:srgbClr val="999999"/>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Methods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discrete</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event</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368300">
                <a:tc vMerge="1">
                  <a:txBody>
                    <a:bodyPr/>
                    <a:lstStyle/>
                    <a:p>
                      <a:endParaRPr lang="en-US"/>
                    </a:p>
                  </a:txBody>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Units</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NTU</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NTU</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NTU</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NTU</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r h="458788">
                <a:tc vMerge="1">
                  <a:txBody>
                    <a:bodyPr/>
                    <a:lstStyle/>
                    <a:p>
                      <a:endParaRPr lang="en-US"/>
                    </a:p>
                  </a:txBody>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1" i="0" u="none" strike="noStrike" cap="none" normalizeH="0" baseline="0">
                          <a:ln>
                            <a:noFill/>
                          </a:ln>
                          <a:solidFill>
                            <a:srgbClr val="FFFFFF"/>
                          </a:solidFill>
                          <a:effectLst/>
                          <a:latin typeface="Source Sans Pro" charset="0"/>
                          <a:ea typeface="Microsoft YaHei" charset="0"/>
                          <a:cs typeface="Microsoft YaHei" charset="0"/>
                        </a:rPr>
                        <a:t>Frequency</a:t>
                      </a:r>
                    </a:p>
                  </a:txBody>
                  <a:tcPr marL="90000" marR="90000" marT="46800" marB="46800" horzOverflow="overflow">
                    <a:lnL w="720" cap="flat" cmpd="sng" algn="ctr">
                      <a:solidFill>
                        <a:srgbClr val="808080"/>
                      </a:solidFill>
                      <a:prstDash val="solid"/>
                      <a:round/>
                      <a:headEnd type="none" w="med" len="med"/>
                      <a:tailEnd type="none" w="med" len="med"/>
                    </a:lnL>
                    <a:lnR w="720" cap="flat" cmpd="sng" algn="ctr">
                      <a:solidFill>
                        <a:srgbClr val="808080"/>
                      </a:solidFill>
                      <a:prstDash val="solid"/>
                      <a:round/>
                      <a:headEnd type="none" w="med" len="med"/>
                      <a:tailEnd type="none" w="med" len="med"/>
                    </a:lnR>
                    <a:lnT w="720" cap="flat" cmpd="sng" algn="ctr">
                      <a:solidFill>
                        <a:srgbClr val="808080"/>
                      </a:solidFill>
                      <a:prstDash val="solid"/>
                      <a:round/>
                      <a:headEnd type="none" w="med" len="med"/>
                      <a:tailEnd type="none" w="med" len="med"/>
                    </a:lnT>
                    <a:lnB w="720" cap="flat" cmpd="sng" algn="ctr">
                      <a:solidFill>
                        <a:srgbClr val="808080"/>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808080"/>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contingent on</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contingent on</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monthly</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charset="0"/>
                          <a:ea typeface="Microsoft YaHei" charset="0"/>
                          <a:cs typeface="Microsoft YaHei" charset="0"/>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charset="0"/>
                          <a:ea typeface="Microsoft YaHei" charset="0"/>
                          <a:cs typeface="Microsoft YaHei" charset="0"/>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charset="0"/>
                          <a:ea typeface="Microsoft YaHei" charset="0"/>
                          <a:cs typeface="Microsoft YaHei" charset="0"/>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105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en-US" altLang="en-US" sz="1200" b="0" i="0" u="none" strike="noStrike" cap="none" normalizeH="0" baseline="0">
                          <a:ln>
                            <a:noFill/>
                          </a:ln>
                          <a:solidFill>
                            <a:srgbClr val="FFFFFF"/>
                          </a:solidFill>
                          <a:effectLst/>
                          <a:latin typeface="Source Sans Pro" charset="0"/>
                          <a:ea typeface="Microsoft YaHei" charset="0"/>
                          <a:cs typeface="Microsoft YaHei" charset="0"/>
                        </a:rPr>
                        <a:t>hourly</a:t>
                      </a:r>
                    </a:p>
                  </a:txBody>
                  <a:tcPr marL="90000" marR="90000" marT="46800"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c>
                  <a:txBody>
                    <a:bodyPr/>
                    <a:lstStyle>
                      <a:lvl1pPr>
                        <a:spcAft>
                          <a:spcPts val="1413"/>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800">
                          <a:solidFill>
                            <a:srgbClr val="000000"/>
                          </a:solidFill>
                          <a:latin typeface="Arial" charset="0"/>
                          <a:ea typeface="Microsoft YaHei" charset="0"/>
                          <a:cs typeface="Microsoft YaHei" charset="0"/>
                        </a:defRPr>
                      </a:lvl1pPr>
                      <a:lvl2pPr>
                        <a:spcAft>
                          <a:spcPts val="113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Arial" charset="0"/>
                          <a:ea typeface="Microsoft YaHei" charset="0"/>
                          <a:cs typeface="Microsoft YaHei" charset="0"/>
                        </a:defRPr>
                      </a:lvl2pPr>
                      <a:lvl3pPr>
                        <a:spcAft>
                          <a:spcPts val="85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000">
                          <a:solidFill>
                            <a:srgbClr val="000000"/>
                          </a:solidFill>
                          <a:latin typeface="Arial" charset="0"/>
                          <a:ea typeface="Microsoft YaHei" charset="0"/>
                          <a:cs typeface="Microsoft YaHei" charset="0"/>
                        </a:defRPr>
                      </a:lvl3pPr>
                      <a:lvl4pPr>
                        <a:spcAft>
                          <a:spcPts val="575"/>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spcAft>
                          <a:spcPts val="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marL="0" marR="0" lvl="0" indent="0" algn="l" defTabSz="457200" rtl="0" eaLnBrk="1" fontAlgn="base" latinLnBrk="0" hangingPunct="0">
                        <a:lnSpc>
                          <a:spcPct val="87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kumimoji="0" lang="en-US" altLang="en-US" sz="1800" b="0" i="0" u="none" strike="noStrike" cap="none" normalizeH="0" baseline="0">
                        <a:ln>
                          <a:noFill/>
                        </a:ln>
                        <a:solidFill>
                          <a:srgbClr val="000000"/>
                        </a:solidFill>
                        <a:effectLst/>
                        <a:latin typeface="Arial" charset="0"/>
                        <a:ea typeface="Microsoft YaHei" charset="0"/>
                        <a:cs typeface="Microsoft YaHei" charset="0"/>
                      </a:endParaRPr>
                    </a:p>
                  </a:txBody>
                  <a:tcPr marL="90000" marR="90000" marT="76284" marB="46800" horzOverflow="overflow">
                    <a:lnL w="720" cap="flat" cmpd="sng" algn="ctr">
                      <a:solidFill>
                        <a:srgbClr val="999999"/>
                      </a:solidFill>
                      <a:prstDash val="solid"/>
                      <a:round/>
                      <a:headEnd type="none" w="med" len="med"/>
                      <a:tailEnd type="none" w="med" len="med"/>
                    </a:lnL>
                    <a:lnR w="720" cap="flat" cmpd="sng" algn="ctr">
                      <a:solidFill>
                        <a:srgbClr val="999999"/>
                      </a:solidFill>
                      <a:prstDash val="solid"/>
                      <a:round/>
                      <a:headEnd type="none" w="med" len="med"/>
                      <a:tailEnd type="none" w="med" len="med"/>
                    </a:lnR>
                    <a:lnT w="720" cap="flat" cmpd="sng" algn="ctr">
                      <a:solidFill>
                        <a:srgbClr val="999999"/>
                      </a:solidFill>
                      <a:prstDash val="solid"/>
                      <a:round/>
                      <a:headEnd type="none" w="med" len="med"/>
                      <a:tailEnd type="none" w="med" len="med"/>
                    </a:lnT>
                    <a:lnB w="720" cap="flat" cmpd="sng" algn="ctr">
                      <a:solidFill>
                        <a:srgbClr val="999999"/>
                      </a:solidFill>
                      <a:prstDash val="solid"/>
                      <a:round/>
                      <a:headEnd type="none" w="med" len="med"/>
                      <a:tailEnd type="none" w="med" len="med"/>
                    </a:lnB>
                    <a:lnTlToBr>
                      <a:noFill/>
                    </a:lnTlToBr>
                    <a:lnBlToTr>
                      <a:noFill/>
                    </a:lnBlToTr>
                    <a:noFill/>
                  </a:tcPr>
                </a:tc>
              </a:tr>
            </a:tbl>
          </a:graphicData>
        </a:graphic>
      </p:graphicFrame>
      <p:sp>
        <p:nvSpPr>
          <p:cNvPr id="51614" name="Text Box 414"/>
          <p:cNvSpPr txBox="1">
            <a:spLocks noChangeArrowheads="1"/>
          </p:cNvSpPr>
          <p:nvPr/>
        </p:nvSpPr>
        <p:spPr bwMode="auto">
          <a:xfrm rot="16200000">
            <a:off x="-307974" y="2719387"/>
            <a:ext cx="1046162" cy="43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200" b="1">
                <a:solidFill>
                  <a:srgbClr val="69BD46"/>
                </a:solidFill>
                <a:latin typeface="Source Sans Pro" charset="0"/>
              </a:rPr>
              <a:t>Electrical</a:t>
            </a:r>
          </a:p>
          <a:p>
            <a:r>
              <a:rPr lang="en-US" altLang="en-US" sz="1200" b="1">
                <a:solidFill>
                  <a:srgbClr val="69BD46"/>
                </a:solidFill>
                <a:latin typeface="Source Sans Pro" charset="0"/>
              </a:rPr>
              <a:t>Conductivity</a:t>
            </a:r>
          </a:p>
        </p:txBody>
      </p:sp>
      <p:sp>
        <p:nvSpPr>
          <p:cNvPr id="51615" name="Text Box 415"/>
          <p:cNvSpPr txBox="1">
            <a:spLocks noChangeArrowheads="1"/>
          </p:cNvSpPr>
          <p:nvPr/>
        </p:nvSpPr>
        <p:spPr bwMode="auto">
          <a:xfrm rot="16200000">
            <a:off x="-224631" y="4202906"/>
            <a:ext cx="1155700" cy="598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200" b="1">
                <a:solidFill>
                  <a:srgbClr val="69BD46"/>
                </a:solidFill>
                <a:latin typeface="Source Sans Pro" charset="0"/>
              </a:rPr>
              <a:t>Chlorophyll A</a:t>
            </a:r>
          </a:p>
          <a:p>
            <a:endParaRPr lang="en-US" altLang="en-US" sz="1200" b="1">
              <a:solidFill>
                <a:srgbClr val="69BD46"/>
              </a:solidFill>
              <a:latin typeface="Source Sans Pro" charset="0"/>
            </a:endParaRPr>
          </a:p>
        </p:txBody>
      </p:sp>
      <p:sp>
        <p:nvSpPr>
          <p:cNvPr id="51616" name="Text Box 416"/>
          <p:cNvSpPr txBox="1">
            <a:spLocks noChangeArrowheads="1"/>
          </p:cNvSpPr>
          <p:nvPr/>
        </p:nvSpPr>
        <p:spPr bwMode="auto">
          <a:xfrm rot="16200000">
            <a:off x="-180975" y="5470526"/>
            <a:ext cx="809625"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200" b="1">
                <a:solidFill>
                  <a:srgbClr val="69BD46"/>
                </a:solidFill>
                <a:latin typeface="Source Sans Pro" charset="0"/>
              </a:rPr>
              <a:t>Turbidity</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1" name="Text Box 5"/>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GIS Resources</a:t>
            </a:r>
          </a:p>
        </p:txBody>
      </p:sp>
      <p:sp>
        <p:nvSpPr>
          <p:cNvPr id="14342" name="Text Box 6"/>
          <p:cNvSpPr txBox="1">
            <a:spLocks noChangeArrowheads="1"/>
          </p:cNvSpPr>
          <p:nvPr/>
        </p:nvSpPr>
        <p:spPr bwMode="auto">
          <a:xfrm>
            <a:off x="0" y="35877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i="1">
                <a:solidFill>
                  <a:srgbClr val="FFFFFF"/>
                </a:solidFill>
                <a:latin typeface="Source Sans Pro" charset="0"/>
              </a:rPr>
              <a:t>200 + GIS files for users to explore and use</a:t>
            </a:r>
          </a:p>
        </p:txBody>
      </p:sp>
      <p:pic>
        <p:nvPicPr>
          <p:cNvPr id="143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838" y="973138"/>
            <a:ext cx="9123362" cy="5614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1" name="Text Box 3"/>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Benefits of a Collaborative Program</a:t>
            </a: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038" y="1435100"/>
            <a:ext cx="4486276" cy="3752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3" name="Text Box 5"/>
          <p:cNvSpPr txBox="1">
            <a:spLocks noChangeArrowheads="1"/>
          </p:cNvSpPr>
          <p:nvPr/>
        </p:nvSpPr>
        <p:spPr bwMode="auto">
          <a:xfrm>
            <a:off x="4792663" y="788988"/>
            <a:ext cx="484187" cy="769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4800">
                <a:solidFill>
                  <a:srgbClr val="999999"/>
                </a:solidFill>
                <a:latin typeface="Source Sans Pro" charset="0"/>
              </a:rPr>
              <a:t>1</a:t>
            </a:r>
          </a:p>
        </p:txBody>
      </p:sp>
      <p:sp>
        <p:nvSpPr>
          <p:cNvPr id="7174" name="Text Box 6"/>
          <p:cNvSpPr txBox="1">
            <a:spLocks noChangeArrowheads="1"/>
          </p:cNvSpPr>
          <p:nvPr/>
        </p:nvSpPr>
        <p:spPr bwMode="auto">
          <a:xfrm>
            <a:off x="2963863" y="1009650"/>
            <a:ext cx="4067175"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a:solidFill>
                  <a:srgbClr val="FFFFFF"/>
                </a:solidFill>
                <a:latin typeface="Source Sans Pro Semibold" charset="0"/>
              </a:rPr>
              <a:t>Benefit and learn from each other’s  regional monitoring programs and assessment efforts.</a:t>
            </a:r>
          </a:p>
        </p:txBody>
      </p:sp>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1338" y="1490663"/>
            <a:ext cx="4838700" cy="3752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6" name="Text Box 8"/>
          <p:cNvSpPr txBox="1">
            <a:spLocks noChangeArrowheads="1"/>
          </p:cNvSpPr>
          <p:nvPr/>
        </p:nvSpPr>
        <p:spPr bwMode="auto">
          <a:xfrm>
            <a:off x="2963863" y="2581275"/>
            <a:ext cx="4067175"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a:solidFill>
                  <a:srgbClr val="FFFFFF"/>
                </a:solidFill>
                <a:latin typeface="Source Sans Pro Semibold" charset="0"/>
              </a:rPr>
              <a:t>All  investments are </a:t>
            </a:r>
          </a:p>
          <a:p>
            <a:pPr algn="ctr">
              <a:lnSpc>
                <a:spcPct val="105000"/>
              </a:lnSpc>
            </a:pPr>
            <a:r>
              <a:rPr lang="en-US" altLang="en-US" sz="2200">
                <a:solidFill>
                  <a:srgbClr val="FFFFFF"/>
                </a:solidFill>
                <a:latin typeface="Source Sans Pro Semibold" charset="0"/>
              </a:rPr>
              <a:t>contributed back to </a:t>
            </a:r>
          </a:p>
          <a:p>
            <a:pPr algn="ctr">
              <a:lnSpc>
                <a:spcPct val="105000"/>
              </a:lnSpc>
            </a:pPr>
            <a:r>
              <a:rPr lang="en-US" altLang="en-US" sz="2200">
                <a:solidFill>
                  <a:srgbClr val="FFFFFF"/>
                </a:solidFill>
                <a:latin typeface="Source Sans Pro Semibold" charset="0"/>
              </a:rPr>
              <a:t>the community:  Content, GIS, </a:t>
            </a:r>
          </a:p>
          <a:p>
            <a:pPr algn="ctr">
              <a:lnSpc>
                <a:spcPct val="105000"/>
              </a:lnSpc>
            </a:pPr>
            <a:r>
              <a:rPr lang="en-US" altLang="en-US" sz="2200">
                <a:solidFill>
                  <a:srgbClr val="FFFFFF"/>
                </a:solidFill>
                <a:latin typeface="Source Sans Pro Semibold" charset="0"/>
              </a:rPr>
              <a:t>data sets, mapping tools.</a:t>
            </a:r>
          </a:p>
        </p:txBody>
      </p:sp>
      <p:sp>
        <p:nvSpPr>
          <p:cNvPr id="7177" name="Text Box 9"/>
          <p:cNvSpPr txBox="1">
            <a:spLocks noChangeArrowheads="1"/>
          </p:cNvSpPr>
          <p:nvPr/>
        </p:nvSpPr>
        <p:spPr bwMode="auto">
          <a:xfrm>
            <a:off x="2962275" y="4129088"/>
            <a:ext cx="4067175"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a:solidFill>
                  <a:srgbClr val="FFFFFF"/>
                </a:solidFill>
                <a:latin typeface="Source Sans Pro Semibold" charset="0"/>
              </a:rPr>
              <a:t>Data is managed at </a:t>
            </a:r>
          </a:p>
          <a:p>
            <a:pPr algn="ctr">
              <a:lnSpc>
                <a:spcPct val="105000"/>
              </a:lnSpc>
            </a:pPr>
            <a:r>
              <a:rPr lang="en-US" altLang="en-US" sz="2200">
                <a:solidFill>
                  <a:srgbClr val="FFFFFF"/>
                </a:solidFill>
                <a:latin typeface="Source Sans Pro Semibold" charset="0"/>
              </a:rPr>
              <a:t>the regional level and </a:t>
            </a:r>
          </a:p>
          <a:p>
            <a:pPr algn="ctr">
              <a:lnSpc>
                <a:spcPct val="105000"/>
              </a:lnSpc>
            </a:pPr>
            <a:r>
              <a:rPr lang="en-US" altLang="en-US" sz="2200">
                <a:solidFill>
                  <a:srgbClr val="FFFFFF"/>
                </a:solidFill>
                <a:latin typeface="Source Sans Pro Semibold" charset="0"/>
              </a:rPr>
              <a:t>shared with all stakeholders </a:t>
            </a:r>
          </a:p>
          <a:p>
            <a:pPr algn="ctr">
              <a:lnSpc>
                <a:spcPct val="105000"/>
              </a:lnSpc>
            </a:pPr>
            <a:r>
              <a:rPr lang="en-US" altLang="en-US" sz="2200">
                <a:solidFill>
                  <a:srgbClr val="FFFFFF"/>
                </a:solidFill>
                <a:latin typeface="Source Sans Pro Semibold" charset="0"/>
              </a:rPr>
              <a:t>for larger watershed </a:t>
            </a:r>
          </a:p>
          <a:p>
            <a:pPr algn="ctr">
              <a:lnSpc>
                <a:spcPct val="105000"/>
              </a:lnSpc>
            </a:pPr>
            <a:r>
              <a:rPr lang="en-US" altLang="en-US" sz="2200">
                <a:solidFill>
                  <a:srgbClr val="FFFFFF"/>
                </a:solidFill>
                <a:latin typeface="Source Sans Pro Semibold" charset="0"/>
              </a:rPr>
              <a:t>assessment and analysis. </a:t>
            </a:r>
          </a:p>
        </p:txBody>
      </p:sp>
      <p:sp>
        <p:nvSpPr>
          <p:cNvPr id="7178" name="Text Box 10"/>
          <p:cNvSpPr txBox="1">
            <a:spLocks noChangeArrowheads="1"/>
          </p:cNvSpPr>
          <p:nvPr/>
        </p:nvSpPr>
        <p:spPr bwMode="auto">
          <a:xfrm>
            <a:off x="4762500" y="5851525"/>
            <a:ext cx="484188" cy="76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4800">
                <a:solidFill>
                  <a:srgbClr val="999999"/>
                </a:solidFill>
                <a:latin typeface="Source Sans Pro" charset="0"/>
              </a:rPr>
              <a:t>4</a:t>
            </a:r>
          </a:p>
        </p:txBody>
      </p:sp>
      <p:sp>
        <p:nvSpPr>
          <p:cNvPr id="7179" name="Text Box 11"/>
          <p:cNvSpPr txBox="1">
            <a:spLocks noChangeArrowheads="1"/>
          </p:cNvSpPr>
          <p:nvPr/>
        </p:nvSpPr>
        <p:spPr bwMode="auto">
          <a:xfrm>
            <a:off x="2963863" y="6072188"/>
            <a:ext cx="4067175"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a:solidFill>
                  <a:srgbClr val="FFFFFF"/>
                </a:solidFill>
                <a:latin typeface="Source Sans Pro Semibold" charset="0"/>
              </a:rPr>
              <a:t>Application updates.</a:t>
            </a:r>
          </a:p>
        </p:txBody>
      </p:sp>
      <p:sp>
        <p:nvSpPr>
          <p:cNvPr id="7180" name="Text Box 12"/>
          <p:cNvSpPr txBox="1">
            <a:spLocks noChangeArrowheads="1"/>
          </p:cNvSpPr>
          <p:nvPr/>
        </p:nvSpPr>
        <p:spPr bwMode="auto">
          <a:xfrm>
            <a:off x="6637338" y="3121025"/>
            <a:ext cx="484187" cy="76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4800">
                <a:solidFill>
                  <a:srgbClr val="999999"/>
                </a:solidFill>
                <a:latin typeface="Source Sans Pro" charset="0"/>
              </a:rPr>
              <a:t>2</a:t>
            </a:r>
          </a:p>
        </p:txBody>
      </p:sp>
      <p:sp>
        <p:nvSpPr>
          <p:cNvPr id="7181" name="Text Box 13"/>
          <p:cNvSpPr txBox="1">
            <a:spLocks noChangeArrowheads="1"/>
          </p:cNvSpPr>
          <p:nvPr/>
        </p:nvSpPr>
        <p:spPr bwMode="auto">
          <a:xfrm>
            <a:off x="2820988" y="4813300"/>
            <a:ext cx="484187" cy="76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4800">
                <a:solidFill>
                  <a:srgbClr val="999999"/>
                </a:solidFill>
                <a:latin typeface="Source Sans Pro" charset="0"/>
              </a:rPr>
              <a:t>3</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5" name="Text Box 3"/>
          <p:cNvSpPr txBox="1">
            <a:spLocks noChangeArrowheads="1"/>
          </p:cNvSpPr>
          <p:nvPr/>
        </p:nvSpPr>
        <p:spPr bwMode="auto">
          <a:xfrm>
            <a:off x="0" y="-9525"/>
            <a:ext cx="10264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Major Data Providers</a:t>
            </a:r>
          </a:p>
        </p:txBody>
      </p:sp>
      <p:sp>
        <p:nvSpPr>
          <p:cNvPr id="8196" name="Text Box 4"/>
          <p:cNvSpPr txBox="1">
            <a:spLocks noChangeArrowheads="1"/>
          </p:cNvSpPr>
          <p:nvPr/>
        </p:nvSpPr>
        <p:spPr bwMode="auto">
          <a:xfrm>
            <a:off x="503238" y="4740275"/>
            <a:ext cx="9074150"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200">
                <a:solidFill>
                  <a:srgbClr val="FFFFFF"/>
                </a:solidFill>
                <a:latin typeface="Source Sans Pro" charset="0"/>
              </a:rPr>
              <a:t>Data is aggregated from stakeholders throughout the region:</a:t>
            </a:r>
          </a:p>
        </p:txBody>
      </p:sp>
      <p:sp>
        <p:nvSpPr>
          <p:cNvPr id="8197" name="Text Box 5"/>
          <p:cNvSpPr txBox="1">
            <a:spLocks noChangeArrowheads="1"/>
          </p:cNvSpPr>
          <p:nvPr/>
        </p:nvSpPr>
        <p:spPr bwMode="auto">
          <a:xfrm>
            <a:off x="1484313" y="5270500"/>
            <a:ext cx="2390775" cy="79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r>
              <a:rPr lang="en-US" altLang="en-US" sz="2200">
                <a:solidFill>
                  <a:srgbClr val="FFFFFF"/>
                </a:solidFill>
                <a:latin typeface="Source Sans Pro Black" charset="0"/>
              </a:rPr>
              <a:t>Hydrologic</a:t>
            </a:r>
          </a:p>
          <a:p>
            <a:pPr>
              <a:lnSpc>
                <a:spcPct val="105000"/>
              </a:lnSpc>
            </a:pPr>
            <a:r>
              <a:rPr lang="en-US" altLang="en-US" sz="2200">
                <a:solidFill>
                  <a:srgbClr val="FFFFFF"/>
                </a:solidFill>
                <a:latin typeface="Source Sans Pro Black" charset="0"/>
              </a:rPr>
              <a:t>Water Quality</a:t>
            </a:r>
          </a:p>
        </p:txBody>
      </p:sp>
      <p:sp>
        <p:nvSpPr>
          <p:cNvPr id="8198" name="Text Box 6"/>
          <p:cNvSpPr txBox="1">
            <a:spLocks noChangeArrowheads="1"/>
          </p:cNvSpPr>
          <p:nvPr/>
        </p:nvSpPr>
        <p:spPr bwMode="auto">
          <a:xfrm>
            <a:off x="3679825" y="5270500"/>
            <a:ext cx="2390775" cy="79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r>
              <a:rPr lang="en-US" altLang="en-US" sz="2200">
                <a:solidFill>
                  <a:srgbClr val="FFFFFF"/>
                </a:solidFill>
                <a:latin typeface="Source Sans Pro Black" charset="0"/>
              </a:rPr>
              <a:t>Satellite</a:t>
            </a:r>
          </a:p>
          <a:p>
            <a:pPr>
              <a:lnSpc>
                <a:spcPct val="105000"/>
              </a:lnSpc>
            </a:pPr>
            <a:r>
              <a:rPr lang="en-US" altLang="en-US" sz="2200">
                <a:solidFill>
                  <a:srgbClr val="FFFFFF"/>
                </a:solidFill>
                <a:latin typeface="Source Sans Pro Black" charset="0"/>
              </a:rPr>
              <a:t>Meteorological</a:t>
            </a:r>
          </a:p>
        </p:txBody>
      </p:sp>
      <p:sp>
        <p:nvSpPr>
          <p:cNvPr id="8199" name="Text Box 7"/>
          <p:cNvSpPr txBox="1">
            <a:spLocks noChangeArrowheads="1"/>
          </p:cNvSpPr>
          <p:nvPr/>
        </p:nvSpPr>
        <p:spPr bwMode="auto">
          <a:xfrm>
            <a:off x="6056313" y="5270500"/>
            <a:ext cx="2800350" cy="81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r>
              <a:rPr lang="en-US" altLang="en-US" sz="2200">
                <a:solidFill>
                  <a:srgbClr val="FFFFFF"/>
                </a:solidFill>
                <a:latin typeface="Source Sans Pro Black" charset="0"/>
              </a:rPr>
              <a:t>Terrestrial</a:t>
            </a:r>
          </a:p>
          <a:p>
            <a:pPr>
              <a:lnSpc>
                <a:spcPct val="105000"/>
              </a:lnSpc>
            </a:pPr>
            <a:r>
              <a:rPr lang="en-US" altLang="en-US" sz="2200">
                <a:solidFill>
                  <a:srgbClr val="FFFFFF"/>
                </a:solidFill>
                <a:latin typeface="Source Sans Pro Black" charset="0"/>
              </a:rPr>
              <a:t>Volunteer Sampling</a:t>
            </a:r>
          </a:p>
        </p:txBody>
      </p:sp>
      <p:pic>
        <p:nvPicPr>
          <p:cNvPr id="82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1243013"/>
            <a:ext cx="6172200" cy="323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4013" y="2735263"/>
            <a:ext cx="1085850" cy="885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7925" y="2751138"/>
            <a:ext cx="819150" cy="857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0275" y="2992438"/>
            <a:ext cx="1304925" cy="476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3450" y="2987675"/>
            <a:ext cx="1790700" cy="390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17738" y="3854450"/>
            <a:ext cx="2847975" cy="37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6"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7950" y="3892550"/>
            <a:ext cx="2505075" cy="323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7"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77038" y="1390650"/>
            <a:ext cx="962025" cy="1238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8"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57825" y="1462088"/>
            <a:ext cx="1057275" cy="10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9"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54250" y="1624013"/>
            <a:ext cx="1104900" cy="695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10" name="Picture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73463" y="1563688"/>
            <a:ext cx="1714500" cy="76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7"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OpenNRM</a:t>
            </a:r>
          </a:p>
        </p:txBody>
      </p:sp>
      <p:pic>
        <p:nvPicPr>
          <p:cNvPr id="1843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60463"/>
            <a:ext cx="10079038" cy="5324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9" name="Text Box 7"/>
          <p:cNvSpPr txBox="1">
            <a:spLocks noChangeArrowheads="1"/>
          </p:cNvSpPr>
          <p:nvPr/>
        </p:nvSpPr>
        <p:spPr bwMode="auto">
          <a:xfrm>
            <a:off x="0" y="1825625"/>
            <a:ext cx="228917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SRWP Monitoring Programs</a:t>
            </a:r>
          </a:p>
        </p:txBody>
      </p:sp>
      <p:sp>
        <p:nvSpPr>
          <p:cNvPr id="18440" name="Text Box 8"/>
          <p:cNvSpPr txBox="1">
            <a:spLocks noChangeArrowheads="1"/>
          </p:cNvSpPr>
          <p:nvPr/>
        </p:nvSpPr>
        <p:spPr bwMode="auto">
          <a:xfrm>
            <a:off x="0" y="2293938"/>
            <a:ext cx="2289175"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Forest Health and Fire</a:t>
            </a:r>
          </a:p>
        </p:txBody>
      </p:sp>
      <p:sp>
        <p:nvSpPr>
          <p:cNvPr id="18441" name="Text Box 9"/>
          <p:cNvSpPr txBox="1">
            <a:spLocks noChangeArrowheads="1"/>
          </p:cNvSpPr>
          <p:nvPr/>
        </p:nvSpPr>
        <p:spPr bwMode="auto">
          <a:xfrm>
            <a:off x="0" y="2725738"/>
            <a:ext cx="2289175"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Ecosystem Restoration</a:t>
            </a:r>
          </a:p>
        </p:txBody>
      </p:sp>
      <p:sp>
        <p:nvSpPr>
          <p:cNvPr id="18442" name="Text Box 10"/>
          <p:cNvSpPr txBox="1">
            <a:spLocks noChangeArrowheads="1"/>
          </p:cNvSpPr>
          <p:nvPr/>
        </p:nvSpPr>
        <p:spPr bwMode="auto">
          <a:xfrm>
            <a:off x="0" y="3194050"/>
            <a:ext cx="228917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Region Data Hubs</a:t>
            </a:r>
          </a:p>
        </p:txBody>
      </p:sp>
      <p:sp>
        <p:nvSpPr>
          <p:cNvPr id="18443" name="Text Box 11"/>
          <p:cNvSpPr txBox="1">
            <a:spLocks noChangeArrowheads="1"/>
          </p:cNvSpPr>
          <p:nvPr/>
        </p:nvSpPr>
        <p:spPr bwMode="auto">
          <a:xfrm>
            <a:off x="0" y="3625850"/>
            <a:ext cx="228917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Temperature Compliance</a:t>
            </a:r>
          </a:p>
        </p:txBody>
      </p:sp>
      <p:sp>
        <p:nvSpPr>
          <p:cNvPr id="18444" name="Text Box 12"/>
          <p:cNvSpPr txBox="1">
            <a:spLocks noChangeArrowheads="1"/>
          </p:cNvSpPr>
          <p:nvPr/>
        </p:nvSpPr>
        <p:spPr bwMode="auto">
          <a:xfrm>
            <a:off x="2627313" y="1501775"/>
            <a:ext cx="228917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Estuary Portal</a:t>
            </a:r>
          </a:p>
        </p:txBody>
      </p:sp>
      <p:sp>
        <p:nvSpPr>
          <p:cNvPr id="18445" name="Text Box 13"/>
          <p:cNvSpPr txBox="1">
            <a:spLocks noChangeArrowheads="1"/>
          </p:cNvSpPr>
          <p:nvPr/>
        </p:nvSpPr>
        <p:spPr bwMode="auto">
          <a:xfrm>
            <a:off x="2628900" y="1970088"/>
            <a:ext cx="2289175"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1641 Reporting</a:t>
            </a:r>
          </a:p>
        </p:txBody>
      </p:sp>
      <p:sp>
        <p:nvSpPr>
          <p:cNvPr id="18446" name="Text Box 14"/>
          <p:cNvSpPr txBox="1">
            <a:spLocks noChangeArrowheads="1"/>
          </p:cNvSpPr>
          <p:nvPr/>
        </p:nvSpPr>
        <p:spPr bwMode="auto">
          <a:xfrm>
            <a:off x="2628900" y="2401888"/>
            <a:ext cx="2289175"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Cache Collaborative</a:t>
            </a:r>
          </a:p>
        </p:txBody>
      </p:sp>
      <p:sp>
        <p:nvSpPr>
          <p:cNvPr id="18447" name="Text Box 15"/>
          <p:cNvSpPr txBox="1">
            <a:spLocks noChangeArrowheads="1"/>
          </p:cNvSpPr>
          <p:nvPr/>
        </p:nvSpPr>
        <p:spPr bwMode="auto">
          <a:xfrm>
            <a:off x="2628900" y="2870200"/>
            <a:ext cx="228917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EMP Monitoring</a:t>
            </a:r>
          </a:p>
        </p:txBody>
      </p:sp>
      <p:sp>
        <p:nvSpPr>
          <p:cNvPr id="18448" name="Text Box 16"/>
          <p:cNvSpPr txBox="1">
            <a:spLocks noChangeArrowheads="1"/>
          </p:cNvSpPr>
          <p:nvPr/>
        </p:nvSpPr>
        <p:spPr bwMode="auto">
          <a:xfrm>
            <a:off x="2628900" y="3302000"/>
            <a:ext cx="228917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State Estuaries Template</a:t>
            </a:r>
          </a:p>
        </p:txBody>
      </p:sp>
      <p:sp>
        <p:nvSpPr>
          <p:cNvPr id="18449" name="Text Box 17"/>
          <p:cNvSpPr txBox="1">
            <a:spLocks noChangeArrowheads="1"/>
          </p:cNvSpPr>
          <p:nvPr/>
        </p:nvSpPr>
        <p:spPr bwMode="auto">
          <a:xfrm>
            <a:off x="5040313" y="1573213"/>
            <a:ext cx="2289175"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Fisheries Dashboards</a:t>
            </a:r>
          </a:p>
        </p:txBody>
      </p:sp>
      <p:sp>
        <p:nvSpPr>
          <p:cNvPr id="18450" name="Text Box 18"/>
          <p:cNvSpPr txBox="1">
            <a:spLocks noChangeArrowheads="1"/>
          </p:cNvSpPr>
          <p:nvPr/>
        </p:nvSpPr>
        <p:spPr bwMode="auto">
          <a:xfrm>
            <a:off x="5040313" y="2041525"/>
            <a:ext cx="228917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DOSS and DCT</a:t>
            </a:r>
          </a:p>
        </p:txBody>
      </p:sp>
      <p:sp>
        <p:nvSpPr>
          <p:cNvPr id="18451" name="Text Box 19"/>
          <p:cNvSpPr txBox="1">
            <a:spLocks noChangeArrowheads="1"/>
          </p:cNvSpPr>
          <p:nvPr/>
        </p:nvSpPr>
        <p:spPr bwMode="auto">
          <a:xfrm>
            <a:off x="5040313" y="2473325"/>
            <a:ext cx="228917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DSM2 Modeling</a:t>
            </a:r>
          </a:p>
        </p:txBody>
      </p:sp>
      <p:sp>
        <p:nvSpPr>
          <p:cNvPr id="18452" name="Text Box 20"/>
          <p:cNvSpPr txBox="1">
            <a:spLocks noChangeArrowheads="1"/>
          </p:cNvSpPr>
          <p:nvPr/>
        </p:nvSpPr>
        <p:spPr bwMode="auto">
          <a:xfrm>
            <a:off x="5040313" y="2941638"/>
            <a:ext cx="2289175"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Real Time Operations</a:t>
            </a:r>
          </a:p>
        </p:txBody>
      </p:sp>
      <p:sp>
        <p:nvSpPr>
          <p:cNvPr id="18453" name="Text Box 21"/>
          <p:cNvSpPr txBox="1">
            <a:spLocks noChangeArrowheads="1"/>
          </p:cNvSpPr>
          <p:nvPr/>
        </p:nvSpPr>
        <p:spPr bwMode="auto">
          <a:xfrm>
            <a:off x="5040313" y="3373438"/>
            <a:ext cx="2289175"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By the Numbers</a:t>
            </a:r>
          </a:p>
        </p:txBody>
      </p:sp>
      <p:sp>
        <p:nvSpPr>
          <p:cNvPr id="18454" name="Text Box 22"/>
          <p:cNvSpPr txBox="1">
            <a:spLocks noChangeArrowheads="1"/>
          </p:cNvSpPr>
          <p:nvPr/>
        </p:nvSpPr>
        <p:spPr bwMode="auto">
          <a:xfrm>
            <a:off x="7559675" y="1573213"/>
            <a:ext cx="2289175"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WARMF Modeling</a:t>
            </a:r>
          </a:p>
        </p:txBody>
      </p:sp>
      <p:sp>
        <p:nvSpPr>
          <p:cNvPr id="18455" name="Text Box 23"/>
          <p:cNvSpPr txBox="1">
            <a:spLocks noChangeArrowheads="1"/>
          </p:cNvSpPr>
          <p:nvPr/>
        </p:nvSpPr>
        <p:spPr bwMode="auto">
          <a:xfrm>
            <a:off x="7559675" y="2041525"/>
            <a:ext cx="228917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Real Time Management</a:t>
            </a:r>
          </a:p>
        </p:txBody>
      </p:sp>
      <p:sp>
        <p:nvSpPr>
          <p:cNvPr id="18456" name="Text Box 24"/>
          <p:cNvSpPr txBox="1">
            <a:spLocks noChangeArrowheads="1"/>
          </p:cNvSpPr>
          <p:nvPr/>
        </p:nvSpPr>
        <p:spPr bwMode="auto">
          <a:xfrm>
            <a:off x="7559675" y="2473325"/>
            <a:ext cx="228917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Compliance Monitoring</a:t>
            </a:r>
          </a:p>
        </p:txBody>
      </p:sp>
      <p:sp>
        <p:nvSpPr>
          <p:cNvPr id="18457" name="Text Box 25"/>
          <p:cNvSpPr txBox="1">
            <a:spLocks noChangeArrowheads="1"/>
          </p:cNvSpPr>
          <p:nvPr/>
        </p:nvSpPr>
        <p:spPr bwMode="auto">
          <a:xfrm>
            <a:off x="7559675" y="2941638"/>
            <a:ext cx="2289175"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Reporting Dashboards</a:t>
            </a:r>
          </a:p>
        </p:txBody>
      </p:sp>
      <p:sp>
        <p:nvSpPr>
          <p:cNvPr id="18458" name="Text Box 26"/>
          <p:cNvSpPr txBox="1">
            <a:spLocks noChangeArrowheads="1"/>
          </p:cNvSpPr>
          <p:nvPr/>
        </p:nvSpPr>
        <p:spPr bwMode="auto">
          <a:xfrm>
            <a:off x="7559675" y="3373438"/>
            <a:ext cx="2289175"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300">
                <a:solidFill>
                  <a:srgbClr val="FFFFFF"/>
                </a:solidFill>
                <a:latin typeface="Source Sans Pro Semibold" charset="0"/>
              </a:rPr>
              <a:t>Collaborative Management</a:t>
            </a:r>
          </a:p>
        </p:txBody>
      </p:sp>
      <p:sp>
        <p:nvSpPr>
          <p:cNvPr id="18459" name="Text Box 27"/>
          <p:cNvSpPr txBox="1">
            <a:spLocks noChangeArrowheads="1"/>
          </p:cNvSpPr>
          <p:nvPr/>
        </p:nvSpPr>
        <p:spPr bwMode="auto">
          <a:xfrm rot="16200000">
            <a:off x="1858169" y="2731294"/>
            <a:ext cx="914400" cy="373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000" b="1">
                <a:solidFill>
                  <a:srgbClr val="69BD46"/>
                </a:solidFill>
                <a:latin typeface="Source Sans Pro" charset="0"/>
              </a:rPr>
              <a:t>SRWP</a:t>
            </a:r>
          </a:p>
        </p:txBody>
      </p:sp>
      <p:sp>
        <p:nvSpPr>
          <p:cNvPr id="18460" name="Text Box 28"/>
          <p:cNvSpPr txBox="1">
            <a:spLocks noChangeArrowheads="1"/>
          </p:cNvSpPr>
          <p:nvPr/>
        </p:nvSpPr>
        <p:spPr bwMode="auto">
          <a:xfrm rot="16200000">
            <a:off x="3985419" y="2356644"/>
            <a:ext cx="1717675"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000" b="1">
                <a:solidFill>
                  <a:srgbClr val="69BD46"/>
                </a:solidFill>
                <a:latin typeface="Source Sans Pro" charset="0"/>
              </a:rPr>
              <a:t>Ca Estuaries</a:t>
            </a:r>
          </a:p>
        </p:txBody>
      </p:sp>
      <p:sp>
        <p:nvSpPr>
          <p:cNvPr id="18461" name="Text Box 29"/>
          <p:cNvSpPr txBox="1">
            <a:spLocks noChangeArrowheads="1"/>
          </p:cNvSpPr>
          <p:nvPr/>
        </p:nvSpPr>
        <p:spPr bwMode="auto">
          <a:xfrm rot="16200000">
            <a:off x="6790532" y="2336006"/>
            <a:ext cx="914400" cy="37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000" b="1">
                <a:solidFill>
                  <a:srgbClr val="69BD46"/>
                </a:solidFill>
                <a:latin typeface="Source Sans Pro" charset="0"/>
              </a:rPr>
              <a:t>BDL</a:t>
            </a:r>
          </a:p>
        </p:txBody>
      </p:sp>
      <p:sp>
        <p:nvSpPr>
          <p:cNvPr id="18462" name="Text Box 30"/>
          <p:cNvSpPr txBox="1">
            <a:spLocks noChangeArrowheads="1"/>
          </p:cNvSpPr>
          <p:nvPr/>
        </p:nvSpPr>
        <p:spPr bwMode="auto">
          <a:xfrm rot="16200000">
            <a:off x="9144794" y="2566194"/>
            <a:ext cx="1244600" cy="373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000" b="1">
                <a:solidFill>
                  <a:srgbClr val="69BD46"/>
                </a:solidFill>
                <a:latin typeface="Source Sans Pro" charset="0"/>
              </a:rPr>
              <a:t>SJRRTM</a:t>
            </a:r>
          </a:p>
        </p:txBody>
      </p:sp>
      <p:sp>
        <p:nvSpPr>
          <p:cNvPr id="18463" name="Text Box 31"/>
          <p:cNvSpPr txBox="1">
            <a:spLocks noChangeArrowheads="1"/>
          </p:cNvSpPr>
          <p:nvPr/>
        </p:nvSpPr>
        <p:spPr bwMode="auto">
          <a:xfrm>
            <a:off x="4092575" y="4427538"/>
            <a:ext cx="965200" cy="71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2200" b="1">
                <a:solidFill>
                  <a:srgbClr val="FFFFFF"/>
                </a:solidFill>
                <a:latin typeface="Source Sans Pro" charset="0"/>
              </a:rPr>
              <a:t>OPEN</a:t>
            </a:r>
          </a:p>
          <a:p>
            <a:r>
              <a:rPr lang="en-US" altLang="en-US" sz="2200" b="1">
                <a:solidFill>
                  <a:srgbClr val="FFFFFF"/>
                </a:solidFill>
                <a:latin typeface="Source Sans Pro" charset="0"/>
              </a:rPr>
              <a:t>NRM</a:t>
            </a:r>
          </a:p>
        </p:txBody>
      </p:sp>
      <p:pic>
        <p:nvPicPr>
          <p:cNvPr id="18464"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5375" y="4284663"/>
            <a:ext cx="1038225" cy="1009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65" name="Text Box 33"/>
          <p:cNvSpPr txBox="1">
            <a:spLocks noChangeArrowheads="1"/>
          </p:cNvSpPr>
          <p:nvPr/>
        </p:nvSpPr>
        <p:spPr bwMode="auto">
          <a:xfrm>
            <a:off x="3829050" y="5813425"/>
            <a:ext cx="414338" cy="217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900">
                <a:solidFill>
                  <a:srgbClr val="FFFFFF"/>
                </a:solidFill>
                <a:latin typeface="Source Sans Pro" charset="0"/>
              </a:rPr>
              <a:t>Data</a:t>
            </a:r>
          </a:p>
        </p:txBody>
      </p:sp>
      <p:sp>
        <p:nvSpPr>
          <p:cNvPr id="18466" name="Text Box 34"/>
          <p:cNvSpPr txBox="1">
            <a:spLocks noChangeArrowheads="1"/>
          </p:cNvSpPr>
          <p:nvPr/>
        </p:nvSpPr>
        <p:spPr bwMode="auto">
          <a:xfrm>
            <a:off x="4265613" y="5810250"/>
            <a:ext cx="6254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900">
                <a:solidFill>
                  <a:srgbClr val="FFFFFF"/>
                </a:solidFill>
                <a:latin typeface="Source Sans Pro" charset="0"/>
              </a:rPr>
              <a:t>Research</a:t>
            </a:r>
          </a:p>
        </p:txBody>
      </p:sp>
      <p:sp>
        <p:nvSpPr>
          <p:cNvPr id="18467" name="Text Box 35"/>
          <p:cNvSpPr txBox="1">
            <a:spLocks noChangeArrowheads="1"/>
          </p:cNvSpPr>
          <p:nvPr/>
        </p:nvSpPr>
        <p:spPr bwMode="auto">
          <a:xfrm>
            <a:off x="4806950" y="5811838"/>
            <a:ext cx="576263"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900">
                <a:solidFill>
                  <a:srgbClr val="FFFFFF"/>
                </a:solidFill>
                <a:latin typeface="Source Sans Pro" charset="0"/>
              </a:rPr>
              <a:t>Projects</a:t>
            </a:r>
          </a:p>
        </p:txBody>
      </p:sp>
      <p:sp>
        <p:nvSpPr>
          <p:cNvPr id="18468" name="Text Box 36"/>
          <p:cNvSpPr txBox="1">
            <a:spLocks noChangeArrowheads="1"/>
          </p:cNvSpPr>
          <p:nvPr/>
        </p:nvSpPr>
        <p:spPr bwMode="auto">
          <a:xfrm>
            <a:off x="5383213" y="5821363"/>
            <a:ext cx="449262" cy="217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900">
                <a:solidFill>
                  <a:srgbClr val="FFFFFF"/>
                </a:solidFill>
                <a:latin typeface="Source Sans Pro" charset="0"/>
              </a:rPr>
              <a:t>Tools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4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3"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Collaborative Effort has Produced </a:t>
            </a:r>
          </a:p>
          <a:p>
            <a:pPr algn="ctr">
              <a:lnSpc>
                <a:spcPct val="105000"/>
              </a:lnSpc>
            </a:pPr>
            <a:r>
              <a:rPr lang="en-US" altLang="en-US" sz="2600">
                <a:solidFill>
                  <a:srgbClr val="FFFFFF"/>
                </a:solidFill>
                <a:latin typeface="Source Sans Pro Black" charset="0"/>
              </a:rPr>
              <a:t>the Following Products:</a:t>
            </a:r>
          </a:p>
        </p:txBody>
      </p:sp>
      <p:sp>
        <p:nvSpPr>
          <p:cNvPr id="17414" name="Text Box 6"/>
          <p:cNvSpPr txBox="1">
            <a:spLocks noChangeArrowheads="1"/>
          </p:cNvSpPr>
          <p:nvPr/>
        </p:nvSpPr>
        <p:spPr bwMode="auto">
          <a:xfrm>
            <a:off x="449263" y="4310063"/>
            <a:ext cx="9180512" cy="227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FFFFFF"/>
                </a:solidFill>
                <a:latin typeface="Source Sans Pro" charset="0"/>
              </a:rPr>
              <a:t>5 Portals all sharing data and information</a:t>
            </a:r>
          </a:p>
          <a:p>
            <a:pPr algn="ctr"/>
            <a:r>
              <a:rPr lang="en-US" altLang="en-US" sz="2200">
                <a:solidFill>
                  <a:srgbClr val="FFFFFF"/>
                </a:solidFill>
                <a:latin typeface="Source Sans Pro" charset="0"/>
              </a:rPr>
              <a:t>Delta Operations for Salmon and Sturgeon Reporting Dashboards</a:t>
            </a:r>
          </a:p>
          <a:p>
            <a:pPr algn="ctr"/>
            <a:r>
              <a:rPr lang="en-US" altLang="en-US" sz="2200">
                <a:solidFill>
                  <a:srgbClr val="FFFFFF"/>
                </a:solidFill>
                <a:latin typeface="Source Sans Pro" charset="0"/>
              </a:rPr>
              <a:t>Delta Conditions Team Dashboard</a:t>
            </a:r>
          </a:p>
          <a:p>
            <a:pPr algn="ctr"/>
            <a:r>
              <a:rPr lang="en-US" altLang="en-US" sz="2200">
                <a:solidFill>
                  <a:srgbClr val="FFFFFF"/>
                </a:solidFill>
                <a:latin typeface="Source Sans Pro" charset="0"/>
              </a:rPr>
              <a:t>Delta Juvenile Fish Monitoring and EDSM Reporting and Web Services</a:t>
            </a:r>
          </a:p>
          <a:p>
            <a:pPr algn="ctr"/>
            <a:r>
              <a:rPr lang="en-US" altLang="en-US" sz="2200">
                <a:solidFill>
                  <a:srgbClr val="FFFFFF"/>
                </a:solidFill>
                <a:latin typeface="Source Sans Pro" charset="0"/>
              </a:rPr>
              <a:t>Operations Dashboards</a:t>
            </a:r>
          </a:p>
          <a:p>
            <a:pPr algn="ctr"/>
            <a:r>
              <a:rPr lang="en-US" altLang="en-US" sz="2200">
                <a:solidFill>
                  <a:srgbClr val="FFFFFF"/>
                </a:solidFill>
                <a:latin typeface="Source Sans Pro" charset="0"/>
              </a:rPr>
              <a:t>Salinity and Turbidity Dashboards</a:t>
            </a:r>
          </a:p>
          <a:p>
            <a:pPr algn="ctr"/>
            <a:r>
              <a:rPr lang="en-US" altLang="en-US" sz="2200">
                <a:solidFill>
                  <a:srgbClr val="FFFFFF"/>
                </a:solidFill>
                <a:latin typeface="Source Sans Pro" charset="0"/>
              </a:rPr>
              <a:t>By the Numbers</a:t>
            </a:r>
          </a:p>
        </p:txBody>
      </p:sp>
      <p:pic>
        <p:nvPicPr>
          <p:cNvPr id="1741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4238" y="2300288"/>
            <a:ext cx="2724150" cy="195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41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3813" y="1087438"/>
            <a:ext cx="2724150" cy="195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41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0425" y="1087438"/>
            <a:ext cx="2724150" cy="195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41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99425" y="2300288"/>
            <a:ext cx="2724150" cy="195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6664325"/>
            <a:ext cx="34353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550" y="6773863"/>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9525"/>
            <a:ext cx="9377363" cy="93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9" name="Text Box 5"/>
          <p:cNvSpPr txBox="1">
            <a:spLocks noChangeArrowheads="1"/>
          </p:cNvSpPr>
          <p:nvPr/>
        </p:nvSpPr>
        <p:spPr bwMode="auto">
          <a:xfrm>
            <a:off x="0" y="-46038"/>
            <a:ext cx="10264775" cy="441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600">
                <a:solidFill>
                  <a:srgbClr val="FFFFFF"/>
                </a:solidFill>
                <a:latin typeface="Source Sans Pro Black" charset="0"/>
              </a:rPr>
              <a:t>Collaborative Effort has Produced </a:t>
            </a:r>
          </a:p>
          <a:p>
            <a:pPr algn="ctr">
              <a:lnSpc>
                <a:spcPct val="105000"/>
              </a:lnSpc>
            </a:pPr>
            <a:r>
              <a:rPr lang="en-US" altLang="en-US" sz="2600">
                <a:solidFill>
                  <a:srgbClr val="FFFFFF"/>
                </a:solidFill>
                <a:latin typeface="Source Sans Pro Black" charset="0"/>
              </a:rPr>
              <a:t>the Following Products:</a:t>
            </a:r>
          </a:p>
        </p:txBody>
      </p:sp>
      <p:pic>
        <p:nvPicPr>
          <p:cNvPr id="163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5613" y="1019175"/>
            <a:ext cx="2122487" cy="156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9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7488" y="1019175"/>
            <a:ext cx="2122487" cy="156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9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61113" y="1019175"/>
            <a:ext cx="2122487" cy="156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9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25613" y="2746375"/>
            <a:ext cx="2122487" cy="156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9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27488" y="2746375"/>
            <a:ext cx="2122487" cy="156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9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61113" y="2746375"/>
            <a:ext cx="2122487" cy="156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96" name="Text Box 12"/>
          <p:cNvSpPr txBox="1">
            <a:spLocks noChangeArrowheads="1"/>
          </p:cNvSpPr>
          <p:nvPr/>
        </p:nvSpPr>
        <p:spPr bwMode="auto">
          <a:xfrm>
            <a:off x="449263" y="4310063"/>
            <a:ext cx="9180512" cy="227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200">
                <a:solidFill>
                  <a:srgbClr val="FFFFFF"/>
                </a:solidFill>
                <a:latin typeface="Source Sans Pro" charset="0"/>
              </a:rPr>
              <a:t>EMP Monitoring 1641 Reporting</a:t>
            </a:r>
          </a:p>
          <a:p>
            <a:pPr algn="ctr"/>
            <a:r>
              <a:rPr lang="en-US" altLang="en-US" sz="2200">
                <a:solidFill>
                  <a:srgbClr val="FFFFFF"/>
                </a:solidFill>
                <a:latin typeface="Source Sans Pro" charset="0"/>
              </a:rPr>
              <a:t>Cache Collaborative Workspace and Data Hub</a:t>
            </a:r>
          </a:p>
          <a:p>
            <a:pPr algn="ctr"/>
            <a:r>
              <a:rPr lang="en-US" altLang="en-US" sz="2200">
                <a:solidFill>
                  <a:srgbClr val="FFFFFF"/>
                </a:solidFill>
                <a:latin typeface="Source Sans Pro" charset="0"/>
              </a:rPr>
              <a:t>My Water Quality Portal: Estuaries</a:t>
            </a:r>
          </a:p>
          <a:p>
            <a:pPr algn="ctr"/>
            <a:r>
              <a:rPr lang="en-US" altLang="en-US" sz="2200">
                <a:solidFill>
                  <a:srgbClr val="FFFFFF"/>
                </a:solidFill>
                <a:latin typeface="Source Sans Pro" charset="0"/>
              </a:rPr>
              <a:t>Agency Support for Web Service Development</a:t>
            </a:r>
          </a:p>
          <a:p>
            <a:pPr algn="ctr"/>
            <a:r>
              <a:rPr lang="en-US" altLang="en-US" sz="2200">
                <a:solidFill>
                  <a:srgbClr val="FFFFFF"/>
                </a:solidFill>
                <a:latin typeface="Source Sans Pro" charset="0"/>
              </a:rPr>
              <a:t>WARMF and DSM2 Model Visualization and Reporting</a:t>
            </a:r>
          </a:p>
          <a:p>
            <a:pPr algn="ctr"/>
            <a:r>
              <a:rPr lang="en-US" altLang="en-US" sz="2200">
                <a:solidFill>
                  <a:srgbClr val="FFFFFF"/>
                </a:solidFill>
                <a:latin typeface="Source Sans Pro" charset="0"/>
              </a:rPr>
              <a:t>Real Time Salinity Management Tools</a:t>
            </a:r>
          </a:p>
          <a:p>
            <a:pPr algn="ctr"/>
            <a:r>
              <a:rPr lang="en-US" altLang="en-US" sz="2200">
                <a:solidFill>
                  <a:srgbClr val="FFFFFF"/>
                </a:solidFill>
                <a:latin typeface="Source Sans Pro" charset="0"/>
              </a:rPr>
              <a:t>BDL IPhone Application</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Microsoft YaHei"/>
      </a:majorFont>
      <a:minorFont>
        <a:latin typeface="Arial"/>
        <a:ea typeface="Microsoft YaHei"/>
        <a:cs typeface="Microsoft YaHe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altLang="en-US"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altLang="en-US" sz="1800" b="0" i="0" u="none" strike="noStrike" cap="none" normalizeH="0" baseline="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2091</Words>
  <Application>Microsoft Macintosh PowerPoint</Application>
  <PresentationFormat>Custom</PresentationFormat>
  <Paragraphs>584</Paragraphs>
  <Slides>49</Slides>
  <Notes>49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Times New Roman</vt:lpstr>
      <vt:lpstr>Arial</vt:lpstr>
      <vt:lpstr>Microsoft YaHei</vt:lpstr>
      <vt:lpstr>StarSymbol</vt:lpstr>
      <vt:lpstr>Lucida Sans Unicode</vt:lpstr>
      <vt:lpstr>Source Sans Pro Black</vt:lpstr>
      <vt:lpstr>Source Sans Pro Semibold</vt:lpstr>
      <vt:lpstr>Source Sans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Amye Osti</dc:creator>
  <cp:lastModifiedBy>Amye Osti</cp:lastModifiedBy>
  <cp:revision>4</cp:revision>
  <cp:lastPrinted>1601-01-01T00:00:00Z</cp:lastPrinted>
  <dcterms:created xsi:type="dcterms:W3CDTF">2017-04-19T15:04:08Z</dcterms:created>
  <dcterms:modified xsi:type="dcterms:W3CDTF">2017-04-19T15:41:05Z</dcterms:modified>
</cp:coreProperties>
</file>