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9" r:id="rId2"/>
    <p:sldId id="349" r:id="rId3"/>
    <p:sldId id="371" r:id="rId4"/>
    <p:sldId id="391" r:id="rId5"/>
    <p:sldId id="402" r:id="rId6"/>
    <p:sldId id="403" r:id="rId7"/>
    <p:sldId id="404" r:id="rId8"/>
    <p:sldId id="267" r:id="rId9"/>
    <p:sldId id="279" r:id="rId10"/>
    <p:sldId id="284" r:id="rId11"/>
    <p:sldId id="292" r:id="rId12"/>
    <p:sldId id="389" r:id="rId13"/>
    <p:sldId id="390" r:id="rId14"/>
    <p:sldId id="285" r:id="rId15"/>
    <p:sldId id="379" r:id="rId16"/>
    <p:sldId id="290" r:id="rId17"/>
    <p:sldId id="392" r:id="rId18"/>
    <p:sldId id="393" r:id="rId19"/>
    <p:sldId id="394" r:id="rId20"/>
    <p:sldId id="396" r:id="rId21"/>
    <p:sldId id="399" r:id="rId22"/>
    <p:sldId id="283" r:id="rId23"/>
    <p:sldId id="257" r:id="rId24"/>
    <p:sldId id="356" r:id="rId25"/>
    <p:sldId id="357" r:id="rId26"/>
    <p:sldId id="340" r:id="rId27"/>
    <p:sldId id="382" r:id="rId28"/>
    <p:sldId id="367" r:id="rId29"/>
    <p:sldId id="381" r:id="rId30"/>
    <p:sldId id="348" r:id="rId31"/>
    <p:sldId id="258"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2"/>
    <p:restoredTop sz="94726"/>
  </p:normalViewPr>
  <p:slideViewPr>
    <p:cSldViewPr snapToGrid="0">
      <p:cViewPr varScale="1">
        <p:scale>
          <a:sx n="105" d="100"/>
          <a:sy n="105" d="100"/>
        </p:scale>
        <p:origin x="192" y="51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059EAD-222B-4C38-A088-1F7D3D45598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35DB545-6EDD-4128-B65D-BCB281E38555}">
      <dgm:prSet/>
      <dgm:spPr/>
      <dgm:t>
        <a:bodyPr/>
        <a:lstStyle/>
        <a:p>
          <a:r>
            <a:rPr lang="en-US" b="1"/>
            <a:t>Open Data Access and Visualization Platform  </a:t>
          </a:r>
          <a:endParaRPr lang="en-US"/>
        </a:p>
      </dgm:t>
    </dgm:pt>
    <dgm:pt modelId="{0660E7D0-EEB6-4C7F-AD01-D1EBDF471679}" type="parTrans" cxnId="{DD88EA68-0885-43B3-8934-20ECA381C276}">
      <dgm:prSet/>
      <dgm:spPr/>
      <dgm:t>
        <a:bodyPr/>
        <a:lstStyle/>
        <a:p>
          <a:endParaRPr lang="en-US"/>
        </a:p>
      </dgm:t>
    </dgm:pt>
    <dgm:pt modelId="{276F88B3-C538-4FD0-B74D-DE9BCEAA8229}" type="sibTrans" cxnId="{DD88EA68-0885-43B3-8934-20ECA381C276}">
      <dgm:prSet/>
      <dgm:spPr/>
      <dgm:t>
        <a:bodyPr/>
        <a:lstStyle/>
        <a:p>
          <a:endParaRPr lang="en-US"/>
        </a:p>
      </dgm:t>
    </dgm:pt>
    <dgm:pt modelId="{0CE221E8-21EB-473A-ACDC-05A674B25594}">
      <dgm:prSet/>
      <dgm:spPr/>
      <dgm:t>
        <a:bodyPr/>
        <a:lstStyle/>
        <a:p>
          <a:r>
            <a:rPr lang="en-US" b="1"/>
            <a:t>API Consumer- Data Federation that consolidates data from hundreds of diverse data streams.     NWIS, CDEC, NOAA, DWR, USBR, USFWS, CADFWS, Academia, NGOs, NASA, OpenET, AGOL</a:t>
          </a:r>
          <a:endParaRPr lang="en-US"/>
        </a:p>
      </dgm:t>
    </dgm:pt>
    <dgm:pt modelId="{F36ECBBB-59B9-4B1D-AB36-27B06975EA25}" type="parTrans" cxnId="{ADDB90E4-7FC0-4356-B276-1883FB655BA8}">
      <dgm:prSet/>
      <dgm:spPr/>
      <dgm:t>
        <a:bodyPr/>
        <a:lstStyle/>
        <a:p>
          <a:endParaRPr lang="en-US"/>
        </a:p>
      </dgm:t>
    </dgm:pt>
    <dgm:pt modelId="{DD58B265-45A5-4F36-9EDD-2690B7304F02}" type="sibTrans" cxnId="{ADDB90E4-7FC0-4356-B276-1883FB655BA8}">
      <dgm:prSet/>
      <dgm:spPr/>
      <dgm:t>
        <a:bodyPr/>
        <a:lstStyle/>
        <a:p>
          <a:endParaRPr lang="en-US"/>
        </a:p>
      </dgm:t>
    </dgm:pt>
    <dgm:pt modelId="{18B49F24-31BF-4836-8197-3AD2BA2B5792}">
      <dgm:prSet/>
      <dgm:spPr/>
      <dgm:t>
        <a:bodyPr/>
        <a:lstStyle/>
        <a:p>
          <a:r>
            <a:rPr lang="en-US" b="1"/>
            <a:t>Creates a Common Operating Picture with current conditions</a:t>
          </a:r>
          <a:endParaRPr lang="en-US"/>
        </a:p>
      </dgm:t>
    </dgm:pt>
    <dgm:pt modelId="{7043AB05-FE11-4C8E-9019-D7CE61B5080F}" type="parTrans" cxnId="{694A37A8-5862-49D4-BD9F-F4B7FAC91CAB}">
      <dgm:prSet/>
      <dgm:spPr/>
      <dgm:t>
        <a:bodyPr/>
        <a:lstStyle/>
        <a:p>
          <a:endParaRPr lang="en-US"/>
        </a:p>
      </dgm:t>
    </dgm:pt>
    <dgm:pt modelId="{35FFE66D-9BDA-49DE-A50A-1BBA0C09EF68}" type="sibTrans" cxnId="{694A37A8-5862-49D4-BD9F-F4B7FAC91CAB}">
      <dgm:prSet/>
      <dgm:spPr/>
      <dgm:t>
        <a:bodyPr/>
        <a:lstStyle/>
        <a:p>
          <a:endParaRPr lang="en-US"/>
        </a:p>
      </dgm:t>
    </dgm:pt>
    <dgm:pt modelId="{7616DE78-AB7C-46D3-90B2-3FE138EC8F34}">
      <dgm:prSet/>
      <dgm:spPr/>
      <dgm:t>
        <a:bodyPr/>
        <a:lstStyle/>
        <a:p>
          <a:r>
            <a:rPr lang="en-US" b="1"/>
            <a:t>Web application provides tools use federated data through custom templates, dashboards, maps</a:t>
          </a:r>
          <a:endParaRPr lang="en-US"/>
        </a:p>
      </dgm:t>
    </dgm:pt>
    <dgm:pt modelId="{1DCFE928-A670-413C-95AC-44FD57296E99}" type="parTrans" cxnId="{A6EF41A3-4966-4429-9BCE-59F285D27760}">
      <dgm:prSet/>
      <dgm:spPr/>
      <dgm:t>
        <a:bodyPr/>
        <a:lstStyle/>
        <a:p>
          <a:endParaRPr lang="en-US"/>
        </a:p>
      </dgm:t>
    </dgm:pt>
    <dgm:pt modelId="{F631B646-6100-485B-B718-B15DB0140C0F}" type="sibTrans" cxnId="{A6EF41A3-4966-4429-9BCE-59F285D27760}">
      <dgm:prSet/>
      <dgm:spPr/>
      <dgm:t>
        <a:bodyPr/>
        <a:lstStyle/>
        <a:p>
          <a:endParaRPr lang="en-US"/>
        </a:p>
      </dgm:t>
    </dgm:pt>
    <dgm:pt modelId="{D02631BE-2159-4147-AB49-5022DBB7E8C4}">
      <dgm:prSet/>
      <dgm:spPr/>
      <dgm:t>
        <a:bodyPr/>
        <a:lstStyle/>
        <a:p>
          <a:r>
            <a:rPr lang="en-US" b="1"/>
            <a:t>Sensor network observations.  View many monitoring programs in one location</a:t>
          </a:r>
          <a:endParaRPr lang="en-US"/>
        </a:p>
      </dgm:t>
    </dgm:pt>
    <dgm:pt modelId="{83A8FC9A-9010-4506-80DB-F6F65C3896B3}" type="parTrans" cxnId="{5F5E06C0-D030-45B7-9817-4474410E3E1B}">
      <dgm:prSet/>
      <dgm:spPr/>
      <dgm:t>
        <a:bodyPr/>
        <a:lstStyle/>
        <a:p>
          <a:endParaRPr lang="en-US"/>
        </a:p>
      </dgm:t>
    </dgm:pt>
    <dgm:pt modelId="{C649C016-B8F0-45AD-98C1-640FB36DD0D1}" type="sibTrans" cxnId="{5F5E06C0-D030-45B7-9817-4474410E3E1B}">
      <dgm:prSet/>
      <dgm:spPr/>
      <dgm:t>
        <a:bodyPr/>
        <a:lstStyle/>
        <a:p>
          <a:endParaRPr lang="en-US"/>
        </a:p>
      </dgm:t>
    </dgm:pt>
    <dgm:pt modelId="{EAEDF8F3-5B75-4D93-9C41-3BF4894EF3B0}">
      <dgm:prSet/>
      <dgm:spPr/>
      <dgm:t>
        <a:bodyPr/>
        <a:lstStyle/>
        <a:p>
          <a:r>
            <a:rPr lang="en-US" b="1"/>
            <a:t>Map based/spatial data analytics</a:t>
          </a:r>
          <a:endParaRPr lang="en-US"/>
        </a:p>
      </dgm:t>
    </dgm:pt>
    <dgm:pt modelId="{670A6733-09D5-4946-A2D9-625EE3D7A104}" type="parTrans" cxnId="{A34436E9-98A5-4273-8BD1-4DBAFFF4D143}">
      <dgm:prSet/>
      <dgm:spPr/>
      <dgm:t>
        <a:bodyPr/>
        <a:lstStyle/>
        <a:p>
          <a:endParaRPr lang="en-US"/>
        </a:p>
      </dgm:t>
    </dgm:pt>
    <dgm:pt modelId="{EDC42E5F-F450-4DBD-B632-FBA4D2F25879}" type="sibTrans" cxnId="{A34436E9-98A5-4273-8BD1-4DBAFFF4D143}">
      <dgm:prSet/>
      <dgm:spPr/>
      <dgm:t>
        <a:bodyPr/>
        <a:lstStyle/>
        <a:p>
          <a:endParaRPr lang="en-US"/>
        </a:p>
      </dgm:t>
    </dgm:pt>
    <dgm:pt modelId="{F744FE7B-552B-4BF1-A2F0-DE7B9CFAF2A5}">
      <dgm:prSet/>
      <dgm:spPr/>
      <dgm:t>
        <a:bodyPr/>
        <a:lstStyle/>
        <a:p>
          <a:r>
            <a:rPr lang="en-US" b="1"/>
            <a:t>Provides collaborative and special project workspaces (Forest Health, Battle Creek, Fisheries, CSAMP, Islands, Estuary Workgroup, Remote Sensing)</a:t>
          </a:r>
          <a:endParaRPr lang="en-US"/>
        </a:p>
      </dgm:t>
    </dgm:pt>
    <dgm:pt modelId="{3584AFE9-65AE-4A3F-988F-F14EA881D6E0}" type="parTrans" cxnId="{19EE1EB6-08AA-4C88-8E54-1A6D01CF07F3}">
      <dgm:prSet/>
      <dgm:spPr/>
      <dgm:t>
        <a:bodyPr/>
        <a:lstStyle/>
        <a:p>
          <a:endParaRPr lang="en-US"/>
        </a:p>
      </dgm:t>
    </dgm:pt>
    <dgm:pt modelId="{CE5F22EE-693C-4092-9595-D0924694E178}" type="sibTrans" cxnId="{19EE1EB6-08AA-4C88-8E54-1A6D01CF07F3}">
      <dgm:prSet/>
      <dgm:spPr/>
      <dgm:t>
        <a:bodyPr/>
        <a:lstStyle/>
        <a:p>
          <a:endParaRPr lang="en-US"/>
        </a:p>
      </dgm:t>
    </dgm:pt>
    <dgm:pt modelId="{39AACE78-FDE3-3347-BBFA-671B3E9D1681}" type="pres">
      <dgm:prSet presAssocID="{B1059EAD-222B-4C38-A088-1F7D3D455986}" presName="diagram" presStyleCnt="0">
        <dgm:presLayoutVars>
          <dgm:dir/>
          <dgm:resizeHandles val="exact"/>
        </dgm:presLayoutVars>
      </dgm:prSet>
      <dgm:spPr/>
    </dgm:pt>
    <dgm:pt modelId="{54494A43-8D45-6F46-9853-8157E9A728A5}" type="pres">
      <dgm:prSet presAssocID="{D35DB545-6EDD-4128-B65D-BCB281E38555}" presName="node" presStyleLbl="node1" presStyleIdx="0" presStyleCnt="7">
        <dgm:presLayoutVars>
          <dgm:bulletEnabled val="1"/>
        </dgm:presLayoutVars>
      </dgm:prSet>
      <dgm:spPr/>
    </dgm:pt>
    <dgm:pt modelId="{ECD8C8C9-C805-434B-A16B-CD7DA5534FE0}" type="pres">
      <dgm:prSet presAssocID="{276F88B3-C538-4FD0-B74D-DE9BCEAA8229}" presName="sibTrans" presStyleCnt="0"/>
      <dgm:spPr/>
    </dgm:pt>
    <dgm:pt modelId="{C43BF4F3-8F6A-0646-B309-7A21250B1709}" type="pres">
      <dgm:prSet presAssocID="{0CE221E8-21EB-473A-ACDC-05A674B25594}" presName="node" presStyleLbl="node1" presStyleIdx="1" presStyleCnt="7">
        <dgm:presLayoutVars>
          <dgm:bulletEnabled val="1"/>
        </dgm:presLayoutVars>
      </dgm:prSet>
      <dgm:spPr/>
    </dgm:pt>
    <dgm:pt modelId="{2B36EB3F-1942-544B-A146-E8BC856CE5AB}" type="pres">
      <dgm:prSet presAssocID="{DD58B265-45A5-4F36-9EDD-2690B7304F02}" presName="sibTrans" presStyleCnt="0"/>
      <dgm:spPr/>
    </dgm:pt>
    <dgm:pt modelId="{1B706C6A-E838-0F46-BB68-F52C31E5BC69}" type="pres">
      <dgm:prSet presAssocID="{18B49F24-31BF-4836-8197-3AD2BA2B5792}" presName="node" presStyleLbl="node1" presStyleIdx="2" presStyleCnt="7">
        <dgm:presLayoutVars>
          <dgm:bulletEnabled val="1"/>
        </dgm:presLayoutVars>
      </dgm:prSet>
      <dgm:spPr/>
    </dgm:pt>
    <dgm:pt modelId="{CBACAAFC-219A-EA4A-96CE-5C2C1E4521A8}" type="pres">
      <dgm:prSet presAssocID="{35FFE66D-9BDA-49DE-A50A-1BBA0C09EF68}" presName="sibTrans" presStyleCnt="0"/>
      <dgm:spPr/>
    </dgm:pt>
    <dgm:pt modelId="{90BE4950-85A5-6844-9C9A-6D88DDE1B3AB}" type="pres">
      <dgm:prSet presAssocID="{7616DE78-AB7C-46D3-90B2-3FE138EC8F34}" presName="node" presStyleLbl="node1" presStyleIdx="3" presStyleCnt="7">
        <dgm:presLayoutVars>
          <dgm:bulletEnabled val="1"/>
        </dgm:presLayoutVars>
      </dgm:prSet>
      <dgm:spPr/>
    </dgm:pt>
    <dgm:pt modelId="{8F919BA3-B153-6040-9F89-74D83D939031}" type="pres">
      <dgm:prSet presAssocID="{F631B646-6100-485B-B718-B15DB0140C0F}" presName="sibTrans" presStyleCnt="0"/>
      <dgm:spPr/>
    </dgm:pt>
    <dgm:pt modelId="{5DBA154B-5AA4-6E46-8AA9-417AAAB1539B}" type="pres">
      <dgm:prSet presAssocID="{D02631BE-2159-4147-AB49-5022DBB7E8C4}" presName="node" presStyleLbl="node1" presStyleIdx="4" presStyleCnt="7">
        <dgm:presLayoutVars>
          <dgm:bulletEnabled val="1"/>
        </dgm:presLayoutVars>
      </dgm:prSet>
      <dgm:spPr/>
    </dgm:pt>
    <dgm:pt modelId="{23DC7A88-377E-484B-B8A0-05D79C0B157D}" type="pres">
      <dgm:prSet presAssocID="{C649C016-B8F0-45AD-98C1-640FB36DD0D1}" presName="sibTrans" presStyleCnt="0"/>
      <dgm:spPr/>
    </dgm:pt>
    <dgm:pt modelId="{C3977392-91A8-FA46-B609-852539912DAF}" type="pres">
      <dgm:prSet presAssocID="{EAEDF8F3-5B75-4D93-9C41-3BF4894EF3B0}" presName="node" presStyleLbl="node1" presStyleIdx="5" presStyleCnt="7">
        <dgm:presLayoutVars>
          <dgm:bulletEnabled val="1"/>
        </dgm:presLayoutVars>
      </dgm:prSet>
      <dgm:spPr/>
    </dgm:pt>
    <dgm:pt modelId="{09CEB43A-3B51-4848-B83B-F8CCD821FD95}" type="pres">
      <dgm:prSet presAssocID="{EDC42E5F-F450-4DBD-B632-FBA4D2F25879}" presName="sibTrans" presStyleCnt="0"/>
      <dgm:spPr/>
    </dgm:pt>
    <dgm:pt modelId="{492A313E-9BCD-8A47-88EC-10BB4D5DF3A4}" type="pres">
      <dgm:prSet presAssocID="{F744FE7B-552B-4BF1-A2F0-DE7B9CFAF2A5}" presName="node" presStyleLbl="node1" presStyleIdx="6" presStyleCnt="7">
        <dgm:presLayoutVars>
          <dgm:bulletEnabled val="1"/>
        </dgm:presLayoutVars>
      </dgm:prSet>
      <dgm:spPr/>
    </dgm:pt>
  </dgm:ptLst>
  <dgm:cxnLst>
    <dgm:cxn modelId="{4B817814-B172-644A-AA81-92F6584F6810}" type="presOf" srcId="{7616DE78-AB7C-46D3-90B2-3FE138EC8F34}" destId="{90BE4950-85A5-6844-9C9A-6D88DDE1B3AB}" srcOrd="0" destOrd="0" presId="urn:microsoft.com/office/officeart/2005/8/layout/default"/>
    <dgm:cxn modelId="{97D30C1C-D8A7-554B-9F30-9AB0E85A573E}" type="presOf" srcId="{18B49F24-31BF-4836-8197-3AD2BA2B5792}" destId="{1B706C6A-E838-0F46-BB68-F52C31E5BC69}" srcOrd="0" destOrd="0" presId="urn:microsoft.com/office/officeart/2005/8/layout/default"/>
    <dgm:cxn modelId="{7461E151-A986-0640-8FF4-1FA1565E2AC4}" type="presOf" srcId="{D02631BE-2159-4147-AB49-5022DBB7E8C4}" destId="{5DBA154B-5AA4-6E46-8AA9-417AAAB1539B}" srcOrd="0" destOrd="0" presId="urn:microsoft.com/office/officeart/2005/8/layout/default"/>
    <dgm:cxn modelId="{6D712B55-C70A-484B-B146-ABF5ABA52DA2}" type="presOf" srcId="{F744FE7B-552B-4BF1-A2F0-DE7B9CFAF2A5}" destId="{492A313E-9BCD-8A47-88EC-10BB4D5DF3A4}" srcOrd="0" destOrd="0" presId="urn:microsoft.com/office/officeart/2005/8/layout/default"/>
    <dgm:cxn modelId="{DD88EA68-0885-43B3-8934-20ECA381C276}" srcId="{B1059EAD-222B-4C38-A088-1F7D3D455986}" destId="{D35DB545-6EDD-4128-B65D-BCB281E38555}" srcOrd="0" destOrd="0" parTransId="{0660E7D0-EEB6-4C7F-AD01-D1EBDF471679}" sibTransId="{276F88B3-C538-4FD0-B74D-DE9BCEAA8229}"/>
    <dgm:cxn modelId="{64165C6A-4D95-8449-9696-4005D4E72642}" type="presOf" srcId="{0CE221E8-21EB-473A-ACDC-05A674B25594}" destId="{C43BF4F3-8F6A-0646-B309-7A21250B1709}" srcOrd="0" destOrd="0" presId="urn:microsoft.com/office/officeart/2005/8/layout/default"/>
    <dgm:cxn modelId="{3F1D95A1-AB29-F543-B97F-FBA73B9783DF}" type="presOf" srcId="{D35DB545-6EDD-4128-B65D-BCB281E38555}" destId="{54494A43-8D45-6F46-9853-8157E9A728A5}" srcOrd="0" destOrd="0" presId="urn:microsoft.com/office/officeart/2005/8/layout/default"/>
    <dgm:cxn modelId="{A6EF41A3-4966-4429-9BCE-59F285D27760}" srcId="{B1059EAD-222B-4C38-A088-1F7D3D455986}" destId="{7616DE78-AB7C-46D3-90B2-3FE138EC8F34}" srcOrd="3" destOrd="0" parTransId="{1DCFE928-A670-413C-95AC-44FD57296E99}" sibTransId="{F631B646-6100-485B-B718-B15DB0140C0F}"/>
    <dgm:cxn modelId="{694A37A8-5862-49D4-BD9F-F4B7FAC91CAB}" srcId="{B1059EAD-222B-4C38-A088-1F7D3D455986}" destId="{18B49F24-31BF-4836-8197-3AD2BA2B5792}" srcOrd="2" destOrd="0" parTransId="{7043AB05-FE11-4C8E-9019-D7CE61B5080F}" sibTransId="{35FFE66D-9BDA-49DE-A50A-1BBA0C09EF68}"/>
    <dgm:cxn modelId="{F31FADAC-828D-F247-A58D-78D931673828}" type="presOf" srcId="{B1059EAD-222B-4C38-A088-1F7D3D455986}" destId="{39AACE78-FDE3-3347-BBFA-671B3E9D1681}" srcOrd="0" destOrd="0" presId="urn:microsoft.com/office/officeart/2005/8/layout/default"/>
    <dgm:cxn modelId="{19F22FB3-9344-964E-98B0-E27ED06FEB1F}" type="presOf" srcId="{EAEDF8F3-5B75-4D93-9C41-3BF4894EF3B0}" destId="{C3977392-91A8-FA46-B609-852539912DAF}" srcOrd="0" destOrd="0" presId="urn:microsoft.com/office/officeart/2005/8/layout/default"/>
    <dgm:cxn modelId="{19EE1EB6-08AA-4C88-8E54-1A6D01CF07F3}" srcId="{B1059EAD-222B-4C38-A088-1F7D3D455986}" destId="{F744FE7B-552B-4BF1-A2F0-DE7B9CFAF2A5}" srcOrd="6" destOrd="0" parTransId="{3584AFE9-65AE-4A3F-988F-F14EA881D6E0}" sibTransId="{CE5F22EE-693C-4092-9595-D0924694E178}"/>
    <dgm:cxn modelId="{5F5E06C0-D030-45B7-9817-4474410E3E1B}" srcId="{B1059EAD-222B-4C38-A088-1F7D3D455986}" destId="{D02631BE-2159-4147-AB49-5022DBB7E8C4}" srcOrd="4" destOrd="0" parTransId="{83A8FC9A-9010-4506-80DB-F6F65C3896B3}" sibTransId="{C649C016-B8F0-45AD-98C1-640FB36DD0D1}"/>
    <dgm:cxn modelId="{ADDB90E4-7FC0-4356-B276-1883FB655BA8}" srcId="{B1059EAD-222B-4C38-A088-1F7D3D455986}" destId="{0CE221E8-21EB-473A-ACDC-05A674B25594}" srcOrd="1" destOrd="0" parTransId="{F36ECBBB-59B9-4B1D-AB36-27B06975EA25}" sibTransId="{DD58B265-45A5-4F36-9EDD-2690B7304F02}"/>
    <dgm:cxn modelId="{A34436E9-98A5-4273-8BD1-4DBAFFF4D143}" srcId="{B1059EAD-222B-4C38-A088-1F7D3D455986}" destId="{EAEDF8F3-5B75-4D93-9C41-3BF4894EF3B0}" srcOrd="5" destOrd="0" parTransId="{670A6733-09D5-4946-A2D9-625EE3D7A104}" sibTransId="{EDC42E5F-F450-4DBD-B632-FBA4D2F25879}"/>
    <dgm:cxn modelId="{7E93A24E-F61E-C744-92FF-DEE5235EBEB8}" type="presParOf" srcId="{39AACE78-FDE3-3347-BBFA-671B3E9D1681}" destId="{54494A43-8D45-6F46-9853-8157E9A728A5}" srcOrd="0" destOrd="0" presId="urn:microsoft.com/office/officeart/2005/8/layout/default"/>
    <dgm:cxn modelId="{09BE9842-D65A-B548-87D9-BABE8586EDF6}" type="presParOf" srcId="{39AACE78-FDE3-3347-BBFA-671B3E9D1681}" destId="{ECD8C8C9-C805-434B-A16B-CD7DA5534FE0}" srcOrd="1" destOrd="0" presId="urn:microsoft.com/office/officeart/2005/8/layout/default"/>
    <dgm:cxn modelId="{DC9046FF-5D1A-F849-884A-EDFE043131E3}" type="presParOf" srcId="{39AACE78-FDE3-3347-BBFA-671B3E9D1681}" destId="{C43BF4F3-8F6A-0646-B309-7A21250B1709}" srcOrd="2" destOrd="0" presId="urn:microsoft.com/office/officeart/2005/8/layout/default"/>
    <dgm:cxn modelId="{6472ED7B-567A-4649-8A49-92630CFFF335}" type="presParOf" srcId="{39AACE78-FDE3-3347-BBFA-671B3E9D1681}" destId="{2B36EB3F-1942-544B-A146-E8BC856CE5AB}" srcOrd="3" destOrd="0" presId="urn:microsoft.com/office/officeart/2005/8/layout/default"/>
    <dgm:cxn modelId="{357F8088-6A2D-4E43-B744-830E0B40CAF5}" type="presParOf" srcId="{39AACE78-FDE3-3347-BBFA-671B3E9D1681}" destId="{1B706C6A-E838-0F46-BB68-F52C31E5BC69}" srcOrd="4" destOrd="0" presId="urn:microsoft.com/office/officeart/2005/8/layout/default"/>
    <dgm:cxn modelId="{70F01DCD-B8AF-1042-88FE-2366805653C7}" type="presParOf" srcId="{39AACE78-FDE3-3347-BBFA-671B3E9D1681}" destId="{CBACAAFC-219A-EA4A-96CE-5C2C1E4521A8}" srcOrd="5" destOrd="0" presId="urn:microsoft.com/office/officeart/2005/8/layout/default"/>
    <dgm:cxn modelId="{CE02B3BF-0567-E447-BE98-BB01A7FFDB8A}" type="presParOf" srcId="{39AACE78-FDE3-3347-BBFA-671B3E9D1681}" destId="{90BE4950-85A5-6844-9C9A-6D88DDE1B3AB}" srcOrd="6" destOrd="0" presId="urn:microsoft.com/office/officeart/2005/8/layout/default"/>
    <dgm:cxn modelId="{DD8835F5-F4DC-734C-A7CD-936CB632A9AF}" type="presParOf" srcId="{39AACE78-FDE3-3347-BBFA-671B3E9D1681}" destId="{8F919BA3-B153-6040-9F89-74D83D939031}" srcOrd="7" destOrd="0" presId="urn:microsoft.com/office/officeart/2005/8/layout/default"/>
    <dgm:cxn modelId="{0AA1B157-40D5-814C-92D0-86570ACC0D6D}" type="presParOf" srcId="{39AACE78-FDE3-3347-BBFA-671B3E9D1681}" destId="{5DBA154B-5AA4-6E46-8AA9-417AAAB1539B}" srcOrd="8" destOrd="0" presId="urn:microsoft.com/office/officeart/2005/8/layout/default"/>
    <dgm:cxn modelId="{7941F8CE-A98E-D047-B8E5-8D1BDE9BE4A1}" type="presParOf" srcId="{39AACE78-FDE3-3347-BBFA-671B3E9D1681}" destId="{23DC7A88-377E-484B-B8A0-05D79C0B157D}" srcOrd="9" destOrd="0" presId="urn:microsoft.com/office/officeart/2005/8/layout/default"/>
    <dgm:cxn modelId="{3B135776-895F-3449-B7FB-69ABBB033E9A}" type="presParOf" srcId="{39AACE78-FDE3-3347-BBFA-671B3E9D1681}" destId="{C3977392-91A8-FA46-B609-852539912DAF}" srcOrd="10" destOrd="0" presId="urn:microsoft.com/office/officeart/2005/8/layout/default"/>
    <dgm:cxn modelId="{409A1D4F-CEFC-EC45-836E-D4BC14025BDC}" type="presParOf" srcId="{39AACE78-FDE3-3347-BBFA-671B3E9D1681}" destId="{09CEB43A-3B51-4848-B83B-F8CCD821FD95}" srcOrd="11" destOrd="0" presId="urn:microsoft.com/office/officeart/2005/8/layout/default"/>
    <dgm:cxn modelId="{811125F4-AD2C-0249-89EE-A1EB05465334}" type="presParOf" srcId="{39AACE78-FDE3-3347-BBFA-671B3E9D1681}" destId="{492A313E-9BCD-8A47-88EC-10BB4D5DF3A4}"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C4A828-F710-4288-90A0-8FEE7C89FB34}" type="doc">
      <dgm:prSet loTypeId="urn:microsoft.com/office/officeart/2008/layout/LinedList" loCatId="list" qsTypeId="urn:microsoft.com/office/officeart/2005/8/quickstyle/simple1" qsCatId="simple" csTypeId="urn:microsoft.com/office/officeart/2018/5/colors/Iconchunking_neutralbg_colorful1" csCatId="colorful" phldr="1"/>
      <dgm:spPr/>
      <dgm:t>
        <a:bodyPr/>
        <a:lstStyle/>
        <a:p>
          <a:endParaRPr lang="en-US"/>
        </a:p>
      </dgm:t>
    </dgm:pt>
    <dgm:pt modelId="{A72ED760-4707-47F4-B53C-AEEBC99E4025}">
      <dgm:prSet custT="1"/>
      <dgm:spPr/>
      <dgm:t>
        <a:bodyPr/>
        <a:lstStyle/>
        <a:p>
          <a:r>
            <a:rPr lang="en-US" sz="2000" b="1" dirty="0">
              <a:latin typeface="Avenir Next" panose="020B0503020202020204" pitchFamily="34" charset="0"/>
            </a:rPr>
            <a:t>Introduction to the new dashboard and mapping tools.</a:t>
          </a:r>
          <a:endParaRPr lang="en-US" sz="2000" dirty="0">
            <a:latin typeface="Avenir Next" panose="020B0503020202020204" pitchFamily="34" charset="0"/>
          </a:endParaRPr>
        </a:p>
      </dgm:t>
    </dgm:pt>
    <dgm:pt modelId="{685CC4F4-F7F3-470D-AEFD-7E9CA3F8279C}" type="parTrans" cxnId="{644C5290-B5FF-444B-BACA-A02F72F0C415}">
      <dgm:prSet/>
      <dgm:spPr/>
      <dgm:t>
        <a:bodyPr/>
        <a:lstStyle/>
        <a:p>
          <a:endParaRPr lang="en-US"/>
        </a:p>
      </dgm:t>
    </dgm:pt>
    <dgm:pt modelId="{78CEA324-7F63-439E-86D8-92264D1258B2}" type="sibTrans" cxnId="{644C5290-B5FF-444B-BACA-A02F72F0C415}">
      <dgm:prSet/>
      <dgm:spPr/>
      <dgm:t>
        <a:bodyPr/>
        <a:lstStyle/>
        <a:p>
          <a:endParaRPr lang="en-US"/>
        </a:p>
      </dgm:t>
    </dgm:pt>
    <dgm:pt modelId="{35B90107-4C25-452E-B8C3-1BDCCD1B793D}">
      <dgm:prSet custT="1"/>
      <dgm:spPr/>
      <dgm:t>
        <a:bodyPr/>
        <a:lstStyle/>
        <a:p>
          <a:r>
            <a:rPr lang="en-US" sz="2000" b="1" dirty="0">
              <a:latin typeface="Avenir Next" panose="020B0503020202020204" pitchFamily="34" charset="0"/>
            </a:rPr>
            <a:t>Personalization and customization of data for different user needs (stakeholders, researchers, agencies).</a:t>
          </a:r>
          <a:endParaRPr lang="en-US" sz="2000" dirty="0">
            <a:latin typeface="Avenir Next" panose="020B0503020202020204" pitchFamily="34" charset="0"/>
          </a:endParaRPr>
        </a:p>
      </dgm:t>
    </dgm:pt>
    <dgm:pt modelId="{23F3A403-677B-412C-8E4A-E97E320CDA7B}" type="parTrans" cxnId="{408FE5C6-9069-47F3-A19B-5530C469C2F1}">
      <dgm:prSet/>
      <dgm:spPr/>
      <dgm:t>
        <a:bodyPr/>
        <a:lstStyle/>
        <a:p>
          <a:endParaRPr lang="en-US"/>
        </a:p>
      </dgm:t>
    </dgm:pt>
    <dgm:pt modelId="{FE1F9F4D-E27A-43E2-B6B8-7D40559464C5}" type="sibTrans" cxnId="{408FE5C6-9069-47F3-A19B-5530C469C2F1}">
      <dgm:prSet/>
      <dgm:spPr/>
      <dgm:t>
        <a:bodyPr/>
        <a:lstStyle/>
        <a:p>
          <a:endParaRPr lang="en-US"/>
        </a:p>
      </dgm:t>
    </dgm:pt>
    <dgm:pt modelId="{3F235457-3708-42D5-AD0C-5AD6854124FF}">
      <dgm:prSet custT="1"/>
      <dgm:spPr/>
      <dgm:t>
        <a:bodyPr/>
        <a:lstStyle/>
        <a:p>
          <a:r>
            <a:rPr lang="en-US" sz="2000" b="1" dirty="0">
              <a:latin typeface="Avenir Next" panose="020B0503020202020204" pitchFamily="34" charset="0"/>
            </a:rPr>
            <a:t>Real-time data integration, offering dynamic and interactive analysis tools.</a:t>
          </a:r>
          <a:endParaRPr lang="en-US" sz="2000" dirty="0">
            <a:latin typeface="Avenir Next" panose="020B0503020202020204" pitchFamily="34" charset="0"/>
          </a:endParaRPr>
        </a:p>
      </dgm:t>
    </dgm:pt>
    <dgm:pt modelId="{832AA9FB-EC64-48DB-A505-B44897CA8368}" type="parTrans" cxnId="{0C0A1B8B-9A3C-490E-8AFB-14009BD77BFA}">
      <dgm:prSet/>
      <dgm:spPr/>
      <dgm:t>
        <a:bodyPr/>
        <a:lstStyle/>
        <a:p>
          <a:endParaRPr lang="en-US"/>
        </a:p>
      </dgm:t>
    </dgm:pt>
    <dgm:pt modelId="{1758A805-82AA-4E6D-A732-1CEABFC61DB3}" type="sibTrans" cxnId="{0C0A1B8B-9A3C-490E-8AFB-14009BD77BFA}">
      <dgm:prSet/>
      <dgm:spPr/>
      <dgm:t>
        <a:bodyPr/>
        <a:lstStyle/>
        <a:p>
          <a:endParaRPr lang="en-US"/>
        </a:p>
      </dgm:t>
    </dgm:pt>
    <dgm:pt modelId="{CCA263D7-FC97-2047-AF77-1D17D4CC0783}" type="pres">
      <dgm:prSet presAssocID="{77C4A828-F710-4288-90A0-8FEE7C89FB34}" presName="vert0" presStyleCnt="0">
        <dgm:presLayoutVars>
          <dgm:dir/>
          <dgm:animOne val="branch"/>
          <dgm:animLvl val="lvl"/>
        </dgm:presLayoutVars>
      </dgm:prSet>
      <dgm:spPr/>
    </dgm:pt>
    <dgm:pt modelId="{FF34DEF4-DC07-0B4E-8598-70609E559E5D}" type="pres">
      <dgm:prSet presAssocID="{A72ED760-4707-47F4-B53C-AEEBC99E4025}" presName="thickLine" presStyleLbl="alignNode1" presStyleIdx="0" presStyleCnt="3"/>
      <dgm:spPr/>
    </dgm:pt>
    <dgm:pt modelId="{509151FF-457A-7F48-B793-C3C66390B0AB}" type="pres">
      <dgm:prSet presAssocID="{A72ED760-4707-47F4-B53C-AEEBC99E4025}" presName="horz1" presStyleCnt="0"/>
      <dgm:spPr/>
    </dgm:pt>
    <dgm:pt modelId="{1AB52386-8060-EA4E-98EC-3E30155A9466}" type="pres">
      <dgm:prSet presAssocID="{A72ED760-4707-47F4-B53C-AEEBC99E4025}" presName="tx1" presStyleLbl="revTx" presStyleIdx="0" presStyleCnt="3"/>
      <dgm:spPr/>
    </dgm:pt>
    <dgm:pt modelId="{0CD402C5-FAA2-634E-A10A-48BB1E95C5BC}" type="pres">
      <dgm:prSet presAssocID="{A72ED760-4707-47F4-B53C-AEEBC99E4025}" presName="vert1" presStyleCnt="0"/>
      <dgm:spPr/>
    </dgm:pt>
    <dgm:pt modelId="{76C67F4A-E909-1148-993B-E2A8C3997C7F}" type="pres">
      <dgm:prSet presAssocID="{35B90107-4C25-452E-B8C3-1BDCCD1B793D}" presName="thickLine" presStyleLbl="alignNode1" presStyleIdx="1" presStyleCnt="3"/>
      <dgm:spPr/>
    </dgm:pt>
    <dgm:pt modelId="{F81BCDCE-C831-AD4B-99C6-B8149FB0CE0E}" type="pres">
      <dgm:prSet presAssocID="{35B90107-4C25-452E-B8C3-1BDCCD1B793D}" presName="horz1" presStyleCnt="0"/>
      <dgm:spPr/>
    </dgm:pt>
    <dgm:pt modelId="{CE8A5778-F944-6842-AD60-C35ECE2B8413}" type="pres">
      <dgm:prSet presAssocID="{35B90107-4C25-452E-B8C3-1BDCCD1B793D}" presName="tx1" presStyleLbl="revTx" presStyleIdx="1" presStyleCnt="3"/>
      <dgm:spPr/>
    </dgm:pt>
    <dgm:pt modelId="{CE258DD8-D66B-0C40-A188-68C1D2251FB8}" type="pres">
      <dgm:prSet presAssocID="{35B90107-4C25-452E-B8C3-1BDCCD1B793D}" presName="vert1" presStyleCnt="0"/>
      <dgm:spPr/>
    </dgm:pt>
    <dgm:pt modelId="{88932CDE-5C0E-3147-8545-D052A4737833}" type="pres">
      <dgm:prSet presAssocID="{3F235457-3708-42D5-AD0C-5AD6854124FF}" presName="thickLine" presStyleLbl="alignNode1" presStyleIdx="2" presStyleCnt="3"/>
      <dgm:spPr/>
    </dgm:pt>
    <dgm:pt modelId="{CC7FA8FF-7B42-B44B-952E-521A9B53CDD4}" type="pres">
      <dgm:prSet presAssocID="{3F235457-3708-42D5-AD0C-5AD6854124FF}" presName="horz1" presStyleCnt="0"/>
      <dgm:spPr/>
    </dgm:pt>
    <dgm:pt modelId="{39F6A137-8857-6544-B4E2-394D76227AFB}" type="pres">
      <dgm:prSet presAssocID="{3F235457-3708-42D5-AD0C-5AD6854124FF}" presName="tx1" presStyleLbl="revTx" presStyleIdx="2" presStyleCnt="3"/>
      <dgm:spPr/>
    </dgm:pt>
    <dgm:pt modelId="{AC8D6086-FACD-0840-A399-AD330625E76F}" type="pres">
      <dgm:prSet presAssocID="{3F235457-3708-42D5-AD0C-5AD6854124FF}" presName="vert1" presStyleCnt="0"/>
      <dgm:spPr/>
    </dgm:pt>
  </dgm:ptLst>
  <dgm:cxnLst>
    <dgm:cxn modelId="{8B743C0E-1824-CC4C-8E15-15D0594A2A48}" type="presOf" srcId="{77C4A828-F710-4288-90A0-8FEE7C89FB34}" destId="{CCA263D7-FC97-2047-AF77-1D17D4CC0783}" srcOrd="0" destOrd="0" presId="urn:microsoft.com/office/officeart/2008/layout/LinedList"/>
    <dgm:cxn modelId="{0C0A1B8B-9A3C-490E-8AFB-14009BD77BFA}" srcId="{77C4A828-F710-4288-90A0-8FEE7C89FB34}" destId="{3F235457-3708-42D5-AD0C-5AD6854124FF}" srcOrd="2" destOrd="0" parTransId="{832AA9FB-EC64-48DB-A505-B44897CA8368}" sibTransId="{1758A805-82AA-4E6D-A732-1CEABFC61DB3}"/>
    <dgm:cxn modelId="{644C5290-B5FF-444B-BACA-A02F72F0C415}" srcId="{77C4A828-F710-4288-90A0-8FEE7C89FB34}" destId="{A72ED760-4707-47F4-B53C-AEEBC99E4025}" srcOrd="0" destOrd="0" parTransId="{685CC4F4-F7F3-470D-AEFD-7E9CA3F8279C}" sibTransId="{78CEA324-7F63-439E-86D8-92264D1258B2}"/>
    <dgm:cxn modelId="{408FE5C6-9069-47F3-A19B-5530C469C2F1}" srcId="{77C4A828-F710-4288-90A0-8FEE7C89FB34}" destId="{35B90107-4C25-452E-B8C3-1BDCCD1B793D}" srcOrd="1" destOrd="0" parTransId="{23F3A403-677B-412C-8E4A-E97E320CDA7B}" sibTransId="{FE1F9F4D-E27A-43E2-B6B8-7D40559464C5}"/>
    <dgm:cxn modelId="{3611D8E1-1118-4145-A370-2B0C70F9AD01}" type="presOf" srcId="{35B90107-4C25-452E-B8C3-1BDCCD1B793D}" destId="{CE8A5778-F944-6842-AD60-C35ECE2B8413}" srcOrd="0" destOrd="0" presId="urn:microsoft.com/office/officeart/2008/layout/LinedList"/>
    <dgm:cxn modelId="{103B06FB-CE10-8C45-B15C-80AFCC4731E6}" type="presOf" srcId="{3F235457-3708-42D5-AD0C-5AD6854124FF}" destId="{39F6A137-8857-6544-B4E2-394D76227AFB}" srcOrd="0" destOrd="0" presId="urn:microsoft.com/office/officeart/2008/layout/LinedList"/>
    <dgm:cxn modelId="{BB6420FD-D1E0-894C-820A-747494595CCD}" type="presOf" srcId="{A72ED760-4707-47F4-B53C-AEEBC99E4025}" destId="{1AB52386-8060-EA4E-98EC-3E30155A9466}" srcOrd="0" destOrd="0" presId="urn:microsoft.com/office/officeart/2008/layout/LinedList"/>
    <dgm:cxn modelId="{B30117DF-7FC5-D54C-96D8-F85CB31F77D9}" type="presParOf" srcId="{CCA263D7-FC97-2047-AF77-1D17D4CC0783}" destId="{FF34DEF4-DC07-0B4E-8598-70609E559E5D}" srcOrd="0" destOrd="0" presId="urn:microsoft.com/office/officeart/2008/layout/LinedList"/>
    <dgm:cxn modelId="{311B0EF0-F7B4-D042-88A1-3A720FE6FA3D}" type="presParOf" srcId="{CCA263D7-FC97-2047-AF77-1D17D4CC0783}" destId="{509151FF-457A-7F48-B793-C3C66390B0AB}" srcOrd="1" destOrd="0" presId="urn:microsoft.com/office/officeart/2008/layout/LinedList"/>
    <dgm:cxn modelId="{D9012EB3-7102-9041-B297-56CE7135B2DE}" type="presParOf" srcId="{509151FF-457A-7F48-B793-C3C66390B0AB}" destId="{1AB52386-8060-EA4E-98EC-3E30155A9466}" srcOrd="0" destOrd="0" presId="urn:microsoft.com/office/officeart/2008/layout/LinedList"/>
    <dgm:cxn modelId="{44A71EA1-48C0-3341-B6DC-8573CBECD935}" type="presParOf" srcId="{509151FF-457A-7F48-B793-C3C66390B0AB}" destId="{0CD402C5-FAA2-634E-A10A-48BB1E95C5BC}" srcOrd="1" destOrd="0" presId="urn:microsoft.com/office/officeart/2008/layout/LinedList"/>
    <dgm:cxn modelId="{032D1DDF-1F09-EA4C-AB0A-BC0EC71E1B64}" type="presParOf" srcId="{CCA263D7-FC97-2047-AF77-1D17D4CC0783}" destId="{76C67F4A-E909-1148-993B-E2A8C3997C7F}" srcOrd="2" destOrd="0" presId="urn:microsoft.com/office/officeart/2008/layout/LinedList"/>
    <dgm:cxn modelId="{89984829-C1D7-4540-8C24-9BA827B9BCA9}" type="presParOf" srcId="{CCA263D7-FC97-2047-AF77-1D17D4CC0783}" destId="{F81BCDCE-C831-AD4B-99C6-B8149FB0CE0E}" srcOrd="3" destOrd="0" presId="urn:microsoft.com/office/officeart/2008/layout/LinedList"/>
    <dgm:cxn modelId="{8A665B0F-A1D6-5B42-8715-D72E2575CF21}" type="presParOf" srcId="{F81BCDCE-C831-AD4B-99C6-B8149FB0CE0E}" destId="{CE8A5778-F944-6842-AD60-C35ECE2B8413}" srcOrd="0" destOrd="0" presId="urn:microsoft.com/office/officeart/2008/layout/LinedList"/>
    <dgm:cxn modelId="{59E3B294-7EF5-6C46-82A9-91AA46D6C9DB}" type="presParOf" srcId="{F81BCDCE-C831-AD4B-99C6-B8149FB0CE0E}" destId="{CE258DD8-D66B-0C40-A188-68C1D2251FB8}" srcOrd="1" destOrd="0" presId="urn:microsoft.com/office/officeart/2008/layout/LinedList"/>
    <dgm:cxn modelId="{0D35A03B-00E0-1241-B305-8B92DF1E021D}" type="presParOf" srcId="{CCA263D7-FC97-2047-AF77-1D17D4CC0783}" destId="{88932CDE-5C0E-3147-8545-D052A4737833}" srcOrd="4" destOrd="0" presId="urn:microsoft.com/office/officeart/2008/layout/LinedList"/>
    <dgm:cxn modelId="{F2E49D39-50F3-D946-B7A9-0608D0AC9A0E}" type="presParOf" srcId="{CCA263D7-FC97-2047-AF77-1D17D4CC0783}" destId="{CC7FA8FF-7B42-B44B-952E-521A9B53CDD4}" srcOrd="5" destOrd="0" presId="urn:microsoft.com/office/officeart/2008/layout/LinedList"/>
    <dgm:cxn modelId="{A41B15E3-1C0E-754B-8A9F-2885D3DF56AC}" type="presParOf" srcId="{CC7FA8FF-7B42-B44B-952E-521A9B53CDD4}" destId="{39F6A137-8857-6544-B4E2-394D76227AFB}" srcOrd="0" destOrd="0" presId="urn:microsoft.com/office/officeart/2008/layout/LinedList"/>
    <dgm:cxn modelId="{8A595410-82EF-CB48-A400-F4C8105B2567}" type="presParOf" srcId="{CC7FA8FF-7B42-B44B-952E-521A9B53CDD4}" destId="{AC8D6086-FACD-0840-A399-AD330625E76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94A43-8D45-6F46-9853-8157E9A728A5}">
      <dsp:nvSpPr>
        <dsp:cNvPr id="0" name=""/>
        <dsp:cNvSpPr/>
      </dsp:nvSpPr>
      <dsp:spPr>
        <a:xfrm>
          <a:off x="584244" y="3424"/>
          <a:ext cx="2709820" cy="16258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Open Data Access and Visualization Platform  </a:t>
          </a:r>
          <a:endParaRPr lang="en-US" sz="1500" kern="1200"/>
        </a:p>
      </dsp:txBody>
      <dsp:txXfrm>
        <a:off x="584244" y="3424"/>
        <a:ext cx="2709820" cy="1625892"/>
      </dsp:txXfrm>
    </dsp:sp>
    <dsp:sp modelId="{C43BF4F3-8F6A-0646-B309-7A21250B1709}">
      <dsp:nvSpPr>
        <dsp:cNvPr id="0" name=""/>
        <dsp:cNvSpPr/>
      </dsp:nvSpPr>
      <dsp:spPr>
        <a:xfrm>
          <a:off x="3565047" y="3424"/>
          <a:ext cx="2709820" cy="16258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API Consumer- Data Federation that consolidates data from hundreds of diverse data streams.     NWIS, CDEC, NOAA, DWR, USBR, USFWS, CADFWS, Academia, NGOs, NASA, OpenET, AGOL</a:t>
          </a:r>
          <a:endParaRPr lang="en-US" sz="1500" kern="1200"/>
        </a:p>
      </dsp:txBody>
      <dsp:txXfrm>
        <a:off x="3565047" y="3424"/>
        <a:ext cx="2709820" cy="1625892"/>
      </dsp:txXfrm>
    </dsp:sp>
    <dsp:sp modelId="{1B706C6A-E838-0F46-BB68-F52C31E5BC69}">
      <dsp:nvSpPr>
        <dsp:cNvPr id="0" name=""/>
        <dsp:cNvSpPr/>
      </dsp:nvSpPr>
      <dsp:spPr>
        <a:xfrm>
          <a:off x="6545849" y="3424"/>
          <a:ext cx="2709820" cy="16258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Creates a Common Operating Picture with current conditions</a:t>
          </a:r>
          <a:endParaRPr lang="en-US" sz="1500" kern="1200"/>
        </a:p>
      </dsp:txBody>
      <dsp:txXfrm>
        <a:off x="6545849" y="3424"/>
        <a:ext cx="2709820" cy="1625892"/>
      </dsp:txXfrm>
    </dsp:sp>
    <dsp:sp modelId="{90BE4950-85A5-6844-9C9A-6D88DDE1B3AB}">
      <dsp:nvSpPr>
        <dsp:cNvPr id="0" name=""/>
        <dsp:cNvSpPr/>
      </dsp:nvSpPr>
      <dsp:spPr>
        <a:xfrm>
          <a:off x="584244" y="1900298"/>
          <a:ext cx="2709820" cy="16258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Web application provides tools use federated data through custom templates, dashboards, maps</a:t>
          </a:r>
          <a:endParaRPr lang="en-US" sz="1500" kern="1200"/>
        </a:p>
      </dsp:txBody>
      <dsp:txXfrm>
        <a:off x="584244" y="1900298"/>
        <a:ext cx="2709820" cy="1625892"/>
      </dsp:txXfrm>
    </dsp:sp>
    <dsp:sp modelId="{5DBA154B-5AA4-6E46-8AA9-417AAAB1539B}">
      <dsp:nvSpPr>
        <dsp:cNvPr id="0" name=""/>
        <dsp:cNvSpPr/>
      </dsp:nvSpPr>
      <dsp:spPr>
        <a:xfrm>
          <a:off x="3565047" y="1900298"/>
          <a:ext cx="2709820" cy="16258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Sensor network observations.  View many monitoring programs in one location</a:t>
          </a:r>
          <a:endParaRPr lang="en-US" sz="1500" kern="1200"/>
        </a:p>
      </dsp:txBody>
      <dsp:txXfrm>
        <a:off x="3565047" y="1900298"/>
        <a:ext cx="2709820" cy="1625892"/>
      </dsp:txXfrm>
    </dsp:sp>
    <dsp:sp modelId="{C3977392-91A8-FA46-B609-852539912DAF}">
      <dsp:nvSpPr>
        <dsp:cNvPr id="0" name=""/>
        <dsp:cNvSpPr/>
      </dsp:nvSpPr>
      <dsp:spPr>
        <a:xfrm>
          <a:off x="6545849" y="1900298"/>
          <a:ext cx="2709820" cy="16258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Map based/spatial data analytics</a:t>
          </a:r>
          <a:endParaRPr lang="en-US" sz="1500" kern="1200"/>
        </a:p>
      </dsp:txBody>
      <dsp:txXfrm>
        <a:off x="6545849" y="1900298"/>
        <a:ext cx="2709820" cy="1625892"/>
      </dsp:txXfrm>
    </dsp:sp>
    <dsp:sp modelId="{492A313E-9BCD-8A47-88EC-10BB4D5DF3A4}">
      <dsp:nvSpPr>
        <dsp:cNvPr id="0" name=""/>
        <dsp:cNvSpPr/>
      </dsp:nvSpPr>
      <dsp:spPr>
        <a:xfrm>
          <a:off x="3565047" y="3797173"/>
          <a:ext cx="2709820" cy="16258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Provides collaborative and special project workspaces (Forest Health, Battle Creek, Fisheries, CSAMP, Islands, Estuary Workgroup, Remote Sensing)</a:t>
          </a:r>
          <a:endParaRPr lang="en-US" sz="1500" kern="1200"/>
        </a:p>
      </dsp:txBody>
      <dsp:txXfrm>
        <a:off x="3565047" y="3797173"/>
        <a:ext cx="2709820" cy="1625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4DEF4-DC07-0B4E-8598-70609E559E5D}">
      <dsp:nvSpPr>
        <dsp:cNvPr id="0" name=""/>
        <dsp:cNvSpPr/>
      </dsp:nvSpPr>
      <dsp:spPr>
        <a:xfrm>
          <a:off x="0" y="2047"/>
          <a:ext cx="455329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52386-8060-EA4E-98EC-3E30155A9466}">
      <dsp:nvSpPr>
        <dsp:cNvPr id="0" name=""/>
        <dsp:cNvSpPr/>
      </dsp:nvSpPr>
      <dsp:spPr>
        <a:xfrm>
          <a:off x="0" y="2047"/>
          <a:ext cx="4553290" cy="139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Avenir Next" panose="020B0503020202020204" pitchFamily="34" charset="0"/>
            </a:rPr>
            <a:t>Introduction to the new dashboard and mapping tools.</a:t>
          </a:r>
          <a:endParaRPr lang="en-US" sz="2000" kern="1200" dirty="0">
            <a:latin typeface="Avenir Next" panose="020B0503020202020204" pitchFamily="34" charset="0"/>
          </a:endParaRPr>
        </a:p>
      </dsp:txBody>
      <dsp:txXfrm>
        <a:off x="0" y="2047"/>
        <a:ext cx="4553290" cy="1396236"/>
      </dsp:txXfrm>
    </dsp:sp>
    <dsp:sp modelId="{76C67F4A-E909-1148-993B-E2A8C3997C7F}">
      <dsp:nvSpPr>
        <dsp:cNvPr id="0" name=""/>
        <dsp:cNvSpPr/>
      </dsp:nvSpPr>
      <dsp:spPr>
        <a:xfrm>
          <a:off x="0" y="1398284"/>
          <a:ext cx="455329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8A5778-F944-6842-AD60-C35ECE2B8413}">
      <dsp:nvSpPr>
        <dsp:cNvPr id="0" name=""/>
        <dsp:cNvSpPr/>
      </dsp:nvSpPr>
      <dsp:spPr>
        <a:xfrm>
          <a:off x="0" y="1398284"/>
          <a:ext cx="4553290" cy="139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Avenir Next" panose="020B0503020202020204" pitchFamily="34" charset="0"/>
            </a:rPr>
            <a:t>Personalization and customization of data for different user needs (stakeholders, researchers, agencies).</a:t>
          </a:r>
          <a:endParaRPr lang="en-US" sz="2000" kern="1200" dirty="0">
            <a:latin typeface="Avenir Next" panose="020B0503020202020204" pitchFamily="34" charset="0"/>
          </a:endParaRPr>
        </a:p>
      </dsp:txBody>
      <dsp:txXfrm>
        <a:off x="0" y="1398284"/>
        <a:ext cx="4553290" cy="1396236"/>
      </dsp:txXfrm>
    </dsp:sp>
    <dsp:sp modelId="{88932CDE-5C0E-3147-8545-D052A4737833}">
      <dsp:nvSpPr>
        <dsp:cNvPr id="0" name=""/>
        <dsp:cNvSpPr/>
      </dsp:nvSpPr>
      <dsp:spPr>
        <a:xfrm>
          <a:off x="0" y="2794520"/>
          <a:ext cx="4553290"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6A137-8857-6544-B4E2-394D76227AFB}">
      <dsp:nvSpPr>
        <dsp:cNvPr id="0" name=""/>
        <dsp:cNvSpPr/>
      </dsp:nvSpPr>
      <dsp:spPr>
        <a:xfrm>
          <a:off x="0" y="2794520"/>
          <a:ext cx="4553290" cy="139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Avenir Next" panose="020B0503020202020204" pitchFamily="34" charset="0"/>
            </a:rPr>
            <a:t>Real-time data integration, offering dynamic and interactive analysis tools.</a:t>
          </a:r>
          <a:endParaRPr lang="en-US" sz="2000" kern="1200" dirty="0">
            <a:latin typeface="Avenir Next" panose="020B0503020202020204" pitchFamily="34" charset="0"/>
          </a:endParaRPr>
        </a:p>
      </dsp:txBody>
      <dsp:txXfrm>
        <a:off x="0" y="2794520"/>
        <a:ext cx="4553290" cy="13962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3E99C-1B94-EC44-BDF3-34BADB9F3866}" type="datetimeFigureOut">
              <a:rPr lang="en-US" smtClean="0"/>
              <a:t>9/30/24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7B2F7-6739-BA44-B95C-14CBA486E163}" type="slidenum">
              <a:rPr lang="en-US" smtClean="0"/>
              <a:t>‹#›</a:t>
            </a:fld>
            <a:endParaRPr lang="en-US"/>
          </a:p>
        </p:txBody>
      </p:sp>
    </p:spTree>
    <p:extLst>
      <p:ext uri="{BB962C8B-B14F-4D97-AF65-F5344CB8AC3E}">
        <p14:creationId xmlns:p14="http://schemas.microsoft.com/office/powerpoint/2010/main" val="31924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28701F-AD3D-0B90-B670-A7DBFDF5D05F}"/>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9C1FD0F5-41C1-CA4E-9192-8F36C5919399}" type="slidenum">
              <a:rPr lang="en-US" altLang="en-US" smtClean="0">
                <a:solidFill>
                  <a:srgbClr val="000000"/>
                </a:solidFill>
                <a:latin typeface="Times New Roman" panose="02020603050405020304" pitchFamily="18" charset="0"/>
              </a:rPr>
              <a:pPr>
                <a:defRPr/>
              </a:pPr>
              <a:t>2</a:t>
            </a:fld>
            <a:endParaRPr lang="en-US" altLang="en-US">
              <a:solidFill>
                <a:srgbClr val="000000"/>
              </a:solidFill>
              <a:latin typeface="Times New Roman" panose="02020603050405020304" pitchFamily="18" charset="0"/>
            </a:endParaRPr>
          </a:p>
        </p:txBody>
      </p:sp>
      <p:sp>
        <p:nvSpPr>
          <p:cNvPr id="15361" name="Text Box 1">
            <a:extLst>
              <a:ext uri="{FF2B5EF4-FFF2-40B4-BE49-F238E27FC236}">
                <a16:creationId xmlns:a16="http://schemas.microsoft.com/office/drawing/2014/main" id="{3829D42B-643C-3427-12B9-3698168EA821}"/>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15362" name="Text Box 2">
            <a:extLst>
              <a:ext uri="{FF2B5EF4-FFF2-40B4-BE49-F238E27FC236}">
                <a16:creationId xmlns:a16="http://schemas.microsoft.com/office/drawing/2014/main" id="{78A8A7CA-715B-7230-31C1-B35D995D1A2B}"/>
              </a:ext>
            </a:extLst>
          </p:cNvPr>
          <p:cNvSpPr>
            <a:spLocks noGrp="1" noChangeArrowheads="1"/>
          </p:cNvSpPr>
          <p:nvPr>
            <p:ph type="body" idx="1"/>
          </p:nvPr>
        </p:nvSpPr>
        <p:spPr>
          <a:xfrm>
            <a:off x="777875" y="4776788"/>
            <a:ext cx="6218238" cy="4525962"/>
          </a:xfrm>
        </p:spPr>
        <p:txBody>
          <a:bodyPr wrap="none" anchor="ctr"/>
          <a:lstStyle/>
          <a:p>
            <a:pPr>
              <a:defRPr/>
            </a:pPr>
            <a:r>
              <a:rPr lang="en-US" altLang="en-US" dirty="0">
                <a:latin typeface="Times New Roman" panose="02020603050405020304" pitchFamily="18" charset="0"/>
              </a:rPr>
              <a:t>Today I will give a briefing on the </a:t>
            </a:r>
            <a:r>
              <a:rPr lang="en-US" altLang="en-US" dirty="0" err="1">
                <a:latin typeface="Times New Roman" panose="02020603050405020304" pitchFamily="18" charset="0"/>
              </a:rPr>
              <a:t>BayDeltaLive</a:t>
            </a:r>
            <a:r>
              <a:rPr lang="en-US" altLang="en-US" dirty="0">
                <a:latin typeface="Times New Roman" panose="02020603050405020304" pitchFamily="18" charset="0"/>
              </a:rPr>
              <a:t> data portal.  Review </a:t>
            </a:r>
          </a:p>
          <a:p>
            <a:pPr>
              <a:defRPr/>
            </a:pPr>
            <a:r>
              <a:rPr lang="en-US" altLang="en-US" dirty="0">
                <a:latin typeface="Times New Roman" panose="02020603050405020304" pitchFamily="18" charset="0"/>
              </a:rPr>
              <a:t>1.  User Community Numbers</a:t>
            </a:r>
          </a:p>
          <a:p>
            <a:pPr>
              <a:defRPr/>
            </a:pPr>
            <a:r>
              <a:rPr lang="en-US" altLang="en-US" dirty="0">
                <a:latin typeface="Times New Roman" panose="02020603050405020304" pitchFamily="18" charset="0"/>
              </a:rPr>
              <a:t>2.  Elements of the BDL site</a:t>
            </a:r>
          </a:p>
          <a:p>
            <a:pPr>
              <a:defRPr/>
            </a:pPr>
            <a:r>
              <a:rPr lang="en-US" altLang="en-US" dirty="0">
                <a:latin typeface="Times New Roman" panose="02020603050405020304" pitchFamily="18" charset="0"/>
              </a:rPr>
              <a:t>3. BDL powered sub domains</a:t>
            </a:r>
          </a:p>
          <a:p>
            <a:pPr>
              <a:defRPr/>
            </a:pPr>
            <a:r>
              <a:rPr lang="en-US" altLang="en-US" dirty="0">
                <a:latin typeface="Times New Roman" panose="02020603050405020304" pitchFamily="18" charset="0"/>
              </a:rPr>
              <a:t>	-NASA/JPL</a:t>
            </a:r>
          </a:p>
          <a:p>
            <a:pPr>
              <a:defRPr/>
            </a:pPr>
            <a:r>
              <a:rPr lang="en-US" altLang="en-US" dirty="0">
                <a:latin typeface="Times New Roman" panose="02020603050405020304" pitchFamily="18" charset="0"/>
              </a:rPr>
              <a:t>	-BDL iPhone and Android App</a:t>
            </a:r>
          </a:p>
          <a:p>
            <a:pPr>
              <a:defRPr/>
            </a:pPr>
            <a:r>
              <a:rPr lang="en-US" altLang="en-US" dirty="0">
                <a:latin typeface="Times New Roman" panose="02020603050405020304" pitchFamily="18" charset="0"/>
              </a:rPr>
              <a:t>	-CSAMP Website</a:t>
            </a:r>
          </a:p>
          <a:p>
            <a:pPr>
              <a:defRPr/>
            </a:pPr>
            <a:endParaRPr lang="en-US" altLang="en-US" dirty="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78C7A5-F1C8-6AA0-9245-51EE081C9F96}"/>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6E5A873A-33D1-5547-9F3A-D72B7A7C52BC}" type="slidenum">
              <a:rPr lang="en-US" altLang="en-US" smtClean="0">
                <a:solidFill>
                  <a:srgbClr val="000000"/>
                </a:solidFill>
                <a:latin typeface="Times New Roman" panose="02020603050405020304" pitchFamily="18" charset="0"/>
              </a:rPr>
              <a:pPr>
                <a:defRPr/>
              </a:pPr>
              <a:t>23</a:t>
            </a:fld>
            <a:endParaRPr lang="en-US" altLang="en-US">
              <a:solidFill>
                <a:srgbClr val="000000"/>
              </a:solidFill>
              <a:latin typeface="Times New Roman" panose="02020603050405020304" pitchFamily="18" charset="0"/>
            </a:endParaRPr>
          </a:p>
        </p:txBody>
      </p:sp>
      <p:sp>
        <p:nvSpPr>
          <p:cNvPr id="13313" name="Text Box 1">
            <a:extLst>
              <a:ext uri="{FF2B5EF4-FFF2-40B4-BE49-F238E27FC236}">
                <a16:creationId xmlns:a16="http://schemas.microsoft.com/office/drawing/2014/main" id="{BDBD932E-A576-E9D3-4AD6-7BC35DF8A694}"/>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3D322253-D689-9C00-E620-83DC2B23148D}"/>
              </a:ext>
            </a:extLst>
          </p:cNvPr>
          <p:cNvSpPr>
            <a:spLocks noGrp="1" noChangeArrowheads="1"/>
          </p:cNvSpPr>
          <p:nvPr>
            <p:ph type="body" idx="1"/>
          </p:nvPr>
        </p:nvSpPr>
        <p:spPr>
          <a:xfrm>
            <a:off x="777875" y="4776788"/>
            <a:ext cx="6218238" cy="4525962"/>
          </a:xfrm>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CC75A4-0AC7-7A84-E9FC-70540E9BCF64}"/>
              </a:ext>
            </a:extLst>
          </p:cNvPr>
          <p:cNvSpPr>
            <a:spLocks noGrp="1" noChangeArrowheads="1"/>
          </p:cNvSpPr>
          <p:nvPr>
            <p:ph type="sldNum" sz="quarter"/>
          </p:nvPr>
        </p:nvSpPr>
        <p:spPr/>
        <p:txBody>
          <a:bodyPr/>
          <a:lstStyle>
            <a:lvl1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defRPr/>
            </a:pPr>
            <a:fld id="{1A6BDCD9-EB97-BB4C-83E6-70801055F177}" type="slidenum">
              <a:rPr lang="en-US" altLang="en-US" smtClean="0">
                <a:solidFill>
                  <a:srgbClr val="000000"/>
                </a:solidFill>
                <a:latin typeface="Times New Roman" panose="02020603050405020304" pitchFamily="18" charset="0"/>
              </a:rPr>
              <a:pPr>
                <a:defRPr/>
              </a:pPr>
              <a:t>24</a:t>
            </a:fld>
            <a:endParaRPr lang="en-US" altLang="en-US">
              <a:solidFill>
                <a:srgbClr val="000000"/>
              </a:solidFill>
              <a:latin typeface="Times New Roman" panose="02020603050405020304" pitchFamily="18" charset="0"/>
            </a:endParaRPr>
          </a:p>
        </p:txBody>
      </p:sp>
      <p:sp>
        <p:nvSpPr>
          <p:cNvPr id="64513" name="Text Box 1">
            <a:extLst>
              <a:ext uri="{FF2B5EF4-FFF2-40B4-BE49-F238E27FC236}">
                <a16:creationId xmlns:a16="http://schemas.microsoft.com/office/drawing/2014/main" id="{A893FB64-54FE-E498-A9A4-83B9B9867155}"/>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64514" name="Text Box 2">
            <a:extLst>
              <a:ext uri="{FF2B5EF4-FFF2-40B4-BE49-F238E27FC236}">
                <a16:creationId xmlns:a16="http://schemas.microsoft.com/office/drawing/2014/main" id="{9F2C9102-A875-9EE9-43FF-7AF060D14587}"/>
              </a:ext>
            </a:extLst>
          </p:cNvPr>
          <p:cNvSpPr>
            <a:spLocks noGrp="1" noChangeArrowheads="1"/>
          </p:cNvSpPr>
          <p:nvPr>
            <p:ph type="body" idx="1"/>
          </p:nvPr>
        </p:nvSpPr>
        <p:spPr>
          <a:xfrm>
            <a:off x="777875" y="4776788"/>
            <a:ext cx="6218238" cy="4525962"/>
          </a:xfrm>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sz="1200" b="1" dirty="0">
                <a:solidFill>
                  <a:srgbClr val="10408F"/>
                </a:solidFill>
                <a:latin typeface="Century Gothic" charset="0"/>
              </a:rPr>
              <a:t>Access to Multiple GIS Databases using ESRI REST Services and hosted both locally on the BDL Server.  </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293498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CC75A4-0AC7-7A84-E9FC-70540E9BCF64}"/>
              </a:ext>
            </a:extLst>
          </p:cNvPr>
          <p:cNvSpPr>
            <a:spLocks noGrp="1" noChangeArrowheads="1"/>
          </p:cNvSpPr>
          <p:nvPr>
            <p:ph type="sldNum" sz="quarter"/>
          </p:nvPr>
        </p:nvSpPr>
        <p:spPr/>
        <p:txBody>
          <a:bodyPr/>
          <a:lstStyle>
            <a:lvl1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defRPr/>
            </a:pPr>
            <a:fld id="{1A6BDCD9-EB97-BB4C-83E6-70801055F177}" type="slidenum">
              <a:rPr lang="en-US" altLang="en-US" smtClean="0">
                <a:solidFill>
                  <a:srgbClr val="000000"/>
                </a:solidFill>
                <a:latin typeface="Times New Roman" panose="02020603050405020304" pitchFamily="18" charset="0"/>
              </a:rPr>
              <a:pPr>
                <a:defRPr/>
              </a:pPr>
              <a:t>25</a:t>
            </a:fld>
            <a:endParaRPr lang="en-US" altLang="en-US">
              <a:solidFill>
                <a:srgbClr val="000000"/>
              </a:solidFill>
              <a:latin typeface="Times New Roman" panose="02020603050405020304" pitchFamily="18" charset="0"/>
            </a:endParaRPr>
          </a:p>
        </p:txBody>
      </p:sp>
      <p:sp>
        <p:nvSpPr>
          <p:cNvPr id="64513" name="Text Box 1">
            <a:extLst>
              <a:ext uri="{FF2B5EF4-FFF2-40B4-BE49-F238E27FC236}">
                <a16:creationId xmlns:a16="http://schemas.microsoft.com/office/drawing/2014/main" id="{A893FB64-54FE-E498-A9A4-83B9B9867155}"/>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64514" name="Text Box 2">
            <a:extLst>
              <a:ext uri="{FF2B5EF4-FFF2-40B4-BE49-F238E27FC236}">
                <a16:creationId xmlns:a16="http://schemas.microsoft.com/office/drawing/2014/main" id="{9F2C9102-A875-9EE9-43FF-7AF060D14587}"/>
              </a:ext>
            </a:extLst>
          </p:cNvPr>
          <p:cNvSpPr>
            <a:spLocks noGrp="1" noChangeArrowheads="1"/>
          </p:cNvSpPr>
          <p:nvPr>
            <p:ph type="body" idx="1"/>
          </p:nvPr>
        </p:nvSpPr>
        <p:spPr>
          <a:xfrm>
            <a:off x="777875" y="4776788"/>
            <a:ext cx="6218238" cy="4525962"/>
          </a:xfrm>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sz="1200" b="1" dirty="0">
                <a:solidFill>
                  <a:srgbClr val="10408F"/>
                </a:solidFill>
                <a:latin typeface="Century Gothic" charset="0"/>
              </a:rPr>
              <a:t>BDL Can Run Analysis Report on GIS Data and Attributes</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593551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A38CBA-2793-ED04-3594-BD23D3DC4D37}"/>
              </a:ext>
            </a:extLst>
          </p:cNvPr>
          <p:cNvSpPr>
            <a:spLocks noGrp="1" noChangeArrowheads="1"/>
          </p:cNvSpPr>
          <p:nvPr>
            <p:ph type="sldNum" sz="quarter"/>
          </p:nvPr>
        </p:nvSpPr>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defRPr/>
            </a:pPr>
            <a:fld id="{CC60E8D5-ACB7-424E-8A95-60EEAFB6AD80}" type="slidenum">
              <a:rPr lang="en-US" altLang="en-US" sz="1400" smtClean="0"/>
              <a:pPr>
                <a:spcBef>
                  <a:spcPct val="0"/>
                </a:spcBef>
                <a:defRPr/>
              </a:pPr>
              <a:t>26</a:t>
            </a:fld>
            <a:endParaRPr lang="en-US" altLang="en-US" sz="1400"/>
          </a:p>
        </p:txBody>
      </p:sp>
      <p:sp>
        <p:nvSpPr>
          <p:cNvPr id="23553" name="Text Box 1">
            <a:extLst>
              <a:ext uri="{FF2B5EF4-FFF2-40B4-BE49-F238E27FC236}">
                <a16:creationId xmlns:a16="http://schemas.microsoft.com/office/drawing/2014/main" id="{65122A7D-E62A-194C-2986-E8ECC0A4169C}"/>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3AE41904-814F-093A-EAF8-1B585F3DA651}"/>
              </a:ext>
            </a:extLst>
          </p:cNvPr>
          <p:cNvSpPr>
            <a:spLocks noGrp="1" noChangeArrowheads="1"/>
          </p:cNvSpPr>
          <p:nvPr>
            <p:ph type="body" idx="1"/>
          </p:nvPr>
        </p:nvSpPr>
        <p:spPr>
          <a:xfrm>
            <a:off x="777875" y="4776788"/>
            <a:ext cx="6218238" cy="4525962"/>
          </a:xfrm>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C1E637-E5A3-9F26-DDCC-159AF7B75A54}"/>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A83EC38A-A4C8-4747-8527-ED9911617A47}" type="slidenum">
              <a:rPr lang="en-US" altLang="en-US" smtClean="0">
                <a:solidFill>
                  <a:srgbClr val="000000"/>
                </a:solidFill>
                <a:latin typeface="Times New Roman" panose="02020603050405020304" pitchFamily="18" charset="0"/>
              </a:rPr>
              <a:pPr>
                <a:defRPr/>
              </a:pPr>
              <a:t>27</a:t>
            </a:fld>
            <a:endParaRPr lang="en-US" altLang="en-US">
              <a:solidFill>
                <a:srgbClr val="000000"/>
              </a:solidFill>
              <a:latin typeface="Times New Roman" panose="02020603050405020304" pitchFamily="18" charset="0"/>
            </a:endParaRPr>
          </a:p>
        </p:txBody>
      </p:sp>
      <p:sp>
        <p:nvSpPr>
          <p:cNvPr id="15361" name="Text Box 1">
            <a:extLst>
              <a:ext uri="{FF2B5EF4-FFF2-40B4-BE49-F238E27FC236}">
                <a16:creationId xmlns:a16="http://schemas.microsoft.com/office/drawing/2014/main" id="{ED398F6A-B946-EE23-2E5D-D4AD49EAAD01}"/>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15362" name="Text Box 2">
            <a:extLst>
              <a:ext uri="{FF2B5EF4-FFF2-40B4-BE49-F238E27FC236}">
                <a16:creationId xmlns:a16="http://schemas.microsoft.com/office/drawing/2014/main" id="{3BDF0B67-BAB7-61B8-BC7A-64204477ECE6}"/>
              </a:ext>
            </a:extLst>
          </p:cNvPr>
          <p:cNvSpPr>
            <a:spLocks noGrp="1" noChangeArrowheads="1"/>
          </p:cNvSpPr>
          <p:nvPr>
            <p:ph type="body" idx="1"/>
          </p:nvPr>
        </p:nvSpPr>
        <p:spPr>
          <a:xfrm>
            <a:off x="777875" y="4776788"/>
            <a:ext cx="6218238" cy="4525962"/>
          </a:xfrm>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C0F221-4AEB-D52A-678E-2F818AF00E74}"/>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CBEE9DC9-837E-8A49-9007-EA9932C0E91C}" type="slidenum">
              <a:rPr lang="en-US" altLang="en-US" smtClean="0">
                <a:solidFill>
                  <a:srgbClr val="000000"/>
                </a:solidFill>
                <a:latin typeface="Times New Roman" panose="02020603050405020304" pitchFamily="18" charset="0"/>
              </a:rPr>
              <a:pPr>
                <a:defRPr/>
              </a:pPr>
              <a:t>28</a:t>
            </a:fld>
            <a:endParaRPr lang="en-US" altLang="en-US">
              <a:solidFill>
                <a:srgbClr val="000000"/>
              </a:solidFill>
              <a:latin typeface="Times New Roman" panose="02020603050405020304" pitchFamily="18" charset="0"/>
            </a:endParaRPr>
          </a:p>
        </p:txBody>
      </p:sp>
      <p:sp>
        <p:nvSpPr>
          <p:cNvPr id="16385" name="Text Box 1">
            <a:extLst>
              <a:ext uri="{FF2B5EF4-FFF2-40B4-BE49-F238E27FC236}">
                <a16:creationId xmlns:a16="http://schemas.microsoft.com/office/drawing/2014/main" id="{F141809F-2343-1BD9-0041-E7337798A528}"/>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16386" name="Text Box 2">
            <a:extLst>
              <a:ext uri="{FF2B5EF4-FFF2-40B4-BE49-F238E27FC236}">
                <a16:creationId xmlns:a16="http://schemas.microsoft.com/office/drawing/2014/main" id="{3B139448-EB41-184F-B909-CABA3CE48A24}"/>
              </a:ext>
            </a:extLst>
          </p:cNvPr>
          <p:cNvSpPr>
            <a:spLocks noGrp="1" noChangeArrowheads="1"/>
          </p:cNvSpPr>
          <p:nvPr>
            <p:ph type="body" idx="1"/>
          </p:nvPr>
        </p:nvSpPr>
        <p:spPr>
          <a:xfrm>
            <a:off x="777875" y="4776788"/>
            <a:ext cx="6218238" cy="4525962"/>
          </a:xfrm>
        </p:spPr>
        <p:txBody>
          <a:bodyPr wrap="none" anchor="ctr"/>
          <a:lstStyle/>
          <a:p>
            <a:pPr>
              <a:defRPr/>
            </a:pPr>
            <a:endParaRPr lang="en-US" altLang="en-US">
              <a:latin typeface="Times New Roman" panose="02020603050405020304" pitchFamily="18" charset="0"/>
            </a:endParaRPr>
          </a:p>
        </p:txBody>
      </p:sp>
    </p:spTree>
    <p:extLst>
      <p:ext uri="{BB962C8B-B14F-4D97-AF65-F5344CB8AC3E}">
        <p14:creationId xmlns:p14="http://schemas.microsoft.com/office/powerpoint/2010/main" val="187876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CCE7AE-DBAD-38F2-3972-3BD2CA66FA27}"/>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59B7908C-65CD-6743-9124-AD75B55605D9}" type="slidenum">
              <a:rPr lang="en-US" altLang="en-US" smtClean="0">
                <a:solidFill>
                  <a:srgbClr val="000000"/>
                </a:solidFill>
                <a:latin typeface="Times New Roman" panose="02020603050405020304" pitchFamily="18" charset="0"/>
              </a:rPr>
              <a:pPr>
                <a:defRPr/>
              </a:pPr>
              <a:t>30</a:t>
            </a:fld>
            <a:endParaRPr lang="en-US" altLang="en-US">
              <a:solidFill>
                <a:srgbClr val="000000"/>
              </a:solidFill>
              <a:latin typeface="Times New Roman" panose="02020603050405020304" pitchFamily="18" charset="0"/>
            </a:endParaRPr>
          </a:p>
        </p:txBody>
      </p:sp>
      <p:sp>
        <p:nvSpPr>
          <p:cNvPr id="15361" name="Text Box 1">
            <a:extLst>
              <a:ext uri="{FF2B5EF4-FFF2-40B4-BE49-F238E27FC236}">
                <a16:creationId xmlns:a16="http://schemas.microsoft.com/office/drawing/2014/main" id="{917DECD9-D644-4875-DBE8-BE468D9D681E}"/>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15362" name="Text Box 2">
            <a:extLst>
              <a:ext uri="{FF2B5EF4-FFF2-40B4-BE49-F238E27FC236}">
                <a16:creationId xmlns:a16="http://schemas.microsoft.com/office/drawing/2014/main" id="{7E9076A7-D7A5-5B12-74F7-E126B3274B49}"/>
              </a:ext>
            </a:extLst>
          </p:cNvPr>
          <p:cNvSpPr>
            <a:spLocks noGrp="1" noChangeArrowheads="1"/>
          </p:cNvSpPr>
          <p:nvPr>
            <p:ph type="body" idx="1"/>
          </p:nvPr>
        </p:nvSpPr>
        <p:spPr>
          <a:xfrm>
            <a:off x="777875" y="4776788"/>
            <a:ext cx="6218238" cy="4525962"/>
          </a:xfrm>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2E196C-4C03-99C0-9D77-58685888AD09}"/>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C98563A0-04FA-6F41-A8A6-43F91426AEF4}" type="slidenum">
              <a:rPr lang="en-US" altLang="en-US" smtClean="0">
                <a:solidFill>
                  <a:srgbClr val="000000"/>
                </a:solidFill>
                <a:latin typeface="Times New Roman" panose="02020603050405020304" pitchFamily="18" charset="0"/>
              </a:rPr>
              <a:pPr>
                <a:defRPr/>
              </a:pPr>
              <a:t>3</a:t>
            </a:fld>
            <a:endParaRPr lang="en-US" altLang="en-US">
              <a:solidFill>
                <a:srgbClr val="000000"/>
              </a:solidFill>
              <a:latin typeface="Times New Roman" panose="02020603050405020304" pitchFamily="18" charset="0"/>
            </a:endParaRPr>
          </a:p>
        </p:txBody>
      </p:sp>
      <p:sp>
        <p:nvSpPr>
          <p:cNvPr id="55297" name="Text Box 1">
            <a:extLst>
              <a:ext uri="{FF2B5EF4-FFF2-40B4-BE49-F238E27FC236}">
                <a16:creationId xmlns:a16="http://schemas.microsoft.com/office/drawing/2014/main" id="{1939D724-A4AD-30B3-6893-0791E9A5A8F8}"/>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55298" name="Text Box 2">
            <a:extLst>
              <a:ext uri="{FF2B5EF4-FFF2-40B4-BE49-F238E27FC236}">
                <a16:creationId xmlns:a16="http://schemas.microsoft.com/office/drawing/2014/main" id="{FD5D2E9B-DC72-D317-83A5-374387489260}"/>
              </a:ext>
            </a:extLst>
          </p:cNvPr>
          <p:cNvSpPr>
            <a:spLocks noGrp="1" noChangeArrowheads="1"/>
          </p:cNvSpPr>
          <p:nvPr>
            <p:ph type="body" idx="1"/>
          </p:nvPr>
        </p:nvSpPr>
        <p:spPr>
          <a:xfrm>
            <a:off x="777875" y="4776788"/>
            <a:ext cx="6218238" cy="4525962"/>
          </a:xfrm>
        </p:spPr>
        <p:txBody>
          <a:bodyPr wrap="none" anchor="ctr"/>
          <a:lstStyle/>
          <a:p>
            <a:pPr>
              <a:defRPr/>
            </a:pPr>
            <a:r>
              <a:rPr lang="en-US" altLang="en-US" dirty="0">
                <a:latin typeface="Times New Roman" panose="02020603050405020304" pitchFamily="18" charset="0"/>
              </a:rPr>
              <a:t>Funding and PORTAL </a:t>
            </a:r>
            <a:r>
              <a:rPr lang="en-US" altLang="en-US" dirty="0" err="1">
                <a:latin typeface="Times New Roman" panose="02020603050405020304" pitchFamily="18" charset="0"/>
              </a:rPr>
              <a:t>EcoSystem</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9928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2E196C-4C03-99C0-9D77-58685888AD09}"/>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C98563A0-04FA-6F41-A8A6-43F91426AEF4}" type="slidenum">
              <a:rPr lang="en-US" altLang="en-US" smtClean="0">
                <a:solidFill>
                  <a:srgbClr val="000000"/>
                </a:solidFill>
                <a:latin typeface="Times New Roman" panose="02020603050405020304" pitchFamily="18" charset="0"/>
              </a:rPr>
              <a:pPr>
                <a:defRPr/>
              </a:pPr>
              <a:t>4</a:t>
            </a:fld>
            <a:endParaRPr lang="en-US" altLang="en-US">
              <a:solidFill>
                <a:srgbClr val="000000"/>
              </a:solidFill>
              <a:latin typeface="Times New Roman" panose="02020603050405020304" pitchFamily="18" charset="0"/>
            </a:endParaRPr>
          </a:p>
        </p:txBody>
      </p:sp>
      <p:sp>
        <p:nvSpPr>
          <p:cNvPr id="55297" name="Text Box 1">
            <a:extLst>
              <a:ext uri="{FF2B5EF4-FFF2-40B4-BE49-F238E27FC236}">
                <a16:creationId xmlns:a16="http://schemas.microsoft.com/office/drawing/2014/main" id="{1939D724-A4AD-30B3-6893-0791E9A5A8F8}"/>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55298" name="Text Box 2">
            <a:extLst>
              <a:ext uri="{FF2B5EF4-FFF2-40B4-BE49-F238E27FC236}">
                <a16:creationId xmlns:a16="http://schemas.microsoft.com/office/drawing/2014/main" id="{FD5D2E9B-DC72-D317-83A5-374387489260}"/>
              </a:ext>
            </a:extLst>
          </p:cNvPr>
          <p:cNvSpPr>
            <a:spLocks noGrp="1" noChangeArrowheads="1"/>
          </p:cNvSpPr>
          <p:nvPr>
            <p:ph type="body" idx="1"/>
          </p:nvPr>
        </p:nvSpPr>
        <p:spPr>
          <a:xfrm>
            <a:off x="777875" y="4776788"/>
            <a:ext cx="6218238" cy="4525962"/>
          </a:xfrm>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1" dirty="0">
                <a:solidFill>
                  <a:srgbClr val="103F8F"/>
                </a:solidFill>
                <a:latin typeface="Avenir Next" panose="020B0503020202020204" pitchFamily="34" charset="0"/>
              </a:rPr>
              <a:t>with an integrated and holistic approach to water management that recognizes the interconnectedness of water resources and aims to optimize their use for the benefit of both human and environmental needs</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1410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2E196C-4C03-99C0-9D77-58685888AD09}"/>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C98563A0-04FA-6F41-A8A6-43F91426AEF4}" type="slidenum">
              <a:rPr lang="en-US" altLang="en-US" smtClean="0">
                <a:solidFill>
                  <a:srgbClr val="000000"/>
                </a:solidFill>
                <a:latin typeface="Times New Roman" panose="02020603050405020304" pitchFamily="18" charset="0"/>
              </a:rPr>
              <a:pPr>
                <a:defRPr/>
              </a:pPr>
              <a:t>5</a:t>
            </a:fld>
            <a:endParaRPr lang="en-US" altLang="en-US">
              <a:solidFill>
                <a:srgbClr val="000000"/>
              </a:solidFill>
              <a:latin typeface="Times New Roman" panose="02020603050405020304" pitchFamily="18" charset="0"/>
            </a:endParaRPr>
          </a:p>
        </p:txBody>
      </p:sp>
      <p:sp>
        <p:nvSpPr>
          <p:cNvPr id="55297" name="Text Box 1">
            <a:extLst>
              <a:ext uri="{FF2B5EF4-FFF2-40B4-BE49-F238E27FC236}">
                <a16:creationId xmlns:a16="http://schemas.microsoft.com/office/drawing/2014/main" id="{1939D724-A4AD-30B3-6893-0791E9A5A8F8}"/>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55298" name="Text Box 2">
            <a:extLst>
              <a:ext uri="{FF2B5EF4-FFF2-40B4-BE49-F238E27FC236}">
                <a16:creationId xmlns:a16="http://schemas.microsoft.com/office/drawing/2014/main" id="{FD5D2E9B-DC72-D317-83A5-374387489260}"/>
              </a:ext>
            </a:extLst>
          </p:cNvPr>
          <p:cNvSpPr>
            <a:spLocks noGrp="1" noChangeArrowheads="1"/>
          </p:cNvSpPr>
          <p:nvPr>
            <p:ph type="body" idx="1"/>
          </p:nvPr>
        </p:nvSpPr>
        <p:spPr>
          <a:xfrm>
            <a:off x="777875" y="4776788"/>
            <a:ext cx="6218238" cy="4525962"/>
          </a:xfrm>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1" dirty="0">
                <a:solidFill>
                  <a:srgbClr val="103F8F"/>
                </a:solidFill>
                <a:latin typeface="Avenir Next" panose="020B0503020202020204" pitchFamily="34" charset="0"/>
              </a:rPr>
              <a:t>with an integrated and holistic approach to water management that recognizes the interconnectedness of water resources and aims to optimize their use for the benefit of both human and environmental needs</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93684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2E196C-4C03-99C0-9D77-58685888AD09}"/>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C98563A0-04FA-6F41-A8A6-43F91426AEF4}" type="slidenum">
              <a:rPr lang="en-US" altLang="en-US" smtClean="0">
                <a:solidFill>
                  <a:srgbClr val="000000"/>
                </a:solidFill>
                <a:latin typeface="Times New Roman" panose="02020603050405020304" pitchFamily="18" charset="0"/>
              </a:rPr>
              <a:pPr>
                <a:defRPr/>
              </a:pPr>
              <a:t>6</a:t>
            </a:fld>
            <a:endParaRPr lang="en-US" altLang="en-US">
              <a:solidFill>
                <a:srgbClr val="000000"/>
              </a:solidFill>
              <a:latin typeface="Times New Roman" panose="02020603050405020304" pitchFamily="18" charset="0"/>
            </a:endParaRPr>
          </a:p>
        </p:txBody>
      </p:sp>
      <p:sp>
        <p:nvSpPr>
          <p:cNvPr id="55297" name="Text Box 1">
            <a:extLst>
              <a:ext uri="{FF2B5EF4-FFF2-40B4-BE49-F238E27FC236}">
                <a16:creationId xmlns:a16="http://schemas.microsoft.com/office/drawing/2014/main" id="{1939D724-A4AD-30B3-6893-0791E9A5A8F8}"/>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55298" name="Text Box 2">
            <a:extLst>
              <a:ext uri="{FF2B5EF4-FFF2-40B4-BE49-F238E27FC236}">
                <a16:creationId xmlns:a16="http://schemas.microsoft.com/office/drawing/2014/main" id="{FD5D2E9B-DC72-D317-83A5-374387489260}"/>
              </a:ext>
            </a:extLst>
          </p:cNvPr>
          <p:cNvSpPr>
            <a:spLocks noGrp="1" noChangeArrowheads="1"/>
          </p:cNvSpPr>
          <p:nvPr>
            <p:ph type="body" idx="1"/>
          </p:nvPr>
        </p:nvSpPr>
        <p:spPr>
          <a:xfrm>
            <a:off x="777875" y="4776788"/>
            <a:ext cx="6218238" cy="4525962"/>
          </a:xfrm>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1" dirty="0">
                <a:solidFill>
                  <a:srgbClr val="103F8F"/>
                </a:solidFill>
                <a:latin typeface="Avenir Next" panose="020B0503020202020204" pitchFamily="34" charset="0"/>
              </a:rPr>
              <a:t>with an integrated and holistic approach to water management that recognizes the interconnectedness of water resources and aims to optimize their use for the benefit of both human and environmental needs</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49222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2E196C-4C03-99C0-9D77-58685888AD09}"/>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C98563A0-04FA-6F41-A8A6-43F91426AEF4}" type="slidenum">
              <a:rPr lang="en-US" altLang="en-US" smtClean="0">
                <a:solidFill>
                  <a:srgbClr val="000000"/>
                </a:solidFill>
                <a:latin typeface="Times New Roman" panose="02020603050405020304" pitchFamily="18" charset="0"/>
              </a:rPr>
              <a:pPr>
                <a:defRPr/>
              </a:pPr>
              <a:t>7</a:t>
            </a:fld>
            <a:endParaRPr lang="en-US" altLang="en-US">
              <a:solidFill>
                <a:srgbClr val="000000"/>
              </a:solidFill>
              <a:latin typeface="Times New Roman" panose="02020603050405020304" pitchFamily="18" charset="0"/>
            </a:endParaRPr>
          </a:p>
        </p:txBody>
      </p:sp>
      <p:sp>
        <p:nvSpPr>
          <p:cNvPr id="55297" name="Text Box 1">
            <a:extLst>
              <a:ext uri="{FF2B5EF4-FFF2-40B4-BE49-F238E27FC236}">
                <a16:creationId xmlns:a16="http://schemas.microsoft.com/office/drawing/2014/main" id="{1939D724-A4AD-30B3-6893-0791E9A5A8F8}"/>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55298" name="Text Box 2">
            <a:extLst>
              <a:ext uri="{FF2B5EF4-FFF2-40B4-BE49-F238E27FC236}">
                <a16:creationId xmlns:a16="http://schemas.microsoft.com/office/drawing/2014/main" id="{FD5D2E9B-DC72-D317-83A5-374387489260}"/>
              </a:ext>
            </a:extLst>
          </p:cNvPr>
          <p:cNvSpPr>
            <a:spLocks noGrp="1" noChangeArrowheads="1"/>
          </p:cNvSpPr>
          <p:nvPr>
            <p:ph type="body" idx="1"/>
          </p:nvPr>
        </p:nvSpPr>
        <p:spPr>
          <a:xfrm>
            <a:off x="777875" y="4776788"/>
            <a:ext cx="6218238" cy="4525962"/>
          </a:xfrm>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1" dirty="0">
                <a:solidFill>
                  <a:srgbClr val="103F8F"/>
                </a:solidFill>
                <a:latin typeface="Avenir Next" panose="020B0503020202020204" pitchFamily="34" charset="0"/>
              </a:rPr>
              <a:t>with an integrated and holistic approach to water management that recognizes the interconnectedness of water resources and aims to optimize their use for the benefit of both human and environmental needs</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81032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28701F-AD3D-0B90-B670-A7DBFDF5D05F}"/>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9C1FD0F5-41C1-CA4E-9192-8F36C5919399}" type="slidenum">
              <a:rPr lang="en-US" altLang="en-US" smtClean="0">
                <a:solidFill>
                  <a:srgbClr val="000000"/>
                </a:solidFill>
                <a:latin typeface="Times New Roman" panose="02020603050405020304" pitchFamily="18" charset="0"/>
              </a:rPr>
              <a:pPr>
                <a:defRPr/>
              </a:pPr>
              <a:t>12</a:t>
            </a:fld>
            <a:endParaRPr lang="en-US" altLang="en-US">
              <a:solidFill>
                <a:srgbClr val="000000"/>
              </a:solidFill>
              <a:latin typeface="Times New Roman" panose="02020603050405020304" pitchFamily="18" charset="0"/>
            </a:endParaRPr>
          </a:p>
        </p:txBody>
      </p:sp>
      <p:sp>
        <p:nvSpPr>
          <p:cNvPr id="15361" name="Text Box 1">
            <a:extLst>
              <a:ext uri="{FF2B5EF4-FFF2-40B4-BE49-F238E27FC236}">
                <a16:creationId xmlns:a16="http://schemas.microsoft.com/office/drawing/2014/main" id="{3829D42B-643C-3427-12B9-3698168EA821}"/>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15362" name="Text Box 2">
            <a:extLst>
              <a:ext uri="{FF2B5EF4-FFF2-40B4-BE49-F238E27FC236}">
                <a16:creationId xmlns:a16="http://schemas.microsoft.com/office/drawing/2014/main" id="{78A8A7CA-715B-7230-31C1-B35D995D1A2B}"/>
              </a:ext>
            </a:extLst>
          </p:cNvPr>
          <p:cNvSpPr>
            <a:spLocks noGrp="1" noChangeArrowheads="1"/>
          </p:cNvSpPr>
          <p:nvPr>
            <p:ph type="body" idx="1"/>
          </p:nvPr>
        </p:nvSpPr>
        <p:spPr>
          <a:xfrm>
            <a:off x="777875" y="4776788"/>
            <a:ext cx="6218238" cy="4525962"/>
          </a:xfrm>
        </p:spPr>
        <p:txBody>
          <a:bodyPr wrap="none" anchor="ctr"/>
          <a:lstStyle/>
          <a:p>
            <a:pPr>
              <a:defRPr/>
            </a:pPr>
            <a:r>
              <a:rPr lang="en-US" altLang="en-US" dirty="0" err="1">
                <a:latin typeface="Times New Roman" panose="02020603050405020304" pitchFamily="18" charset="0"/>
              </a:rPr>
              <a:t>Grizzyly</a:t>
            </a:r>
            <a:r>
              <a:rPr lang="en-US" altLang="en-US" dirty="0">
                <a:latin typeface="Times New Roman" panose="02020603050405020304" pitchFamily="18" charset="0"/>
              </a:rPr>
              <a:t> Bay Load EDSM data and Load NOAA and NWIS data to view conditions at the time of catch</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08955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Bef>
                <a:spcPts val="1577"/>
              </a:spcBef>
              <a:spcAft>
                <a:spcPct val="0"/>
              </a:spcAft>
              <a:buClr>
                <a:srgbClr val="69BD46"/>
              </a:buClr>
              <a:defRPr/>
            </a:pPr>
            <a:r>
              <a:rPr lang="en-US" altLang="en-US" sz="1400" b="1" u="sng" dirty="0">
                <a:solidFill>
                  <a:srgbClr val="10408F"/>
                </a:solidFill>
                <a:latin typeface="Avenir Next" panose="020B0503020202020204" pitchFamily="34" charset="0"/>
              </a:rPr>
              <a:t>BDL Explore Data </a:t>
            </a:r>
          </a:p>
          <a:p>
            <a:pPr marL="259232" indent="-259232">
              <a:lnSpc>
                <a:spcPct val="105000"/>
              </a:lnSpc>
              <a:spcBef>
                <a:spcPts val="1577"/>
              </a:spcBef>
              <a:spcAft>
                <a:spcPct val="0"/>
              </a:spcAft>
              <a:buClr>
                <a:srgbClr val="69BD46"/>
              </a:buClr>
              <a:buFont typeface="Wingdings" pitchFamily="2" charset="2"/>
              <a:buChar char="ü"/>
              <a:defRPr/>
            </a:pPr>
            <a:r>
              <a:rPr lang="en-US" altLang="en-US" sz="1200" dirty="0">
                <a:solidFill>
                  <a:schemeClr val="accent6">
                    <a:lumMod val="75000"/>
                  </a:schemeClr>
                </a:solidFill>
                <a:latin typeface="Avenir Next" panose="020B0503020202020204" pitchFamily="34" charset="0"/>
              </a:rPr>
              <a:t>Choose from a Variety of Databases Using Data API’s</a:t>
            </a:r>
          </a:p>
          <a:p>
            <a:pPr marL="259232" indent="-259232">
              <a:lnSpc>
                <a:spcPct val="105000"/>
              </a:lnSpc>
              <a:spcBef>
                <a:spcPts val="1577"/>
              </a:spcBef>
              <a:spcAft>
                <a:spcPct val="0"/>
              </a:spcAft>
              <a:buClr>
                <a:srgbClr val="69BD46"/>
              </a:buClr>
              <a:buFont typeface="Wingdings" pitchFamily="2" charset="2"/>
              <a:buChar char="ü"/>
              <a:defRPr/>
            </a:pPr>
            <a:r>
              <a:rPr lang="en-US" altLang="en-US" sz="1200" dirty="0">
                <a:solidFill>
                  <a:schemeClr val="accent6">
                    <a:lumMod val="75000"/>
                  </a:schemeClr>
                </a:solidFill>
                <a:latin typeface="Avenir Next" panose="020B0503020202020204" pitchFamily="34" charset="0"/>
              </a:rPr>
              <a:t>Map &amp; Access Data from NWIS, CDEC, NOAA, EDSMP/DJFMP, EMP, and add GIS Data Services</a:t>
            </a:r>
          </a:p>
          <a:p>
            <a:pPr marL="259232" indent="-259232">
              <a:lnSpc>
                <a:spcPct val="105000"/>
              </a:lnSpc>
              <a:spcBef>
                <a:spcPts val="1577"/>
              </a:spcBef>
              <a:spcAft>
                <a:spcPct val="0"/>
              </a:spcAft>
              <a:buClr>
                <a:srgbClr val="69BD46"/>
              </a:buClr>
              <a:buFont typeface="Wingdings" pitchFamily="2" charset="2"/>
              <a:buChar char="ü"/>
              <a:defRPr/>
            </a:pPr>
            <a:r>
              <a:rPr lang="en-US" altLang="en-US" sz="1200" dirty="0">
                <a:solidFill>
                  <a:schemeClr val="accent6">
                    <a:lumMod val="75000"/>
                  </a:schemeClr>
                </a:solidFill>
                <a:latin typeface="Avenir Next" panose="020B0503020202020204" pitchFamily="34" charset="0"/>
              </a:rPr>
              <a:t>Use Data Visualization Tools to Draw Time Series Data and Organize to Display Environmental Conditions</a:t>
            </a:r>
          </a:p>
          <a:p>
            <a:pPr marL="259232" indent="-259232">
              <a:lnSpc>
                <a:spcPct val="105000"/>
              </a:lnSpc>
              <a:spcBef>
                <a:spcPts val="1577"/>
              </a:spcBef>
              <a:spcAft>
                <a:spcPct val="0"/>
              </a:spcAft>
              <a:buClr>
                <a:srgbClr val="69BD46"/>
              </a:buClr>
              <a:buFont typeface="Wingdings" pitchFamily="2" charset="2"/>
              <a:buChar char="ü"/>
              <a:defRPr/>
            </a:pPr>
            <a:r>
              <a:rPr lang="en-US" altLang="en-US" sz="1200" dirty="0">
                <a:solidFill>
                  <a:schemeClr val="accent6">
                    <a:lumMod val="75000"/>
                  </a:schemeClr>
                </a:solidFill>
                <a:latin typeface="Avenir Next" panose="020B0503020202020204" pitchFamily="34" charset="0"/>
              </a:rPr>
              <a:t>Save, Share, Download &amp; Build Data Dashboards</a:t>
            </a:r>
          </a:p>
          <a:p>
            <a:pPr marL="259232" indent="-259232">
              <a:lnSpc>
                <a:spcPct val="105000"/>
              </a:lnSpc>
              <a:spcBef>
                <a:spcPts val="1577"/>
              </a:spcBef>
              <a:spcAft>
                <a:spcPct val="0"/>
              </a:spcAft>
              <a:buClr>
                <a:srgbClr val="69BD46"/>
              </a:buClr>
              <a:buFont typeface="Wingdings" pitchFamily="2" charset="2"/>
              <a:buChar char="ü"/>
              <a:defRPr/>
            </a:pPr>
            <a:r>
              <a:rPr lang="en-US" altLang="en-US" sz="1200" dirty="0">
                <a:solidFill>
                  <a:schemeClr val="accent6">
                    <a:lumMod val="75000"/>
                  </a:schemeClr>
                </a:solidFill>
                <a:latin typeface="Avenir Next" panose="020B0503020202020204" pitchFamily="34" charset="0"/>
              </a:rPr>
              <a:t>WDL Database will add needed QA/</a:t>
            </a:r>
            <a:r>
              <a:rPr lang="en-US" altLang="en-US" sz="1200" dirty="0" err="1">
                <a:solidFill>
                  <a:schemeClr val="accent6">
                    <a:lumMod val="75000"/>
                  </a:schemeClr>
                </a:solidFill>
                <a:latin typeface="Avenir Next" panose="020B0503020202020204" pitchFamily="34" charset="0"/>
              </a:rPr>
              <a:t>QC’d</a:t>
            </a:r>
            <a:r>
              <a:rPr lang="en-US" altLang="en-US" sz="1200" dirty="0">
                <a:solidFill>
                  <a:schemeClr val="accent6">
                    <a:lumMod val="75000"/>
                  </a:schemeClr>
                </a:solidFill>
                <a:latin typeface="Avenir Next" panose="020B0503020202020204" pitchFamily="34" charset="0"/>
              </a:rPr>
              <a:t> Data</a:t>
            </a:r>
          </a:p>
          <a:p>
            <a:endParaRPr lang="en-US" dirty="0"/>
          </a:p>
        </p:txBody>
      </p:sp>
      <p:sp>
        <p:nvSpPr>
          <p:cNvPr id="4" name="Slide Number Placeholder 3"/>
          <p:cNvSpPr>
            <a:spLocks noGrp="1"/>
          </p:cNvSpPr>
          <p:nvPr>
            <p:ph type="sldNum" sz="quarter" idx="5"/>
          </p:nvPr>
        </p:nvSpPr>
        <p:spPr/>
        <p:txBody>
          <a:bodyPr/>
          <a:lstStyle/>
          <a:p>
            <a:fld id="{62F7B2F7-6739-BA44-B95C-14CBA486E163}" type="slidenum">
              <a:rPr lang="en-US" smtClean="0"/>
              <a:t>13</a:t>
            </a:fld>
            <a:endParaRPr lang="en-US"/>
          </a:p>
        </p:txBody>
      </p:sp>
    </p:spTree>
    <p:extLst>
      <p:ext uri="{BB962C8B-B14F-4D97-AF65-F5344CB8AC3E}">
        <p14:creationId xmlns:p14="http://schemas.microsoft.com/office/powerpoint/2010/main" val="1032332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Bef>
                <a:spcPts val="1577"/>
              </a:spcBef>
              <a:spcAft>
                <a:spcPct val="0"/>
              </a:spcAft>
              <a:buClr>
                <a:srgbClr val="69BD46"/>
              </a:buClr>
              <a:defRPr/>
            </a:pPr>
            <a:r>
              <a:rPr lang="en-US" altLang="en-US" sz="1400" b="1" u="sng" dirty="0">
                <a:solidFill>
                  <a:srgbClr val="10408F"/>
                </a:solidFill>
                <a:latin typeface="Avenir Next" panose="020B0503020202020204" pitchFamily="34" charset="0"/>
              </a:rPr>
              <a:t>BDL Explore Data </a:t>
            </a:r>
          </a:p>
          <a:p>
            <a:pPr marL="259232" indent="-259232">
              <a:lnSpc>
                <a:spcPct val="105000"/>
              </a:lnSpc>
              <a:spcBef>
                <a:spcPts val="1577"/>
              </a:spcBef>
              <a:spcAft>
                <a:spcPct val="0"/>
              </a:spcAft>
              <a:buClr>
                <a:srgbClr val="69BD46"/>
              </a:buClr>
              <a:buFont typeface="Wingdings" pitchFamily="2" charset="2"/>
              <a:buChar char="ü"/>
              <a:defRPr/>
            </a:pPr>
            <a:r>
              <a:rPr lang="en-US" sz="1200" b="0" i="0" u="none" strike="noStrike" dirty="0">
                <a:solidFill>
                  <a:srgbClr val="000000"/>
                </a:solidFill>
                <a:effectLst/>
                <a:latin typeface="Avenir Next" panose="020B0503020202020204" pitchFamily="34" charset="0"/>
              </a:rPr>
              <a:t>BDL helps in answering questions to understand an event based scenarios at</a:t>
            </a:r>
            <a:r>
              <a:rPr lang="en-US" sz="1200" b="1" i="0" u="none" strike="noStrike" dirty="0">
                <a:solidFill>
                  <a:srgbClr val="000000"/>
                </a:solidFill>
                <a:effectLst/>
                <a:latin typeface="Avenir Next" panose="020B0503020202020204" pitchFamily="34" charset="0"/>
              </a:rPr>
              <a:t> specific time extents by easy access to multiple database. </a:t>
            </a:r>
          </a:p>
          <a:p>
            <a:endParaRPr lang="en-US" dirty="0"/>
          </a:p>
        </p:txBody>
      </p:sp>
      <p:sp>
        <p:nvSpPr>
          <p:cNvPr id="4" name="Slide Number Placeholder 3"/>
          <p:cNvSpPr>
            <a:spLocks noGrp="1"/>
          </p:cNvSpPr>
          <p:nvPr>
            <p:ph type="sldNum" sz="quarter" idx="5"/>
          </p:nvPr>
        </p:nvSpPr>
        <p:spPr/>
        <p:txBody>
          <a:bodyPr/>
          <a:lstStyle/>
          <a:p>
            <a:fld id="{62F7B2F7-6739-BA44-B95C-14CBA486E163}" type="slidenum">
              <a:rPr lang="en-US" smtClean="0"/>
              <a:t>15</a:t>
            </a:fld>
            <a:endParaRPr lang="en-US"/>
          </a:p>
        </p:txBody>
      </p:sp>
    </p:spTree>
    <p:extLst>
      <p:ext uri="{BB962C8B-B14F-4D97-AF65-F5344CB8AC3E}">
        <p14:creationId xmlns:p14="http://schemas.microsoft.com/office/powerpoint/2010/main" val="1734643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7A3D7-BB33-AE56-B470-A6D84FE911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588D33-0A75-B10E-9420-09125B807A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00AED3-B503-60C7-DA6F-27CE58DBD3A8}"/>
              </a:ext>
            </a:extLst>
          </p:cNvPr>
          <p:cNvSpPr>
            <a:spLocks noGrp="1"/>
          </p:cNvSpPr>
          <p:nvPr>
            <p:ph type="dt" sz="half" idx="10"/>
          </p:nvPr>
        </p:nvSpPr>
        <p:spPr/>
        <p:txBody>
          <a:bodyPr/>
          <a:lstStyle/>
          <a:p>
            <a:fld id="{E285B47C-C2E8-D146-943D-9C8093F0E4B8}" type="datetimeFigureOut">
              <a:rPr lang="en-US" smtClean="0"/>
              <a:t>9/30/24</a:t>
            </a:fld>
            <a:endParaRPr lang="en-US"/>
          </a:p>
        </p:txBody>
      </p:sp>
      <p:sp>
        <p:nvSpPr>
          <p:cNvPr id="5" name="Footer Placeholder 4">
            <a:extLst>
              <a:ext uri="{FF2B5EF4-FFF2-40B4-BE49-F238E27FC236}">
                <a16:creationId xmlns:a16="http://schemas.microsoft.com/office/drawing/2014/main" id="{CB5F4E37-CB99-C0E4-75E0-3407DEDD7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F73E5-3BD2-83BC-B89C-3543649D4F67}"/>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189061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0DFF-F6C8-4A29-C440-32C92A35E8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B43344-1D35-B248-A350-2E5395490F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3750B-5747-27D8-48EC-4AB0482CA264}"/>
              </a:ext>
            </a:extLst>
          </p:cNvPr>
          <p:cNvSpPr>
            <a:spLocks noGrp="1"/>
          </p:cNvSpPr>
          <p:nvPr>
            <p:ph type="dt" sz="half" idx="10"/>
          </p:nvPr>
        </p:nvSpPr>
        <p:spPr/>
        <p:txBody>
          <a:bodyPr/>
          <a:lstStyle/>
          <a:p>
            <a:fld id="{E285B47C-C2E8-D146-943D-9C8093F0E4B8}" type="datetimeFigureOut">
              <a:rPr lang="en-US" smtClean="0"/>
              <a:t>9/30/24</a:t>
            </a:fld>
            <a:endParaRPr lang="en-US"/>
          </a:p>
        </p:txBody>
      </p:sp>
      <p:sp>
        <p:nvSpPr>
          <p:cNvPr id="5" name="Footer Placeholder 4">
            <a:extLst>
              <a:ext uri="{FF2B5EF4-FFF2-40B4-BE49-F238E27FC236}">
                <a16:creationId xmlns:a16="http://schemas.microsoft.com/office/drawing/2014/main" id="{01862C7C-A476-94FE-EEAD-017AC5428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6AAF7-D367-845C-920C-9BB519AD8E68}"/>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2730420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D57DF-44E5-CF92-E487-9D05C7BDD1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EFEFC-B6AC-781B-452E-65CDE937F5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7FB6F-FCC1-F7A3-8004-AEE808A855D5}"/>
              </a:ext>
            </a:extLst>
          </p:cNvPr>
          <p:cNvSpPr>
            <a:spLocks noGrp="1"/>
          </p:cNvSpPr>
          <p:nvPr>
            <p:ph type="dt" sz="half" idx="10"/>
          </p:nvPr>
        </p:nvSpPr>
        <p:spPr/>
        <p:txBody>
          <a:bodyPr/>
          <a:lstStyle/>
          <a:p>
            <a:fld id="{E285B47C-C2E8-D146-943D-9C8093F0E4B8}" type="datetimeFigureOut">
              <a:rPr lang="en-US" smtClean="0"/>
              <a:t>9/30/24</a:t>
            </a:fld>
            <a:endParaRPr lang="en-US"/>
          </a:p>
        </p:txBody>
      </p:sp>
      <p:sp>
        <p:nvSpPr>
          <p:cNvPr id="5" name="Footer Placeholder 4">
            <a:extLst>
              <a:ext uri="{FF2B5EF4-FFF2-40B4-BE49-F238E27FC236}">
                <a16:creationId xmlns:a16="http://schemas.microsoft.com/office/drawing/2014/main" id="{0B862E41-39F8-B782-C478-93CE5E29A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9263C-85A3-7BAC-0E3E-B16CA1A9EC53}"/>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49648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2BA1-D37C-024D-0751-665CF73E3E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59AEB-6BC4-A4A4-1998-0FB1B68532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672B8-7BAA-609D-94A3-59EC6D4242D9}"/>
              </a:ext>
            </a:extLst>
          </p:cNvPr>
          <p:cNvSpPr>
            <a:spLocks noGrp="1"/>
          </p:cNvSpPr>
          <p:nvPr>
            <p:ph type="dt" sz="half" idx="10"/>
          </p:nvPr>
        </p:nvSpPr>
        <p:spPr/>
        <p:txBody>
          <a:bodyPr/>
          <a:lstStyle/>
          <a:p>
            <a:fld id="{E285B47C-C2E8-D146-943D-9C8093F0E4B8}" type="datetimeFigureOut">
              <a:rPr lang="en-US" smtClean="0"/>
              <a:t>9/30/24</a:t>
            </a:fld>
            <a:endParaRPr lang="en-US"/>
          </a:p>
        </p:txBody>
      </p:sp>
      <p:sp>
        <p:nvSpPr>
          <p:cNvPr id="5" name="Footer Placeholder 4">
            <a:extLst>
              <a:ext uri="{FF2B5EF4-FFF2-40B4-BE49-F238E27FC236}">
                <a16:creationId xmlns:a16="http://schemas.microsoft.com/office/drawing/2014/main" id="{0B574982-1B8D-6873-0722-048284644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DDEA3-5A7B-EC31-AE3C-5828CAE75C60}"/>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46313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5254-BF0B-D583-62E9-9606098864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A0814C-B414-5745-D3AB-A2342ACA78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323F6D-1BE9-3A76-EF70-7871E5CA193B}"/>
              </a:ext>
            </a:extLst>
          </p:cNvPr>
          <p:cNvSpPr>
            <a:spLocks noGrp="1"/>
          </p:cNvSpPr>
          <p:nvPr>
            <p:ph type="dt" sz="half" idx="10"/>
          </p:nvPr>
        </p:nvSpPr>
        <p:spPr/>
        <p:txBody>
          <a:bodyPr/>
          <a:lstStyle/>
          <a:p>
            <a:fld id="{E285B47C-C2E8-D146-943D-9C8093F0E4B8}" type="datetimeFigureOut">
              <a:rPr lang="en-US" smtClean="0"/>
              <a:t>9/30/24</a:t>
            </a:fld>
            <a:endParaRPr lang="en-US"/>
          </a:p>
        </p:txBody>
      </p:sp>
      <p:sp>
        <p:nvSpPr>
          <p:cNvPr id="5" name="Footer Placeholder 4">
            <a:extLst>
              <a:ext uri="{FF2B5EF4-FFF2-40B4-BE49-F238E27FC236}">
                <a16:creationId xmlns:a16="http://schemas.microsoft.com/office/drawing/2014/main" id="{FAA4FAAC-AEE0-CE43-2D2C-F5B33A7897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F0E14-8935-55B8-13DD-886E5C59CCF1}"/>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1606015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92312-6062-73C1-5264-06E9549429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598FEF-FAFF-BFF6-F009-5F1B23B72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0A5D2E-0C62-05C5-7A91-523AD8490B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159886-9EE7-EA28-5307-466EE4C988C9}"/>
              </a:ext>
            </a:extLst>
          </p:cNvPr>
          <p:cNvSpPr>
            <a:spLocks noGrp="1"/>
          </p:cNvSpPr>
          <p:nvPr>
            <p:ph type="dt" sz="half" idx="10"/>
          </p:nvPr>
        </p:nvSpPr>
        <p:spPr/>
        <p:txBody>
          <a:bodyPr/>
          <a:lstStyle/>
          <a:p>
            <a:fld id="{E285B47C-C2E8-D146-943D-9C8093F0E4B8}" type="datetimeFigureOut">
              <a:rPr lang="en-US" smtClean="0"/>
              <a:t>9/30/24</a:t>
            </a:fld>
            <a:endParaRPr lang="en-US"/>
          </a:p>
        </p:txBody>
      </p:sp>
      <p:sp>
        <p:nvSpPr>
          <p:cNvPr id="6" name="Footer Placeholder 5">
            <a:extLst>
              <a:ext uri="{FF2B5EF4-FFF2-40B4-BE49-F238E27FC236}">
                <a16:creationId xmlns:a16="http://schemas.microsoft.com/office/drawing/2014/main" id="{45FADCC8-3110-335A-2EC4-2321E2517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D1B31E-D2B3-E85A-A004-A664D3BEB29D}"/>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59235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05B2-CC65-9A3F-AAE0-EB4E2AD36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FABD0-7A89-00BB-6DFE-5CB40B862D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4CF2D-2819-BB37-5158-2D59D130CC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F6DB34-441D-C37E-1D76-197D079A2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B032F0-F5AF-7C87-B577-101F179957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1465C-367F-F32D-A6CD-A66E88F9705F}"/>
              </a:ext>
            </a:extLst>
          </p:cNvPr>
          <p:cNvSpPr>
            <a:spLocks noGrp="1"/>
          </p:cNvSpPr>
          <p:nvPr>
            <p:ph type="dt" sz="half" idx="10"/>
          </p:nvPr>
        </p:nvSpPr>
        <p:spPr/>
        <p:txBody>
          <a:bodyPr/>
          <a:lstStyle/>
          <a:p>
            <a:fld id="{E285B47C-C2E8-D146-943D-9C8093F0E4B8}" type="datetimeFigureOut">
              <a:rPr lang="en-US" smtClean="0"/>
              <a:t>9/30/24</a:t>
            </a:fld>
            <a:endParaRPr lang="en-US"/>
          </a:p>
        </p:txBody>
      </p:sp>
      <p:sp>
        <p:nvSpPr>
          <p:cNvPr id="8" name="Footer Placeholder 7">
            <a:extLst>
              <a:ext uri="{FF2B5EF4-FFF2-40B4-BE49-F238E27FC236}">
                <a16:creationId xmlns:a16="http://schemas.microsoft.com/office/drawing/2014/main" id="{C5606E80-7E17-0133-0691-F5E2902B47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0245EF-6CD2-011C-09C5-575D63C92A9E}"/>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4244898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DE36-1B4F-7F59-0302-7E92009BF6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F54311-CC32-7644-A0D8-E54BECC6D71F}"/>
              </a:ext>
            </a:extLst>
          </p:cNvPr>
          <p:cNvSpPr>
            <a:spLocks noGrp="1"/>
          </p:cNvSpPr>
          <p:nvPr>
            <p:ph type="dt" sz="half" idx="10"/>
          </p:nvPr>
        </p:nvSpPr>
        <p:spPr/>
        <p:txBody>
          <a:bodyPr/>
          <a:lstStyle/>
          <a:p>
            <a:fld id="{E285B47C-C2E8-D146-943D-9C8093F0E4B8}" type="datetimeFigureOut">
              <a:rPr lang="en-US" smtClean="0"/>
              <a:t>9/30/24</a:t>
            </a:fld>
            <a:endParaRPr lang="en-US"/>
          </a:p>
        </p:txBody>
      </p:sp>
      <p:sp>
        <p:nvSpPr>
          <p:cNvPr id="4" name="Footer Placeholder 3">
            <a:extLst>
              <a:ext uri="{FF2B5EF4-FFF2-40B4-BE49-F238E27FC236}">
                <a16:creationId xmlns:a16="http://schemas.microsoft.com/office/drawing/2014/main" id="{AA7EB8E7-9C30-A897-7FDA-ECCA1C2A65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4D8653-1253-BADA-0D69-8C4EBA2217F6}"/>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271552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EE3839-7926-3963-3486-D5B19C8D76BC}"/>
              </a:ext>
            </a:extLst>
          </p:cNvPr>
          <p:cNvSpPr>
            <a:spLocks noGrp="1"/>
          </p:cNvSpPr>
          <p:nvPr>
            <p:ph type="dt" sz="half" idx="10"/>
          </p:nvPr>
        </p:nvSpPr>
        <p:spPr/>
        <p:txBody>
          <a:bodyPr/>
          <a:lstStyle/>
          <a:p>
            <a:fld id="{E285B47C-C2E8-D146-943D-9C8093F0E4B8}" type="datetimeFigureOut">
              <a:rPr lang="en-US" smtClean="0"/>
              <a:t>9/30/24</a:t>
            </a:fld>
            <a:endParaRPr lang="en-US"/>
          </a:p>
        </p:txBody>
      </p:sp>
      <p:sp>
        <p:nvSpPr>
          <p:cNvPr id="3" name="Footer Placeholder 2">
            <a:extLst>
              <a:ext uri="{FF2B5EF4-FFF2-40B4-BE49-F238E27FC236}">
                <a16:creationId xmlns:a16="http://schemas.microsoft.com/office/drawing/2014/main" id="{72B1FFBC-FA1E-DC5A-F609-EB5B73B9CA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0E0A2E-1D01-C389-5D4D-BBE9CC63B671}"/>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149669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9012-5600-8FFD-A73F-066454EF40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6925CA-8669-732F-646D-12407FB730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037EBF-C30B-2AE7-1798-22E21375F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C72ADC-F438-39A9-B3CA-47FB0B4DBBB3}"/>
              </a:ext>
            </a:extLst>
          </p:cNvPr>
          <p:cNvSpPr>
            <a:spLocks noGrp="1"/>
          </p:cNvSpPr>
          <p:nvPr>
            <p:ph type="dt" sz="half" idx="10"/>
          </p:nvPr>
        </p:nvSpPr>
        <p:spPr/>
        <p:txBody>
          <a:bodyPr/>
          <a:lstStyle/>
          <a:p>
            <a:fld id="{E285B47C-C2E8-D146-943D-9C8093F0E4B8}" type="datetimeFigureOut">
              <a:rPr lang="en-US" smtClean="0"/>
              <a:t>9/30/24</a:t>
            </a:fld>
            <a:endParaRPr lang="en-US"/>
          </a:p>
        </p:txBody>
      </p:sp>
      <p:sp>
        <p:nvSpPr>
          <p:cNvPr id="6" name="Footer Placeholder 5">
            <a:extLst>
              <a:ext uri="{FF2B5EF4-FFF2-40B4-BE49-F238E27FC236}">
                <a16:creationId xmlns:a16="http://schemas.microsoft.com/office/drawing/2014/main" id="{0E28B714-8823-DEE1-1836-5CDEAB2781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FC791-46EB-CEF1-880A-36E6567A45D3}"/>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972005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7CBE-3799-2025-0504-C9401B56B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D4935-AA6C-E880-0706-010FBFEAF8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6A1AA3-79AE-8255-0AD1-35F4835A6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36EF4-4A04-E0DB-EC3C-B5403E172DAF}"/>
              </a:ext>
            </a:extLst>
          </p:cNvPr>
          <p:cNvSpPr>
            <a:spLocks noGrp="1"/>
          </p:cNvSpPr>
          <p:nvPr>
            <p:ph type="dt" sz="half" idx="10"/>
          </p:nvPr>
        </p:nvSpPr>
        <p:spPr/>
        <p:txBody>
          <a:bodyPr/>
          <a:lstStyle/>
          <a:p>
            <a:fld id="{E285B47C-C2E8-D146-943D-9C8093F0E4B8}" type="datetimeFigureOut">
              <a:rPr lang="en-US" smtClean="0"/>
              <a:t>9/30/24</a:t>
            </a:fld>
            <a:endParaRPr lang="en-US"/>
          </a:p>
        </p:txBody>
      </p:sp>
      <p:sp>
        <p:nvSpPr>
          <p:cNvPr id="6" name="Footer Placeholder 5">
            <a:extLst>
              <a:ext uri="{FF2B5EF4-FFF2-40B4-BE49-F238E27FC236}">
                <a16:creationId xmlns:a16="http://schemas.microsoft.com/office/drawing/2014/main" id="{752BDC1A-A2B8-C94E-D68A-9AC0C2D13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198503-2DE1-1E5D-74BC-3CC42423497C}"/>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133931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5864BD-7D28-9D9A-581E-E619F32909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937421-19A2-CFA2-F092-BCBEC7C902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CB6E9-958A-A095-6FAA-D41B8E872D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85B47C-C2E8-D146-943D-9C8093F0E4B8}" type="datetimeFigureOut">
              <a:rPr lang="en-US" smtClean="0"/>
              <a:t>9/30/24</a:t>
            </a:fld>
            <a:endParaRPr lang="en-US"/>
          </a:p>
        </p:txBody>
      </p:sp>
      <p:sp>
        <p:nvSpPr>
          <p:cNvPr id="5" name="Footer Placeholder 4">
            <a:extLst>
              <a:ext uri="{FF2B5EF4-FFF2-40B4-BE49-F238E27FC236}">
                <a16:creationId xmlns:a16="http://schemas.microsoft.com/office/drawing/2014/main" id="{F332C1BA-F270-249A-C735-FF48062233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366E8D-2C11-ADE0-FEDF-B605F45CFF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62D4A7-2D3D-9D48-9C7C-B6A1C8B3A4A0}" type="slidenum">
              <a:rPr lang="en-US" smtClean="0"/>
              <a:t>‹#›</a:t>
            </a:fld>
            <a:endParaRPr lang="en-US"/>
          </a:p>
        </p:txBody>
      </p:sp>
    </p:spTree>
    <p:extLst>
      <p:ext uri="{BB962C8B-B14F-4D97-AF65-F5344CB8AC3E}">
        <p14:creationId xmlns:p14="http://schemas.microsoft.com/office/powerpoint/2010/main" val="2478928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jp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hyperlink" Target="https://emp.baydeltalive.com/" TargetMode="External"/><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8.xml"/><Relationship Id="rId7" Type="http://schemas.openxmlformats.org/officeDocument/2006/relationships/diagramQuickStyle" Target="../diagrams/quickStyle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4A006-6EFB-A626-BB32-D4773DE03863}"/>
            </a:ext>
          </a:extLst>
        </p:cNvPr>
        <p:cNvGrpSpPr/>
        <p:nvPr/>
      </p:nvGrpSpPr>
      <p:grpSpPr>
        <a:xfrm>
          <a:off x="0" y="0"/>
          <a:ext cx="0" cy="0"/>
          <a:chOff x="0" y="0"/>
          <a:chExt cx="0" cy="0"/>
        </a:xfrm>
      </p:grpSpPr>
      <p:pic>
        <p:nvPicPr>
          <p:cNvPr id="3" name="Picture 2" descr="A close-up of a website&#10;&#10;Description automatically generated">
            <a:extLst>
              <a:ext uri="{FF2B5EF4-FFF2-40B4-BE49-F238E27FC236}">
                <a16:creationId xmlns:a16="http://schemas.microsoft.com/office/drawing/2014/main" id="{E965D55C-CB61-EB95-B090-11628F49E093}"/>
              </a:ext>
            </a:extLst>
          </p:cNvPr>
          <p:cNvPicPr>
            <a:picLocks noChangeAspect="1"/>
          </p:cNvPicPr>
          <p:nvPr/>
        </p:nvPicPr>
        <p:blipFill rotWithShape="1">
          <a:blip r:embed="rId2"/>
          <a:srcRect t="1230" b="83362"/>
          <a:stretch/>
        </p:blipFill>
        <p:spPr>
          <a:xfrm>
            <a:off x="1539386" y="2034208"/>
            <a:ext cx="9113227" cy="4823792"/>
          </a:xfrm>
          <a:prstGeom prst="rect">
            <a:avLst/>
          </a:prstGeom>
        </p:spPr>
      </p:pic>
      <p:pic>
        <p:nvPicPr>
          <p:cNvPr id="8" name="Picture 7" descr="A white background with blue text&#10;&#10;Description automatically generated">
            <a:extLst>
              <a:ext uri="{FF2B5EF4-FFF2-40B4-BE49-F238E27FC236}">
                <a16:creationId xmlns:a16="http://schemas.microsoft.com/office/drawing/2014/main" id="{170305B6-6088-BEEA-C68B-34C6728D2385}"/>
              </a:ext>
            </a:extLst>
          </p:cNvPr>
          <p:cNvPicPr>
            <a:picLocks noChangeAspect="1"/>
          </p:cNvPicPr>
          <p:nvPr/>
        </p:nvPicPr>
        <p:blipFill rotWithShape="1">
          <a:blip r:embed="rId3"/>
          <a:srcRect t="39282" b="50332"/>
          <a:stretch/>
        </p:blipFill>
        <p:spPr>
          <a:xfrm>
            <a:off x="3327049" y="417443"/>
            <a:ext cx="5299364" cy="728777"/>
          </a:xfrm>
          <a:prstGeom prst="rect">
            <a:avLst/>
          </a:prstGeom>
        </p:spPr>
      </p:pic>
      <p:sp>
        <p:nvSpPr>
          <p:cNvPr id="2" name="TextBox 1">
            <a:extLst>
              <a:ext uri="{FF2B5EF4-FFF2-40B4-BE49-F238E27FC236}">
                <a16:creationId xmlns:a16="http://schemas.microsoft.com/office/drawing/2014/main" id="{9B0ECC7D-48BF-6F98-E91C-8AA39374E957}"/>
              </a:ext>
            </a:extLst>
          </p:cNvPr>
          <p:cNvSpPr txBox="1"/>
          <p:nvPr/>
        </p:nvSpPr>
        <p:spPr>
          <a:xfrm>
            <a:off x="2176530" y="1110878"/>
            <a:ext cx="8075054" cy="923330"/>
          </a:xfrm>
          <a:prstGeom prst="rect">
            <a:avLst/>
          </a:prstGeom>
          <a:noFill/>
        </p:spPr>
        <p:txBody>
          <a:bodyPr wrap="square" rtlCol="0">
            <a:spAutoFit/>
          </a:bodyPr>
          <a:lstStyle/>
          <a:p>
            <a:pPr algn="ctr"/>
            <a:r>
              <a:rPr lang="en-US" b="1" dirty="0">
                <a:solidFill>
                  <a:srgbClr val="002060"/>
                </a:solidFill>
                <a:latin typeface="Avenir Next" panose="020B0503020202020204" pitchFamily="34" charset="0"/>
              </a:rPr>
              <a:t>Harnessing AI for User Defined Data Dashboards and Maps: Enhancements in Natural Resource Management, Operations, and Reporting</a:t>
            </a:r>
          </a:p>
        </p:txBody>
      </p:sp>
      <p:sp>
        <p:nvSpPr>
          <p:cNvPr id="5" name="TextBox 4">
            <a:extLst>
              <a:ext uri="{FF2B5EF4-FFF2-40B4-BE49-F238E27FC236}">
                <a16:creationId xmlns:a16="http://schemas.microsoft.com/office/drawing/2014/main" id="{F444F4C2-C563-BA3D-9CFB-648DFC7917B7}"/>
              </a:ext>
            </a:extLst>
          </p:cNvPr>
          <p:cNvSpPr txBox="1"/>
          <p:nvPr/>
        </p:nvSpPr>
        <p:spPr>
          <a:xfrm>
            <a:off x="9176372" y="6370681"/>
            <a:ext cx="2952482" cy="369332"/>
          </a:xfrm>
          <a:prstGeom prst="rect">
            <a:avLst/>
          </a:prstGeom>
          <a:noFill/>
        </p:spPr>
        <p:txBody>
          <a:bodyPr wrap="square">
            <a:spAutoFit/>
          </a:bodyPr>
          <a:lstStyle/>
          <a:p>
            <a:pPr algn="ctr"/>
            <a:r>
              <a:rPr lang="en-US" b="1" dirty="0">
                <a:solidFill>
                  <a:srgbClr val="002060"/>
                </a:solidFill>
                <a:latin typeface="Avenir Next" panose="020B0503020202020204" pitchFamily="34" charset="0"/>
              </a:rPr>
              <a:t>Presenter:  Amye Osti</a:t>
            </a:r>
          </a:p>
        </p:txBody>
      </p:sp>
    </p:spTree>
    <p:extLst>
      <p:ext uri="{BB962C8B-B14F-4D97-AF65-F5344CB8AC3E}">
        <p14:creationId xmlns:p14="http://schemas.microsoft.com/office/powerpoint/2010/main" val="2478218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9BE4-F145-3789-B89A-497988C9FAF6}"/>
            </a:ext>
          </a:extLst>
        </p:cNvPr>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D506CA2D-6473-414A-1D8D-A1FEAB17BD7C}"/>
              </a:ext>
            </a:extLst>
          </p:cNvPr>
          <p:cNvPicPr>
            <a:picLocks noChangeAspect="1"/>
          </p:cNvPicPr>
          <p:nvPr/>
        </p:nvPicPr>
        <p:blipFill rotWithShape="1">
          <a:blip r:embed="rId2"/>
          <a:srcRect t="58729"/>
          <a:stretch/>
        </p:blipFill>
        <p:spPr>
          <a:xfrm>
            <a:off x="1981864" y="768626"/>
            <a:ext cx="8637085" cy="5718312"/>
          </a:xfrm>
          <a:prstGeom prst="rect">
            <a:avLst/>
          </a:prstGeom>
        </p:spPr>
      </p:pic>
    </p:spTree>
    <p:extLst>
      <p:ext uri="{BB962C8B-B14F-4D97-AF65-F5344CB8AC3E}">
        <p14:creationId xmlns:p14="http://schemas.microsoft.com/office/powerpoint/2010/main" val="3390174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137574D-9A4B-1ED8-4AB4-BA7BA9F905A2}"/>
              </a:ext>
            </a:extLst>
          </p:cNvPr>
          <p:cNvPicPr>
            <a:picLocks noChangeAspect="1"/>
          </p:cNvPicPr>
          <p:nvPr/>
        </p:nvPicPr>
        <p:blipFill rotWithShape="1">
          <a:blip r:embed="rId2"/>
          <a:srcRect t="23955" b="60451"/>
          <a:stretch/>
        </p:blipFill>
        <p:spPr>
          <a:xfrm>
            <a:off x="3446318" y="5455403"/>
            <a:ext cx="5299364" cy="1069383"/>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E3825D7B-CC38-CF69-A24C-2FDAAC5F32CE}"/>
              </a:ext>
            </a:extLst>
          </p:cNvPr>
          <p:cNvPicPr>
            <a:picLocks noChangeAspect="1"/>
          </p:cNvPicPr>
          <p:nvPr/>
        </p:nvPicPr>
        <p:blipFill rotWithShape="1">
          <a:blip r:embed="rId2"/>
          <a:srcRect t="40000" b="25197"/>
          <a:stretch/>
        </p:blipFill>
        <p:spPr>
          <a:xfrm>
            <a:off x="2250519" y="1216616"/>
            <a:ext cx="7690962" cy="3463872"/>
          </a:xfrm>
          <a:prstGeom prst="rect">
            <a:avLst/>
          </a:prstGeom>
        </p:spPr>
      </p:pic>
    </p:spTree>
    <p:extLst>
      <p:ext uri="{BB962C8B-B14F-4D97-AF65-F5344CB8AC3E}">
        <p14:creationId xmlns:p14="http://schemas.microsoft.com/office/powerpoint/2010/main" val="1684723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17">
            <a:extLst>
              <a:ext uri="{FF2B5EF4-FFF2-40B4-BE49-F238E27FC236}">
                <a16:creationId xmlns:a16="http://schemas.microsoft.com/office/drawing/2014/main" id="{89D1C555-D64E-D93F-80AB-9ABB7037A655}"/>
              </a:ext>
            </a:extLst>
          </p:cNvPr>
          <p:cNvSpPr txBox="1">
            <a:spLocks noChangeArrowheads="1"/>
          </p:cNvSpPr>
          <p:nvPr/>
        </p:nvSpPr>
        <p:spPr bwMode="auto">
          <a:xfrm>
            <a:off x="3396149" y="224658"/>
            <a:ext cx="8858370" cy="585364"/>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7" name="Text Box 8">
            <a:extLst>
              <a:ext uri="{FF2B5EF4-FFF2-40B4-BE49-F238E27FC236}">
                <a16:creationId xmlns:a16="http://schemas.microsoft.com/office/drawing/2014/main" id="{169BBE04-3C4E-BBFD-2F13-53BE13A087AC}"/>
              </a:ext>
            </a:extLst>
          </p:cNvPr>
          <p:cNvSpPr txBox="1">
            <a:spLocks noChangeArrowheads="1"/>
          </p:cNvSpPr>
          <p:nvPr/>
        </p:nvSpPr>
        <p:spPr bwMode="auto">
          <a:xfrm>
            <a:off x="3915475" y="273688"/>
            <a:ext cx="8640907" cy="862650"/>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9pPr>
          </a:lstStyle>
          <a:p>
            <a:pPr marL="0" indent="0" algn="ctr">
              <a:lnSpc>
                <a:spcPct val="105000"/>
              </a:lnSpc>
              <a:spcBef>
                <a:spcPts val="1577"/>
              </a:spcBef>
              <a:spcAft>
                <a:spcPct val="0"/>
              </a:spcAft>
              <a:buClr>
                <a:srgbClr val="69BD46"/>
              </a:buClr>
              <a:defRPr/>
            </a:pPr>
            <a:r>
              <a:rPr lang="en-US" altLang="en-US" sz="2177" dirty="0">
                <a:solidFill>
                  <a:schemeClr val="bg1"/>
                </a:solidFill>
                <a:latin typeface="Avenir Next" panose="020B0503020202020204" pitchFamily="34" charset="0"/>
              </a:rPr>
              <a:t>Compare CDEC/NWIS/NOAA Data to EDSM/DJFMP</a:t>
            </a:r>
            <a:endParaRPr lang="en-US" altLang="en-US" sz="1270" b="1" dirty="0">
              <a:solidFill>
                <a:srgbClr val="77838F"/>
              </a:solidFill>
              <a:latin typeface="Source Sans Pro" panose="020F0502020204030204" pitchFamily="34" charset="0"/>
            </a:endParaRPr>
          </a:p>
        </p:txBody>
      </p:sp>
      <p:pic>
        <p:nvPicPr>
          <p:cNvPr id="4" name="Picture 3" descr="A map of the world&#10;&#10;Description automatically generated">
            <a:extLst>
              <a:ext uri="{FF2B5EF4-FFF2-40B4-BE49-F238E27FC236}">
                <a16:creationId xmlns:a16="http://schemas.microsoft.com/office/drawing/2014/main" id="{42C6688B-E310-ECB6-38A8-47E40C38D7FF}"/>
              </a:ext>
            </a:extLst>
          </p:cNvPr>
          <p:cNvPicPr>
            <a:picLocks noChangeAspect="1"/>
          </p:cNvPicPr>
          <p:nvPr/>
        </p:nvPicPr>
        <p:blipFill rotWithShape="1">
          <a:blip r:embed="rId3"/>
          <a:srcRect t="8883"/>
          <a:stretch/>
        </p:blipFill>
        <p:spPr>
          <a:xfrm>
            <a:off x="740438" y="857643"/>
            <a:ext cx="11397615" cy="6286693"/>
          </a:xfrm>
          <a:prstGeom prst="rect">
            <a:avLst/>
          </a:prstGeom>
        </p:spPr>
      </p:pic>
    </p:spTree>
    <p:extLst>
      <p:ext uri="{BB962C8B-B14F-4D97-AF65-F5344CB8AC3E}">
        <p14:creationId xmlns:p14="http://schemas.microsoft.com/office/powerpoint/2010/main" val="795364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1">
            <a:extLst>
              <a:ext uri="{FF2B5EF4-FFF2-40B4-BE49-F238E27FC236}">
                <a16:creationId xmlns:a16="http://schemas.microsoft.com/office/drawing/2014/main" id="{13CB5100-34B9-E488-3E9B-555C3161BEEE}"/>
              </a:ext>
            </a:extLst>
          </p:cNvPr>
          <p:cNvSpPr txBox="1">
            <a:spLocks noChangeArrowheads="1"/>
          </p:cNvSpPr>
          <p:nvPr/>
        </p:nvSpPr>
        <p:spPr bwMode="auto">
          <a:xfrm>
            <a:off x="2603738" y="122157"/>
            <a:ext cx="9588262" cy="750565"/>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14" name="TextBox 13">
            <a:extLst>
              <a:ext uri="{FF2B5EF4-FFF2-40B4-BE49-F238E27FC236}">
                <a16:creationId xmlns:a16="http://schemas.microsoft.com/office/drawing/2014/main" id="{F27568D9-5726-176E-68F0-BA4802D3466C}"/>
              </a:ext>
            </a:extLst>
          </p:cNvPr>
          <p:cNvSpPr txBox="1"/>
          <p:nvPr/>
        </p:nvSpPr>
        <p:spPr>
          <a:xfrm>
            <a:off x="814634" y="817853"/>
            <a:ext cx="2413028" cy="594906"/>
          </a:xfrm>
          <a:prstGeom prst="rect">
            <a:avLst/>
          </a:prstGeom>
          <a:noFill/>
        </p:spPr>
        <p:txBody>
          <a:bodyPr wrap="square" rtlCol="0">
            <a:spAutoFit/>
          </a:bodyPr>
          <a:lstStyle/>
          <a:p>
            <a:endParaRPr lang="en-US" altLang="en-US" sz="1633" b="1" u="sng" dirty="0">
              <a:solidFill>
                <a:srgbClr val="10408F"/>
              </a:solidFill>
              <a:latin typeface="Century Gothic" charset="0"/>
            </a:endParaRPr>
          </a:p>
          <a:p>
            <a:endParaRPr lang="en-US" sz="1633" dirty="0"/>
          </a:p>
        </p:txBody>
      </p:sp>
      <p:sp>
        <p:nvSpPr>
          <p:cNvPr id="18" name="TextBox 12">
            <a:extLst>
              <a:ext uri="{FF2B5EF4-FFF2-40B4-BE49-F238E27FC236}">
                <a16:creationId xmlns:a16="http://schemas.microsoft.com/office/drawing/2014/main" id="{269855C8-F004-91C7-4784-DE095A911D81}"/>
              </a:ext>
            </a:extLst>
          </p:cNvPr>
          <p:cNvSpPr txBox="1">
            <a:spLocks noChangeArrowheads="1"/>
          </p:cNvSpPr>
          <p:nvPr/>
        </p:nvSpPr>
        <p:spPr bwMode="auto">
          <a:xfrm>
            <a:off x="8026133" y="302624"/>
            <a:ext cx="5286887"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177" dirty="0">
                <a:solidFill>
                  <a:schemeClr val="bg1"/>
                </a:solidFill>
                <a:latin typeface="Avenir Next" panose="020B0503020202020204" pitchFamily="34" charset="0"/>
              </a:rPr>
              <a:t>Current Data Access Methods</a:t>
            </a:r>
          </a:p>
        </p:txBody>
      </p:sp>
      <p:grpSp>
        <p:nvGrpSpPr>
          <p:cNvPr id="25" name="Group 24">
            <a:extLst>
              <a:ext uri="{FF2B5EF4-FFF2-40B4-BE49-F238E27FC236}">
                <a16:creationId xmlns:a16="http://schemas.microsoft.com/office/drawing/2014/main" id="{52FF01B5-1C02-842B-E2E0-045B3D911246}"/>
              </a:ext>
            </a:extLst>
          </p:cNvPr>
          <p:cNvGrpSpPr/>
          <p:nvPr/>
        </p:nvGrpSpPr>
        <p:grpSpPr>
          <a:xfrm>
            <a:off x="2273862" y="1425681"/>
            <a:ext cx="9106948" cy="5129695"/>
            <a:chOff x="2210954" y="1339907"/>
            <a:chExt cx="8018061" cy="5929066"/>
          </a:xfrm>
        </p:grpSpPr>
        <p:pic>
          <p:nvPicPr>
            <p:cNvPr id="23" name="Picture 22" descr="A screenshot of a map&#10;&#10;Description automatically generated">
              <a:extLst>
                <a:ext uri="{FF2B5EF4-FFF2-40B4-BE49-F238E27FC236}">
                  <a16:creationId xmlns:a16="http://schemas.microsoft.com/office/drawing/2014/main" id="{A7A6D99D-2D35-70BF-61E4-32B6D3F9972D}"/>
                </a:ext>
              </a:extLst>
            </p:cNvPr>
            <p:cNvPicPr>
              <a:picLocks noChangeAspect="1"/>
            </p:cNvPicPr>
            <p:nvPr/>
          </p:nvPicPr>
          <p:blipFill>
            <a:blip r:embed="rId3"/>
            <a:stretch>
              <a:fillRect/>
            </a:stretch>
          </p:blipFill>
          <p:spPr>
            <a:xfrm>
              <a:off x="2210954" y="1339907"/>
              <a:ext cx="7382181" cy="5929066"/>
            </a:xfrm>
            <a:prstGeom prst="rect">
              <a:avLst/>
            </a:prstGeom>
          </p:spPr>
        </p:pic>
        <p:sp>
          <p:nvSpPr>
            <p:cNvPr id="6" name="TextBox 5">
              <a:extLst>
                <a:ext uri="{FF2B5EF4-FFF2-40B4-BE49-F238E27FC236}">
                  <a16:creationId xmlns:a16="http://schemas.microsoft.com/office/drawing/2014/main" id="{0FACB372-D9CD-A06D-427B-5B11346D0D23}"/>
                </a:ext>
              </a:extLst>
            </p:cNvPr>
            <p:cNvSpPr txBox="1"/>
            <p:nvPr/>
          </p:nvSpPr>
          <p:spPr>
            <a:xfrm>
              <a:off x="7198602" y="2431228"/>
              <a:ext cx="2859797" cy="271060"/>
            </a:xfrm>
            <a:prstGeom prst="rect">
              <a:avLst/>
            </a:prstGeom>
            <a:solidFill>
              <a:schemeClr val="bg2">
                <a:lumMod val="20000"/>
                <a:lumOff val="80000"/>
                <a:alpha val="90000"/>
              </a:schemeClr>
            </a:solidFill>
          </p:spPr>
          <p:txBody>
            <a:bodyPr wrap="square" rtlCol="0">
              <a:spAutoFit/>
            </a:bodyPr>
            <a:lstStyle/>
            <a:p>
              <a:r>
                <a:rPr lang="en-US" sz="998" dirty="0">
                  <a:solidFill>
                    <a:schemeClr val="accent6">
                      <a:lumMod val="75000"/>
                    </a:schemeClr>
                  </a:solidFill>
                  <a:latin typeface="Avenir Next" panose="020B0503020202020204" pitchFamily="34" charset="0"/>
                </a:rPr>
                <a:t>Tidally Filtered Flow Data @MOK (NWIS)</a:t>
              </a:r>
            </a:p>
          </p:txBody>
        </p:sp>
        <p:sp>
          <p:nvSpPr>
            <p:cNvPr id="7" name="TextBox 6">
              <a:extLst>
                <a:ext uri="{FF2B5EF4-FFF2-40B4-BE49-F238E27FC236}">
                  <a16:creationId xmlns:a16="http://schemas.microsoft.com/office/drawing/2014/main" id="{02BEEEFE-57B9-BF36-639B-3314FC1CF392}"/>
                </a:ext>
              </a:extLst>
            </p:cNvPr>
            <p:cNvSpPr txBox="1"/>
            <p:nvPr/>
          </p:nvSpPr>
          <p:spPr>
            <a:xfrm>
              <a:off x="8101836" y="3808046"/>
              <a:ext cx="1956564" cy="271060"/>
            </a:xfrm>
            <a:prstGeom prst="rect">
              <a:avLst/>
            </a:prstGeom>
            <a:solidFill>
              <a:schemeClr val="bg2">
                <a:lumMod val="20000"/>
                <a:lumOff val="80000"/>
                <a:alpha val="90000"/>
              </a:schemeClr>
            </a:solidFill>
          </p:spPr>
          <p:txBody>
            <a:bodyPr wrap="square" rtlCol="0">
              <a:spAutoFit/>
            </a:bodyPr>
            <a:lstStyle/>
            <a:p>
              <a:r>
                <a:rPr lang="en-US" sz="998" dirty="0">
                  <a:solidFill>
                    <a:schemeClr val="accent6">
                      <a:lumMod val="75000"/>
                    </a:schemeClr>
                  </a:solidFill>
                  <a:latin typeface="Avenir Next" panose="020B0503020202020204" pitchFamily="34" charset="0"/>
                </a:rPr>
                <a:t>EC @ Old River (CDEC)</a:t>
              </a:r>
            </a:p>
          </p:txBody>
        </p:sp>
        <p:sp>
          <p:nvSpPr>
            <p:cNvPr id="10" name="TextBox 9">
              <a:extLst>
                <a:ext uri="{FF2B5EF4-FFF2-40B4-BE49-F238E27FC236}">
                  <a16:creationId xmlns:a16="http://schemas.microsoft.com/office/drawing/2014/main" id="{FA2583E0-C0EF-8DE7-B496-B1E45AF7A586}"/>
                </a:ext>
              </a:extLst>
            </p:cNvPr>
            <p:cNvSpPr txBox="1"/>
            <p:nvPr/>
          </p:nvSpPr>
          <p:spPr>
            <a:xfrm>
              <a:off x="6455910" y="5151437"/>
              <a:ext cx="3773105" cy="271060"/>
            </a:xfrm>
            <a:prstGeom prst="rect">
              <a:avLst/>
            </a:prstGeom>
            <a:solidFill>
              <a:schemeClr val="bg2">
                <a:lumMod val="20000"/>
                <a:lumOff val="80000"/>
                <a:alpha val="90000"/>
              </a:schemeClr>
            </a:solidFill>
          </p:spPr>
          <p:txBody>
            <a:bodyPr wrap="square" rtlCol="0">
              <a:spAutoFit/>
            </a:bodyPr>
            <a:lstStyle/>
            <a:p>
              <a:r>
                <a:rPr lang="en-US" sz="998" dirty="0">
                  <a:solidFill>
                    <a:schemeClr val="accent6">
                      <a:lumMod val="75000"/>
                    </a:schemeClr>
                  </a:solidFill>
                  <a:latin typeface="Avenir Next" panose="020B0503020202020204" pitchFamily="34" charset="0"/>
                </a:rPr>
                <a:t>Tidally Filtered Data @MOK (NWIS) &amp; Vernalis (CDEC)</a:t>
              </a:r>
            </a:p>
          </p:txBody>
        </p:sp>
        <p:sp>
          <p:nvSpPr>
            <p:cNvPr id="12" name="TextBox 11">
              <a:extLst>
                <a:ext uri="{FF2B5EF4-FFF2-40B4-BE49-F238E27FC236}">
                  <a16:creationId xmlns:a16="http://schemas.microsoft.com/office/drawing/2014/main" id="{398656E9-6BA5-9E40-0A94-6209EA509BCF}"/>
                </a:ext>
              </a:extLst>
            </p:cNvPr>
            <p:cNvSpPr txBox="1"/>
            <p:nvPr/>
          </p:nvSpPr>
          <p:spPr>
            <a:xfrm>
              <a:off x="8164512" y="6490027"/>
              <a:ext cx="1916113" cy="271060"/>
            </a:xfrm>
            <a:prstGeom prst="rect">
              <a:avLst/>
            </a:prstGeom>
            <a:solidFill>
              <a:schemeClr val="bg2">
                <a:lumMod val="20000"/>
                <a:lumOff val="80000"/>
                <a:alpha val="90000"/>
              </a:schemeClr>
            </a:solidFill>
          </p:spPr>
          <p:txBody>
            <a:bodyPr wrap="square" rtlCol="0">
              <a:spAutoFit/>
            </a:bodyPr>
            <a:lstStyle/>
            <a:p>
              <a:r>
                <a:rPr lang="en-US" sz="998" dirty="0">
                  <a:solidFill>
                    <a:schemeClr val="accent6">
                      <a:lumMod val="75000"/>
                    </a:schemeClr>
                  </a:solidFill>
                  <a:latin typeface="Avenir Next" panose="020B0503020202020204" pitchFamily="34" charset="0"/>
                </a:rPr>
                <a:t>Turbidity @ MOK (CDEC)</a:t>
              </a:r>
            </a:p>
          </p:txBody>
        </p:sp>
        <p:sp>
          <p:nvSpPr>
            <p:cNvPr id="19" name="TextBox 18">
              <a:extLst>
                <a:ext uri="{FF2B5EF4-FFF2-40B4-BE49-F238E27FC236}">
                  <a16:creationId xmlns:a16="http://schemas.microsoft.com/office/drawing/2014/main" id="{FDE4B013-9E27-9648-2180-D88BB84F27EA}"/>
                </a:ext>
              </a:extLst>
            </p:cNvPr>
            <p:cNvSpPr txBox="1"/>
            <p:nvPr/>
          </p:nvSpPr>
          <p:spPr>
            <a:xfrm>
              <a:off x="3744912" y="6597492"/>
              <a:ext cx="2427288" cy="271060"/>
            </a:xfrm>
            <a:prstGeom prst="rect">
              <a:avLst/>
            </a:prstGeom>
            <a:solidFill>
              <a:schemeClr val="bg2">
                <a:lumMod val="20000"/>
                <a:lumOff val="80000"/>
              </a:schemeClr>
            </a:solidFill>
          </p:spPr>
          <p:txBody>
            <a:bodyPr wrap="square" rtlCol="0">
              <a:spAutoFit/>
            </a:bodyPr>
            <a:lstStyle/>
            <a:p>
              <a:r>
                <a:rPr lang="en-US" sz="998" dirty="0">
                  <a:solidFill>
                    <a:schemeClr val="accent6">
                      <a:lumMod val="75000"/>
                    </a:schemeClr>
                  </a:solidFill>
                  <a:latin typeface="Avenir Next" panose="020B0503020202020204" pitchFamily="34" charset="0"/>
                </a:rPr>
                <a:t>Timeframe:  9/01/22 – 4/29/23 </a:t>
              </a:r>
            </a:p>
          </p:txBody>
        </p:sp>
      </p:grpSp>
    </p:spTree>
    <p:extLst>
      <p:ext uri="{BB962C8B-B14F-4D97-AF65-F5344CB8AC3E}">
        <p14:creationId xmlns:p14="http://schemas.microsoft.com/office/powerpoint/2010/main" val="2947428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1846F54-664E-F333-AF73-E61F9182BFA6}"/>
              </a:ext>
            </a:extLst>
          </p:cNvPr>
          <p:cNvPicPr>
            <a:picLocks noChangeAspect="1"/>
          </p:cNvPicPr>
          <p:nvPr/>
        </p:nvPicPr>
        <p:blipFill rotWithShape="1">
          <a:blip r:embed="rId2"/>
          <a:srcRect t="18744" b="19807"/>
          <a:stretch/>
        </p:blipFill>
        <p:spPr>
          <a:xfrm>
            <a:off x="3246782" y="859628"/>
            <a:ext cx="5698435" cy="4531543"/>
          </a:xfrm>
          <a:prstGeom prst="rect">
            <a:avLst/>
          </a:prstGeom>
        </p:spPr>
      </p:pic>
    </p:spTree>
    <p:extLst>
      <p:ext uri="{BB962C8B-B14F-4D97-AF65-F5344CB8AC3E}">
        <p14:creationId xmlns:p14="http://schemas.microsoft.com/office/powerpoint/2010/main" val="2334534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1">
            <a:extLst>
              <a:ext uri="{FF2B5EF4-FFF2-40B4-BE49-F238E27FC236}">
                <a16:creationId xmlns:a16="http://schemas.microsoft.com/office/drawing/2014/main" id="{13CB5100-34B9-E488-3E9B-555C3161BEEE}"/>
              </a:ext>
            </a:extLst>
          </p:cNvPr>
          <p:cNvSpPr txBox="1">
            <a:spLocks noChangeArrowheads="1"/>
          </p:cNvSpPr>
          <p:nvPr/>
        </p:nvSpPr>
        <p:spPr bwMode="auto">
          <a:xfrm>
            <a:off x="3170181" y="37045"/>
            <a:ext cx="9021819" cy="726289"/>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18" name="TextBox 12">
            <a:extLst>
              <a:ext uri="{FF2B5EF4-FFF2-40B4-BE49-F238E27FC236}">
                <a16:creationId xmlns:a16="http://schemas.microsoft.com/office/drawing/2014/main" id="{269855C8-F004-91C7-4784-DE095A911D81}"/>
              </a:ext>
            </a:extLst>
          </p:cNvPr>
          <p:cNvSpPr txBox="1">
            <a:spLocks noChangeArrowheads="1"/>
          </p:cNvSpPr>
          <p:nvPr/>
        </p:nvSpPr>
        <p:spPr bwMode="auto">
          <a:xfrm>
            <a:off x="5808120" y="261708"/>
            <a:ext cx="7932157"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177" dirty="0">
                <a:solidFill>
                  <a:schemeClr val="bg1"/>
                </a:solidFill>
                <a:latin typeface="Avenir Next" panose="020B0503020202020204" pitchFamily="34" charset="0"/>
              </a:rPr>
              <a:t>Explore BDL Data Access &amp; Download Methods</a:t>
            </a:r>
          </a:p>
        </p:txBody>
      </p:sp>
      <p:pic>
        <p:nvPicPr>
          <p:cNvPr id="2" name="Picture 1" descr="A map of the earth with green dots&#10;&#10;Description automatically generated">
            <a:extLst>
              <a:ext uri="{FF2B5EF4-FFF2-40B4-BE49-F238E27FC236}">
                <a16:creationId xmlns:a16="http://schemas.microsoft.com/office/drawing/2014/main" id="{98F2FBE1-C005-52A8-2A55-B6B66A628C5F}"/>
              </a:ext>
            </a:extLst>
          </p:cNvPr>
          <p:cNvPicPr>
            <a:picLocks noChangeAspect="1"/>
          </p:cNvPicPr>
          <p:nvPr/>
        </p:nvPicPr>
        <p:blipFill rotWithShape="1">
          <a:blip r:embed="rId3"/>
          <a:srcRect l="1086" r="7959"/>
          <a:stretch/>
        </p:blipFill>
        <p:spPr>
          <a:xfrm>
            <a:off x="1035780" y="1042164"/>
            <a:ext cx="10745659" cy="5936640"/>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4163126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0CA4F00B-0F14-4ABC-EBA8-11CD00762578}"/>
              </a:ext>
            </a:extLst>
          </p:cNvPr>
          <p:cNvPicPr>
            <a:picLocks noChangeAspect="1"/>
          </p:cNvPicPr>
          <p:nvPr/>
        </p:nvPicPr>
        <p:blipFill rotWithShape="1">
          <a:blip r:embed="rId2"/>
          <a:srcRect r="7609" b="-1"/>
          <a:stretch/>
        </p:blipFill>
        <p:spPr>
          <a:xfrm>
            <a:off x="196850" y="173518"/>
            <a:ext cx="11798300" cy="6512763"/>
          </a:xfrm>
          <a:prstGeom prst="rect">
            <a:avLst/>
          </a:prstGeom>
        </p:spPr>
      </p:pic>
    </p:spTree>
    <p:extLst>
      <p:ext uri="{BB962C8B-B14F-4D97-AF65-F5344CB8AC3E}">
        <p14:creationId xmlns:p14="http://schemas.microsoft.com/office/powerpoint/2010/main" val="145172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9BE4-F145-3789-B89A-497988C9FAF6}"/>
            </a:ext>
          </a:extLst>
        </p:cNvPr>
        <p:cNvGrpSpPr/>
        <p:nvPr/>
      </p:nvGrpSpPr>
      <p:grpSpPr>
        <a:xfrm>
          <a:off x="0" y="0"/>
          <a:ext cx="0" cy="0"/>
          <a:chOff x="0" y="0"/>
          <a:chExt cx="0" cy="0"/>
        </a:xfrm>
      </p:grpSpPr>
      <p:pic>
        <p:nvPicPr>
          <p:cNvPr id="3" name="Picture 2" descr="A screenshot of a data dashboard&#10;&#10;Description automatically generated">
            <a:extLst>
              <a:ext uri="{FF2B5EF4-FFF2-40B4-BE49-F238E27FC236}">
                <a16:creationId xmlns:a16="http://schemas.microsoft.com/office/drawing/2014/main" id="{D6CC799B-619D-336E-3288-71F03C629AF8}"/>
              </a:ext>
            </a:extLst>
          </p:cNvPr>
          <p:cNvPicPr>
            <a:picLocks noChangeAspect="1"/>
          </p:cNvPicPr>
          <p:nvPr/>
        </p:nvPicPr>
        <p:blipFill rotWithShape="1">
          <a:blip r:embed="rId2"/>
          <a:srcRect t="20738" b="25568"/>
          <a:stretch/>
        </p:blipFill>
        <p:spPr>
          <a:xfrm>
            <a:off x="2306630" y="924339"/>
            <a:ext cx="7209183" cy="5009322"/>
          </a:xfrm>
          <a:prstGeom prst="rect">
            <a:avLst/>
          </a:prstGeom>
        </p:spPr>
      </p:pic>
    </p:spTree>
    <p:extLst>
      <p:ext uri="{BB962C8B-B14F-4D97-AF65-F5344CB8AC3E}">
        <p14:creationId xmlns:p14="http://schemas.microsoft.com/office/powerpoint/2010/main" val="2005157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9BE4-F145-3789-B89A-497988C9FAF6}"/>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7B42FDA-DA7E-13AF-027F-408645F98243}"/>
              </a:ext>
            </a:extLst>
          </p:cNvPr>
          <p:cNvPicPr>
            <a:picLocks noChangeAspect="1"/>
          </p:cNvPicPr>
          <p:nvPr/>
        </p:nvPicPr>
        <p:blipFill rotWithShape="1">
          <a:blip r:embed="rId2"/>
          <a:srcRect b="62280"/>
          <a:stretch/>
        </p:blipFill>
        <p:spPr>
          <a:xfrm>
            <a:off x="1499008" y="1"/>
            <a:ext cx="9803586" cy="4558748"/>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0D4905EE-DAAE-4CD2-2431-5E2C0F35F00C}"/>
              </a:ext>
            </a:extLst>
          </p:cNvPr>
          <p:cNvPicPr>
            <a:picLocks noChangeAspect="1"/>
          </p:cNvPicPr>
          <p:nvPr/>
        </p:nvPicPr>
        <p:blipFill rotWithShape="1">
          <a:blip r:embed="rId3"/>
          <a:srcRect t="49575" b="33527"/>
          <a:stretch/>
        </p:blipFill>
        <p:spPr>
          <a:xfrm>
            <a:off x="1499008" y="4558749"/>
            <a:ext cx="9803586" cy="4124309"/>
          </a:xfrm>
          <a:prstGeom prst="rect">
            <a:avLst/>
          </a:prstGeom>
        </p:spPr>
      </p:pic>
    </p:spTree>
    <p:extLst>
      <p:ext uri="{BB962C8B-B14F-4D97-AF65-F5344CB8AC3E}">
        <p14:creationId xmlns:p14="http://schemas.microsoft.com/office/powerpoint/2010/main" val="424324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9BE4-F145-3789-B89A-497988C9FAF6}"/>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54C1966-AD31-38DB-F54C-5446E015F745}"/>
              </a:ext>
            </a:extLst>
          </p:cNvPr>
          <p:cNvPicPr>
            <a:picLocks noChangeAspect="1"/>
          </p:cNvPicPr>
          <p:nvPr/>
        </p:nvPicPr>
        <p:blipFill>
          <a:blip r:embed="rId2"/>
          <a:stretch>
            <a:fillRect/>
          </a:stretch>
        </p:blipFill>
        <p:spPr>
          <a:xfrm>
            <a:off x="2730835" y="318052"/>
            <a:ext cx="7062522" cy="17582736"/>
          </a:xfrm>
          <a:prstGeom prst="rect">
            <a:avLst/>
          </a:prstGeom>
        </p:spPr>
      </p:pic>
    </p:spTree>
    <p:extLst>
      <p:ext uri="{BB962C8B-B14F-4D97-AF65-F5344CB8AC3E}">
        <p14:creationId xmlns:p14="http://schemas.microsoft.com/office/powerpoint/2010/main" val="2099753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17">
            <a:extLst>
              <a:ext uri="{FF2B5EF4-FFF2-40B4-BE49-F238E27FC236}">
                <a16:creationId xmlns:a16="http://schemas.microsoft.com/office/drawing/2014/main" id="{89D1C555-D64E-D93F-80AB-9ABB7037A655}"/>
              </a:ext>
            </a:extLst>
          </p:cNvPr>
          <p:cNvSpPr txBox="1">
            <a:spLocks noChangeArrowheads="1"/>
          </p:cNvSpPr>
          <p:nvPr/>
        </p:nvSpPr>
        <p:spPr bwMode="auto">
          <a:xfrm>
            <a:off x="3918492" y="249146"/>
            <a:ext cx="8297813" cy="620097"/>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17410" name="TextBox 118">
            <a:extLst>
              <a:ext uri="{FF2B5EF4-FFF2-40B4-BE49-F238E27FC236}">
                <a16:creationId xmlns:a16="http://schemas.microsoft.com/office/drawing/2014/main" id="{5FD66DCF-0866-7FBF-6AB7-CDBCC33F0A08}"/>
              </a:ext>
            </a:extLst>
          </p:cNvPr>
          <p:cNvSpPr txBox="1">
            <a:spLocks noChangeArrowheads="1"/>
          </p:cNvSpPr>
          <p:nvPr/>
        </p:nvSpPr>
        <p:spPr bwMode="auto">
          <a:xfrm>
            <a:off x="5383672" y="367480"/>
            <a:ext cx="6369788"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2177" dirty="0" err="1">
                <a:solidFill>
                  <a:schemeClr val="bg1"/>
                </a:solidFill>
                <a:latin typeface="Avenir Next" panose="020B0503020202020204" pitchFamily="34" charset="0"/>
              </a:rPr>
              <a:t>www.baydeltalive.com</a:t>
            </a:r>
            <a:r>
              <a:rPr lang="en-US" altLang="en-US" sz="2177" dirty="0">
                <a:solidFill>
                  <a:schemeClr val="bg1"/>
                </a:solidFill>
                <a:latin typeface="Avenir Next" panose="020B0503020202020204" pitchFamily="34" charset="0"/>
              </a:rPr>
              <a:t> (BDL)</a:t>
            </a:r>
          </a:p>
        </p:txBody>
      </p:sp>
      <p:sp>
        <p:nvSpPr>
          <p:cNvPr id="7" name="Text Box 8">
            <a:extLst>
              <a:ext uri="{FF2B5EF4-FFF2-40B4-BE49-F238E27FC236}">
                <a16:creationId xmlns:a16="http://schemas.microsoft.com/office/drawing/2014/main" id="{169BBE04-3C4E-BBFD-2F13-53BE13A087AC}"/>
              </a:ext>
            </a:extLst>
          </p:cNvPr>
          <p:cNvSpPr txBox="1">
            <a:spLocks noChangeArrowheads="1"/>
          </p:cNvSpPr>
          <p:nvPr/>
        </p:nvSpPr>
        <p:spPr bwMode="auto">
          <a:xfrm>
            <a:off x="734989" y="1029467"/>
            <a:ext cx="5155447" cy="5461053"/>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9pPr>
          </a:lstStyle>
          <a:p>
            <a:pPr marL="0" indent="0" algn="ctr">
              <a:lnSpc>
                <a:spcPct val="105000"/>
              </a:lnSpc>
              <a:spcBef>
                <a:spcPts val="1577"/>
              </a:spcBef>
              <a:spcAft>
                <a:spcPct val="0"/>
              </a:spcAft>
              <a:buClr>
                <a:srgbClr val="69BD46"/>
              </a:buClr>
              <a:defRPr/>
            </a:pPr>
            <a:r>
              <a:rPr lang="en-US" altLang="en-US" sz="2903" b="1" dirty="0">
                <a:solidFill>
                  <a:srgbClr val="10408F"/>
                </a:solidFill>
                <a:latin typeface="Avenir Next" panose="020B0503020202020204" pitchFamily="34" charset="0"/>
              </a:rPr>
              <a:t>Overview</a:t>
            </a:r>
            <a:endParaRPr lang="en-US" altLang="en-US" sz="1633" b="1" dirty="0">
              <a:solidFill>
                <a:srgbClr val="10408F"/>
              </a:solidFill>
              <a:latin typeface="Century Gothic" panose="020B0502020202020204" pitchFamily="34" charset="0"/>
            </a:endParaRP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The BDL Ecosystem, Partners and Investment</a:t>
            </a: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What is BDL</a:t>
            </a: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What are the Challenges?</a:t>
            </a: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How is AI Changing the Data Landscape?</a:t>
            </a: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How is BDL Using AI Tools?</a:t>
            </a: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See the Data!</a:t>
            </a: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2024-25 New Data and Tools</a:t>
            </a:r>
          </a:p>
          <a:p>
            <a:pPr>
              <a:lnSpc>
                <a:spcPct val="105000"/>
              </a:lnSpc>
              <a:spcBef>
                <a:spcPts val="1577"/>
              </a:spcBef>
              <a:spcAft>
                <a:spcPct val="0"/>
              </a:spcAft>
              <a:buClr>
                <a:srgbClr val="69BD46"/>
              </a:buClr>
              <a:defRPr/>
            </a:pPr>
            <a:endParaRPr lang="en-US" altLang="en-US" sz="1270" b="1" dirty="0">
              <a:solidFill>
                <a:srgbClr val="77838F"/>
              </a:solidFill>
              <a:latin typeface="Source Sans Pro" panose="020F0502020204030204" pitchFamily="34" charset="0"/>
            </a:endParaRPr>
          </a:p>
        </p:txBody>
      </p:sp>
      <p:pic>
        <p:nvPicPr>
          <p:cNvPr id="3" name="Picture 2" descr="A close-up of a website&#10;&#10;Description automatically generated">
            <a:extLst>
              <a:ext uri="{FF2B5EF4-FFF2-40B4-BE49-F238E27FC236}">
                <a16:creationId xmlns:a16="http://schemas.microsoft.com/office/drawing/2014/main" id="{C6C625AC-210B-0EA6-5A99-8739962B538D}"/>
              </a:ext>
            </a:extLst>
          </p:cNvPr>
          <p:cNvPicPr>
            <a:picLocks noChangeAspect="1"/>
          </p:cNvPicPr>
          <p:nvPr/>
        </p:nvPicPr>
        <p:blipFill>
          <a:blip r:embed="rId3"/>
          <a:stretch>
            <a:fillRect/>
          </a:stretch>
        </p:blipFill>
        <p:spPr>
          <a:xfrm>
            <a:off x="6096000" y="987577"/>
            <a:ext cx="5233419" cy="17978978"/>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3900E9E-4B24-93BF-C6BA-AB3E9447C680}"/>
              </a:ext>
            </a:extLst>
          </p:cNvPr>
          <p:cNvPicPr>
            <a:picLocks noChangeAspect="1"/>
          </p:cNvPicPr>
          <p:nvPr/>
        </p:nvPicPr>
        <p:blipFill rotWithShape="1">
          <a:blip r:embed="rId2"/>
          <a:srcRect t="21826" b="44190"/>
          <a:stretch/>
        </p:blipFill>
        <p:spPr>
          <a:xfrm>
            <a:off x="1454918" y="119269"/>
            <a:ext cx="9282164" cy="6334539"/>
          </a:xfrm>
          <a:prstGeom prst="rect">
            <a:avLst/>
          </a:prstGeom>
        </p:spPr>
      </p:pic>
    </p:spTree>
    <p:extLst>
      <p:ext uri="{BB962C8B-B14F-4D97-AF65-F5344CB8AC3E}">
        <p14:creationId xmlns:p14="http://schemas.microsoft.com/office/powerpoint/2010/main" val="1906675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heet with red dots&#10;&#10;Description automatically generated">
            <a:extLst>
              <a:ext uri="{FF2B5EF4-FFF2-40B4-BE49-F238E27FC236}">
                <a16:creationId xmlns:a16="http://schemas.microsoft.com/office/drawing/2014/main" id="{4B629762-168B-83BC-3FF3-726CA9A31159}"/>
              </a:ext>
            </a:extLst>
          </p:cNvPr>
          <p:cNvPicPr>
            <a:picLocks noChangeAspect="1"/>
          </p:cNvPicPr>
          <p:nvPr/>
        </p:nvPicPr>
        <p:blipFill rotWithShape="1">
          <a:blip r:embed="rId2"/>
          <a:srcRect b="71205"/>
          <a:stretch/>
        </p:blipFill>
        <p:spPr>
          <a:xfrm>
            <a:off x="2756366" y="-20381077"/>
            <a:ext cx="6679268" cy="8354392"/>
          </a:xfrm>
          <a:prstGeom prst="rect">
            <a:avLst/>
          </a:prstGeom>
        </p:spPr>
      </p:pic>
      <p:pic>
        <p:nvPicPr>
          <p:cNvPr id="4" name="Picture 3" descr="A white sheet with red dots&#10;&#10;Description automatically generated">
            <a:extLst>
              <a:ext uri="{FF2B5EF4-FFF2-40B4-BE49-F238E27FC236}">
                <a16:creationId xmlns:a16="http://schemas.microsoft.com/office/drawing/2014/main" id="{FFFB52DA-BEA0-3A0D-C56C-82AD51D97BBE}"/>
              </a:ext>
            </a:extLst>
          </p:cNvPr>
          <p:cNvPicPr>
            <a:picLocks noChangeAspect="1"/>
          </p:cNvPicPr>
          <p:nvPr/>
        </p:nvPicPr>
        <p:blipFill rotWithShape="1">
          <a:blip r:embed="rId2"/>
          <a:srcRect t="71864" b="1"/>
          <a:stretch/>
        </p:blipFill>
        <p:spPr>
          <a:xfrm>
            <a:off x="2154264" y="0"/>
            <a:ext cx="8276095" cy="10114199"/>
          </a:xfrm>
          <a:prstGeom prst="rect">
            <a:avLst/>
          </a:prstGeom>
        </p:spPr>
      </p:pic>
    </p:spTree>
    <p:extLst>
      <p:ext uri="{BB962C8B-B14F-4D97-AF65-F5344CB8AC3E}">
        <p14:creationId xmlns:p14="http://schemas.microsoft.com/office/powerpoint/2010/main" val="1658194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the ocean&#10;&#10;Description automatically generated with medium confidence">
            <a:extLst>
              <a:ext uri="{FF2B5EF4-FFF2-40B4-BE49-F238E27FC236}">
                <a16:creationId xmlns:a16="http://schemas.microsoft.com/office/drawing/2014/main" id="{2DEA11EA-7107-A054-FD80-B966EF6D46C6}"/>
              </a:ext>
            </a:extLst>
          </p:cNvPr>
          <p:cNvPicPr>
            <a:picLocks noChangeAspect="1"/>
          </p:cNvPicPr>
          <p:nvPr/>
        </p:nvPicPr>
        <p:blipFill rotWithShape="1">
          <a:blip r:embed="rId2"/>
          <a:srcRect l="2283" r="8367"/>
          <a:stretch/>
        </p:blipFill>
        <p:spPr>
          <a:xfrm>
            <a:off x="20" y="1282"/>
            <a:ext cx="12191980" cy="6856718"/>
          </a:xfrm>
          <a:prstGeom prst="rect">
            <a:avLst/>
          </a:prstGeom>
        </p:spPr>
      </p:pic>
    </p:spTree>
    <p:extLst>
      <p:ext uri="{BB962C8B-B14F-4D97-AF65-F5344CB8AC3E}">
        <p14:creationId xmlns:p14="http://schemas.microsoft.com/office/powerpoint/2010/main" val="1057313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1">
            <a:extLst>
              <a:ext uri="{FF2B5EF4-FFF2-40B4-BE49-F238E27FC236}">
                <a16:creationId xmlns:a16="http://schemas.microsoft.com/office/drawing/2014/main" id="{842F7E1A-9522-779E-CE42-DB50468A14EA}"/>
              </a:ext>
            </a:extLst>
          </p:cNvPr>
          <p:cNvSpPr txBox="1">
            <a:spLocks noChangeArrowheads="1"/>
          </p:cNvSpPr>
          <p:nvPr/>
        </p:nvSpPr>
        <p:spPr bwMode="auto">
          <a:xfrm>
            <a:off x="4185409" y="249147"/>
            <a:ext cx="8241369" cy="688390"/>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37892" name="TextBox 2">
            <a:extLst>
              <a:ext uri="{FF2B5EF4-FFF2-40B4-BE49-F238E27FC236}">
                <a16:creationId xmlns:a16="http://schemas.microsoft.com/office/drawing/2014/main" id="{E3E00D63-352E-6054-A043-E3CD2A128E55}"/>
              </a:ext>
            </a:extLst>
          </p:cNvPr>
          <p:cNvSpPr txBox="1">
            <a:spLocks noChangeArrowheads="1"/>
          </p:cNvSpPr>
          <p:nvPr/>
        </p:nvSpPr>
        <p:spPr bwMode="auto">
          <a:xfrm>
            <a:off x="5461688" y="379661"/>
            <a:ext cx="7146476"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177" dirty="0">
                <a:solidFill>
                  <a:schemeClr val="bg1"/>
                </a:solidFill>
                <a:latin typeface="Avenir Next" panose="020B0503020202020204" pitchFamily="34" charset="0"/>
              </a:rPr>
              <a:t>Remote Sensing Data Maps –NASA/JPL Collaboration</a:t>
            </a:r>
          </a:p>
        </p:txBody>
      </p:sp>
      <p:sp>
        <p:nvSpPr>
          <p:cNvPr id="12" name="Text Box 8">
            <a:extLst>
              <a:ext uri="{FF2B5EF4-FFF2-40B4-BE49-F238E27FC236}">
                <a16:creationId xmlns:a16="http://schemas.microsoft.com/office/drawing/2014/main" id="{1CC2F34A-D897-9065-7DCC-006B9CCC031C}"/>
              </a:ext>
            </a:extLst>
          </p:cNvPr>
          <p:cNvSpPr txBox="1">
            <a:spLocks noChangeArrowheads="1"/>
          </p:cNvSpPr>
          <p:nvPr/>
        </p:nvSpPr>
        <p:spPr bwMode="auto">
          <a:xfrm>
            <a:off x="790222" y="1424311"/>
            <a:ext cx="4061489" cy="4496152"/>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r>
              <a:rPr lang="en-US" altLang="en-US" sz="1814" b="1" u="sng" dirty="0">
                <a:solidFill>
                  <a:srgbClr val="10408F"/>
                </a:solidFill>
                <a:latin typeface="Avenir Next" panose="020B0503020202020204" pitchFamily="34" charset="0"/>
              </a:rPr>
              <a:t>What Does it Do?</a:t>
            </a:r>
          </a:p>
          <a:p>
            <a:pPr marL="0" indent="0">
              <a:lnSpc>
                <a:spcPct val="105000"/>
              </a:lnSpc>
              <a:spcBef>
                <a:spcPts val="1577"/>
              </a:spcBef>
              <a:spcAft>
                <a:spcPct val="0"/>
              </a:spcAft>
              <a:buClr>
                <a:srgbClr val="69BD46"/>
              </a:buClr>
              <a:defRPr/>
            </a:pPr>
            <a:endParaRPr lang="en-US" altLang="en-US" sz="1452" b="1" u="sng" dirty="0">
              <a:solidFill>
                <a:srgbClr val="10408F"/>
              </a:solidFill>
              <a:latin typeface="Avenir Next" panose="020B0503020202020204" pitchFamily="34" charset="0"/>
            </a:endParaRPr>
          </a:p>
          <a:p>
            <a:pPr marL="259232" indent="-259232">
              <a:buFont typeface="Wingdings" pitchFamily="2" charset="2"/>
              <a:buChar char="ü"/>
              <a:defRPr/>
            </a:pPr>
            <a:r>
              <a:rPr lang="en-US" sz="1452" b="1" dirty="0">
                <a:solidFill>
                  <a:srgbClr val="10408F"/>
                </a:solidFill>
                <a:latin typeface="Avenir Next" panose="020B0503020202020204" pitchFamily="34" charset="0"/>
                <a:ea typeface="Microsoft YaHei" panose="020B0503020204020204" pitchFamily="34" charset="-122"/>
              </a:rPr>
              <a:t>Provides data and decision support tools to view and analyze current research in the remote sensing space</a:t>
            </a:r>
          </a:p>
          <a:p>
            <a:pPr marL="259232" indent="-259232">
              <a:buFont typeface="Wingdings" pitchFamily="2" charset="2"/>
              <a:buChar char="ü"/>
              <a:defRPr/>
            </a:pPr>
            <a:r>
              <a:rPr lang="en-US" sz="1452" b="1" dirty="0">
                <a:solidFill>
                  <a:srgbClr val="10408F"/>
                </a:solidFill>
                <a:latin typeface="Avenir Next" panose="020B0503020202020204" pitchFamily="34" charset="0"/>
                <a:ea typeface="Microsoft YaHei" panose="020B0503020204020204" pitchFamily="34" charset="-122"/>
              </a:rPr>
              <a:t>Repository for Remote Sensing Data for and by the science community</a:t>
            </a:r>
            <a:endParaRPr lang="en-US" altLang="en-US" sz="1452" b="1" dirty="0">
              <a:solidFill>
                <a:srgbClr val="10408F"/>
              </a:solidFill>
              <a:latin typeface="Avenir Next" panose="020B0503020202020204" pitchFamily="34" charset="0"/>
            </a:endParaRPr>
          </a:p>
          <a:p>
            <a:pPr marL="0" indent="0">
              <a:lnSpc>
                <a:spcPct val="105000"/>
              </a:lnSpc>
              <a:spcBef>
                <a:spcPts val="1577"/>
              </a:spcBef>
              <a:spcAft>
                <a:spcPct val="0"/>
              </a:spcAft>
              <a:buClr>
                <a:srgbClr val="69BD46"/>
              </a:buClr>
              <a:defRPr/>
            </a:pPr>
            <a:r>
              <a:rPr lang="en-US" altLang="en-US" sz="1814" b="1" u="sng" dirty="0">
                <a:solidFill>
                  <a:srgbClr val="FFC000"/>
                </a:solidFill>
                <a:latin typeface="Avenir Next" panose="020B0503020202020204" pitchFamily="34" charset="0"/>
              </a:rPr>
              <a:t>Who is Using it?</a:t>
            </a:r>
            <a:endParaRPr lang="en-US" altLang="en-US" sz="1814" b="1" dirty="0">
              <a:solidFill>
                <a:srgbClr val="FFC000"/>
              </a:solidFill>
              <a:latin typeface="Avenir Next" panose="020B0503020202020204" pitchFamily="34" charset="0"/>
            </a:endParaRP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Managers</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Science Community</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Water Ops</a:t>
            </a:r>
          </a:p>
          <a:p>
            <a:pPr marL="0" indent="0">
              <a:lnSpc>
                <a:spcPct val="105000"/>
              </a:lnSpc>
              <a:spcBef>
                <a:spcPts val="1577"/>
              </a:spcBef>
              <a:spcAft>
                <a:spcPct val="0"/>
              </a:spcAft>
              <a:buClr>
                <a:srgbClr val="69BD46"/>
              </a:buClr>
              <a:defRPr/>
            </a:pPr>
            <a:endParaRPr lang="en-US" altLang="en-US" sz="1452" b="1" u="sng" dirty="0">
              <a:solidFill>
                <a:srgbClr val="10408F"/>
              </a:solidFill>
              <a:latin typeface="Century Gothic" charset="0"/>
            </a:endParaRPr>
          </a:p>
        </p:txBody>
      </p:sp>
      <p:pic>
        <p:nvPicPr>
          <p:cNvPr id="13" name="Picture 12">
            <a:extLst>
              <a:ext uri="{FF2B5EF4-FFF2-40B4-BE49-F238E27FC236}">
                <a16:creationId xmlns:a16="http://schemas.microsoft.com/office/drawing/2014/main" id="{DBD22F7E-9713-2B7A-C1B5-6BC54D97C191}"/>
              </a:ext>
            </a:extLst>
          </p:cNvPr>
          <p:cNvPicPr>
            <a:picLocks noChangeAspect="1" noChangeArrowheads="1"/>
          </p:cNvPicPr>
          <p:nvPr/>
        </p:nvPicPr>
        <p:blipFill>
          <a:blip r:embed="rId3"/>
          <a:srcRect/>
          <a:stretch>
            <a:fillRect/>
          </a:stretch>
        </p:blipFill>
        <p:spPr bwMode="auto">
          <a:xfrm>
            <a:off x="5750365" y="6391392"/>
            <a:ext cx="1062832" cy="296671"/>
          </a:xfrm>
          <a:prstGeom prst="rect">
            <a:avLst/>
          </a:prstGeom>
          <a:noFill/>
          <a:ln>
            <a:noFill/>
          </a:ln>
          <a:effectLst/>
        </p:spPr>
      </p:pic>
      <p:pic>
        <p:nvPicPr>
          <p:cNvPr id="2" name="Picture 1">
            <a:extLst>
              <a:ext uri="{FF2B5EF4-FFF2-40B4-BE49-F238E27FC236}">
                <a16:creationId xmlns:a16="http://schemas.microsoft.com/office/drawing/2014/main" id="{EBA5F6EE-EBE1-54D8-E235-677F6EB4B2EC}"/>
              </a:ext>
            </a:extLst>
          </p:cNvPr>
          <p:cNvPicPr>
            <a:picLocks noChangeAspect="1"/>
          </p:cNvPicPr>
          <p:nvPr/>
        </p:nvPicPr>
        <p:blipFill>
          <a:blip r:embed="rId4"/>
          <a:stretch>
            <a:fillRect/>
          </a:stretch>
        </p:blipFill>
        <p:spPr>
          <a:xfrm>
            <a:off x="5128220" y="1237768"/>
            <a:ext cx="5547462" cy="5656236"/>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9">
            <a:extLst>
              <a:ext uri="{FF2B5EF4-FFF2-40B4-BE49-F238E27FC236}">
                <a16:creationId xmlns:a16="http://schemas.microsoft.com/office/drawing/2014/main" id="{5798A0DF-83AA-D868-E971-FB01106ED9A6}"/>
              </a:ext>
            </a:extLst>
          </p:cNvPr>
          <p:cNvSpPr txBox="1">
            <a:spLocks noChangeArrowheads="1"/>
          </p:cNvSpPr>
          <p:nvPr/>
        </p:nvSpPr>
        <p:spPr bwMode="auto">
          <a:xfrm>
            <a:off x="4041422" y="200127"/>
            <a:ext cx="8150578" cy="556713"/>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33794" name="TextBox 10">
            <a:extLst>
              <a:ext uri="{FF2B5EF4-FFF2-40B4-BE49-F238E27FC236}">
                <a16:creationId xmlns:a16="http://schemas.microsoft.com/office/drawing/2014/main" id="{BC57D357-0BBE-48D6-0BF9-2745B1BBB33E}"/>
              </a:ext>
            </a:extLst>
          </p:cNvPr>
          <p:cNvSpPr txBox="1">
            <a:spLocks noChangeArrowheads="1"/>
          </p:cNvSpPr>
          <p:nvPr/>
        </p:nvSpPr>
        <p:spPr bwMode="auto">
          <a:xfrm>
            <a:off x="8841366" y="304910"/>
            <a:ext cx="6014071"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177" dirty="0">
                <a:solidFill>
                  <a:schemeClr val="bg1"/>
                </a:solidFill>
                <a:latin typeface="Avenir Next" panose="020B0503020202020204" pitchFamily="34" charset="0"/>
              </a:rPr>
              <a:t>Geospatial Resources</a:t>
            </a:r>
          </a:p>
        </p:txBody>
      </p:sp>
      <p:sp>
        <p:nvSpPr>
          <p:cNvPr id="2" name="Text Box 8">
            <a:extLst>
              <a:ext uri="{FF2B5EF4-FFF2-40B4-BE49-F238E27FC236}">
                <a16:creationId xmlns:a16="http://schemas.microsoft.com/office/drawing/2014/main" id="{BABFC638-E06A-3182-049C-40AE4B18D7E8}"/>
              </a:ext>
            </a:extLst>
          </p:cNvPr>
          <p:cNvSpPr txBox="1">
            <a:spLocks noChangeArrowheads="1"/>
          </p:cNvSpPr>
          <p:nvPr/>
        </p:nvSpPr>
        <p:spPr bwMode="auto">
          <a:xfrm>
            <a:off x="1671855" y="1078673"/>
            <a:ext cx="8737397" cy="691273"/>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endParaRPr lang="en-US" altLang="en-US" sz="1452" b="1" dirty="0">
              <a:solidFill>
                <a:srgbClr val="10408F"/>
              </a:solidFill>
              <a:latin typeface="Century Gothic" charset="0"/>
            </a:endParaRPr>
          </a:p>
        </p:txBody>
      </p:sp>
      <p:pic>
        <p:nvPicPr>
          <p:cNvPr id="5" name="Picture 4">
            <a:extLst>
              <a:ext uri="{FF2B5EF4-FFF2-40B4-BE49-F238E27FC236}">
                <a16:creationId xmlns:a16="http://schemas.microsoft.com/office/drawing/2014/main" id="{595EDEE1-46F5-E25B-610C-816F69208F42}"/>
              </a:ext>
            </a:extLst>
          </p:cNvPr>
          <p:cNvPicPr>
            <a:picLocks noChangeAspect="1"/>
          </p:cNvPicPr>
          <p:nvPr/>
        </p:nvPicPr>
        <p:blipFill>
          <a:blip r:embed="rId3"/>
          <a:stretch>
            <a:fillRect/>
          </a:stretch>
        </p:blipFill>
        <p:spPr>
          <a:xfrm>
            <a:off x="1505588" y="1216928"/>
            <a:ext cx="8392412" cy="4451449"/>
          </a:xfrm>
          <a:prstGeom prst="rect">
            <a:avLst/>
          </a:prstGeom>
        </p:spPr>
      </p:pic>
      <p:pic>
        <p:nvPicPr>
          <p:cNvPr id="9" name="Picture 3">
            <a:extLst>
              <a:ext uri="{FF2B5EF4-FFF2-40B4-BE49-F238E27FC236}">
                <a16:creationId xmlns:a16="http://schemas.microsoft.com/office/drawing/2014/main" id="{7C0DECCB-E604-E04A-BFF0-CBAED053A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552" y="1036277"/>
            <a:ext cx="9795426" cy="582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2599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9">
            <a:extLst>
              <a:ext uri="{FF2B5EF4-FFF2-40B4-BE49-F238E27FC236}">
                <a16:creationId xmlns:a16="http://schemas.microsoft.com/office/drawing/2014/main" id="{5798A0DF-83AA-D868-E971-FB01106ED9A6}"/>
              </a:ext>
            </a:extLst>
          </p:cNvPr>
          <p:cNvSpPr txBox="1">
            <a:spLocks noChangeArrowheads="1"/>
          </p:cNvSpPr>
          <p:nvPr/>
        </p:nvSpPr>
        <p:spPr bwMode="auto">
          <a:xfrm>
            <a:off x="3962400" y="105130"/>
            <a:ext cx="8357400" cy="499486"/>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pic>
        <p:nvPicPr>
          <p:cNvPr id="8" name="Picture 7">
            <a:extLst>
              <a:ext uri="{FF2B5EF4-FFF2-40B4-BE49-F238E27FC236}">
                <a16:creationId xmlns:a16="http://schemas.microsoft.com/office/drawing/2014/main" id="{E0C55A39-836F-785F-FEB5-E83F1DB20538}"/>
              </a:ext>
            </a:extLst>
          </p:cNvPr>
          <p:cNvPicPr>
            <a:picLocks noChangeAspect="1" noChangeArrowheads="1"/>
          </p:cNvPicPr>
          <p:nvPr/>
        </p:nvPicPr>
        <p:blipFill>
          <a:blip r:embed="rId3"/>
          <a:srcRect/>
          <a:stretch>
            <a:fillRect/>
          </a:stretch>
        </p:blipFill>
        <p:spPr bwMode="auto">
          <a:xfrm>
            <a:off x="5496898" y="6428836"/>
            <a:ext cx="1157882" cy="324034"/>
          </a:xfrm>
          <a:prstGeom prst="rect">
            <a:avLst/>
          </a:prstGeom>
          <a:noFill/>
          <a:ln>
            <a:noFill/>
          </a:ln>
          <a:effectLst/>
        </p:spPr>
      </p:pic>
      <p:sp>
        <p:nvSpPr>
          <p:cNvPr id="2" name="Text Box 8">
            <a:extLst>
              <a:ext uri="{FF2B5EF4-FFF2-40B4-BE49-F238E27FC236}">
                <a16:creationId xmlns:a16="http://schemas.microsoft.com/office/drawing/2014/main" id="{BABFC638-E06A-3182-049C-40AE4B18D7E8}"/>
              </a:ext>
            </a:extLst>
          </p:cNvPr>
          <p:cNvSpPr txBox="1">
            <a:spLocks noChangeArrowheads="1"/>
          </p:cNvSpPr>
          <p:nvPr/>
        </p:nvSpPr>
        <p:spPr bwMode="auto">
          <a:xfrm>
            <a:off x="1671855" y="1168482"/>
            <a:ext cx="8737397" cy="691273"/>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endParaRPr lang="en-US" altLang="en-US" sz="1452" b="1" dirty="0">
              <a:solidFill>
                <a:srgbClr val="10408F"/>
              </a:solidFill>
              <a:latin typeface="Century Gothic" charset="0"/>
            </a:endParaRPr>
          </a:p>
        </p:txBody>
      </p:sp>
      <p:pic>
        <p:nvPicPr>
          <p:cNvPr id="4" name="Picture 3" descr="A picture containing text, screenshot, map&#10;&#10;Description automatically generated">
            <a:extLst>
              <a:ext uri="{FF2B5EF4-FFF2-40B4-BE49-F238E27FC236}">
                <a16:creationId xmlns:a16="http://schemas.microsoft.com/office/drawing/2014/main" id="{4EC3C7F8-5FDF-337A-C47D-A512247A075B}"/>
              </a:ext>
            </a:extLst>
          </p:cNvPr>
          <p:cNvPicPr>
            <a:picLocks noChangeAspect="1"/>
          </p:cNvPicPr>
          <p:nvPr/>
        </p:nvPicPr>
        <p:blipFill>
          <a:blip r:embed="rId4"/>
          <a:stretch>
            <a:fillRect/>
          </a:stretch>
        </p:blipFill>
        <p:spPr>
          <a:xfrm>
            <a:off x="-127801" y="1042211"/>
            <a:ext cx="12447601" cy="5166678"/>
          </a:xfrm>
          <a:prstGeom prst="rect">
            <a:avLst/>
          </a:prstGeom>
        </p:spPr>
      </p:pic>
      <p:sp>
        <p:nvSpPr>
          <p:cNvPr id="3" name="Text Box 8">
            <a:extLst>
              <a:ext uri="{FF2B5EF4-FFF2-40B4-BE49-F238E27FC236}">
                <a16:creationId xmlns:a16="http://schemas.microsoft.com/office/drawing/2014/main" id="{52FF7147-CD96-4374-6ABE-4AD4D595CDFD}"/>
              </a:ext>
            </a:extLst>
          </p:cNvPr>
          <p:cNvSpPr txBox="1">
            <a:spLocks noChangeArrowheads="1"/>
          </p:cNvSpPr>
          <p:nvPr/>
        </p:nvSpPr>
        <p:spPr bwMode="auto">
          <a:xfrm>
            <a:off x="2639638" y="5146801"/>
            <a:ext cx="7120108" cy="2019452"/>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endParaRPr lang="en-US" altLang="en-US" sz="1452" dirty="0">
              <a:solidFill>
                <a:schemeClr val="accent6">
                  <a:lumMod val="75000"/>
                </a:schemeClr>
              </a:solidFill>
              <a:latin typeface="Avenir Next" panose="020B0503020202020204" pitchFamily="34" charset="0"/>
            </a:endParaRPr>
          </a:p>
        </p:txBody>
      </p:sp>
      <p:sp>
        <p:nvSpPr>
          <p:cNvPr id="5" name="TextBox 10">
            <a:extLst>
              <a:ext uri="{FF2B5EF4-FFF2-40B4-BE49-F238E27FC236}">
                <a16:creationId xmlns:a16="http://schemas.microsoft.com/office/drawing/2014/main" id="{131DB82E-8667-D24B-A69E-BC7BE8B67211}"/>
              </a:ext>
            </a:extLst>
          </p:cNvPr>
          <p:cNvSpPr txBox="1">
            <a:spLocks noChangeArrowheads="1"/>
          </p:cNvSpPr>
          <p:nvPr/>
        </p:nvSpPr>
        <p:spPr bwMode="auto">
          <a:xfrm>
            <a:off x="6432620" y="188017"/>
            <a:ext cx="5184544"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7" dirty="0">
                <a:solidFill>
                  <a:schemeClr val="bg1"/>
                </a:solidFill>
                <a:latin typeface="Avenir Next" panose="020B0503020202020204" pitchFamily="34" charset="0"/>
              </a:rPr>
              <a:t>Geospatial Resources – GIS Reporting</a:t>
            </a:r>
          </a:p>
        </p:txBody>
      </p:sp>
    </p:spTree>
    <p:extLst>
      <p:ext uri="{BB962C8B-B14F-4D97-AF65-F5344CB8AC3E}">
        <p14:creationId xmlns:p14="http://schemas.microsoft.com/office/powerpoint/2010/main" val="35077325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ext Box 7">
            <a:extLst>
              <a:ext uri="{FF2B5EF4-FFF2-40B4-BE49-F238E27FC236}">
                <a16:creationId xmlns:a16="http://schemas.microsoft.com/office/drawing/2014/main" id="{7A594799-115F-764E-ECE9-EB7D35002F8C}"/>
              </a:ext>
            </a:extLst>
          </p:cNvPr>
          <p:cNvSpPr txBox="1">
            <a:spLocks noChangeArrowheads="1"/>
          </p:cNvSpPr>
          <p:nvPr/>
        </p:nvSpPr>
        <p:spPr bwMode="auto">
          <a:xfrm>
            <a:off x="2584913" y="854011"/>
            <a:ext cx="3135209" cy="4946919"/>
          </a:xfrm>
          <a:prstGeom prst="rect">
            <a:avLst/>
          </a:prstGeom>
          <a:noFill/>
          <a:ln>
            <a:noFill/>
          </a:ln>
          <a:effectLst/>
        </p:spPr>
        <p:txBody>
          <a:bodyPr lIns="81646" tIns="40823" rIns="81646" bIns="40823" anchor="ctr"/>
          <a:lstStyle>
            <a:lvl1pPr marL="215900" indent="-215900">
              <a:tabLst>
                <a:tab pos="723900" algn="l"/>
                <a:tab pos="1447800" algn="l"/>
                <a:tab pos="2171700" algn="l"/>
                <a:tab pos="2895600" algn="l"/>
              </a:tabLst>
              <a:defRPr>
                <a:solidFill>
                  <a:schemeClr val="bg1"/>
                </a:solidFill>
                <a:latin typeface="Arial" charset="0"/>
                <a:ea typeface="Microsoft YaHei" charset="-122"/>
              </a:defRPr>
            </a:lvl1pPr>
            <a:lvl2pPr>
              <a:tabLst>
                <a:tab pos="723900" algn="l"/>
                <a:tab pos="1447800" algn="l"/>
                <a:tab pos="2171700" algn="l"/>
                <a:tab pos="2895600" algn="l"/>
              </a:tabLst>
              <a:defRPr>
                <a:solidFill>
                  <a:schemeClr val="bg1"/>
                </a:solidFill>
                <a:latin typeface="Arial" charset="0"/>
                <a:ea typeface="Microsoft YaHei" charset="-122"/>
              </a:defRPr>
            </a:lvl2pPr>
            <a:lvl3pPr>
              <a:tabLst>
                <a:tab pos="723900" algn="l"/>
                <a:tab pos="1447800" algn="l"/>
                <a:tab pos="2171700" algn="l"/>
                <a:tab pos="2895600" algn="l"/>
              </a:tabLst>
              <a:defRPr>
                <a:solidFill>
                  <a:schemeClr val="bg1"/>
                </a:solidFill>
                <a:latin typeface="Arial" charset="0"/>
                <a:ea typeface="Microsoft YaHei" charset="-122"/>
              </a:defRPr>
            </a:lvl3pPr>
            <a:lvl4pPr>
              <a:tabLst>
                <a:tab pos="723900" algn="l"/>
                <a:tab pos="1447800" algn="l"/>
                <a:tab pos="2171700" algn="l"/>
                <a:tab pos="2895600" algn="l"/>
              </a:tabLst>
              <a:defRPr>
                <a:solidFill>
                  <a:schemeClr val="bg1"/>
                </a:solidFill>
                <a:latin typeface="Arial" charset="0"/>
                <a:ea typeface="Microsoft YaHei" charset="-122"/>
              </a:defRPr>
            </a:lvl4pPr>
            <a:lvl5pPr>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charset="0"/>
                <a:ea typeface="Microsoft YaHei" charset="-122"/>
              </a:defRPr>
            </a:lvl9pPr>
          </a:lstStyle>
          <a:p>
            <a:pPr>
              <a:lnSpc>
                <a:spcPct val="105000"/>
              </a:lnSpc>
              <a:spcBef>
                <a:spcPts val="4049"/>
              </a:spcBef>
              <a:buClr>
                <a:srgbClr val="84A685"/>
              </a:buClr>
              <a:buSzPct val="80000"/>
              <a:buFont typeface="Wingdings" charset="2"/>
              <a:buChar char=""/>
              <a:defRPr/>
            </a:pPr>
            <a:endParaRPr lang="en-US" altLang="en-US" sz="1996" b="1">
              <a:solidFill>
                <a:srgbClr val="FFFFFF"/>
              </a:solidFill>
              <a:latin typeface="Avenir Next" charset="0"/>
            </a:endParaRPr>
          </a:p>
        </p:txBody>
      </p:sp>
      <p:sp>
        <p:nvSpPr>
          <p:cNvPr id="8200" name="Text Box 8">
            <a:extLst>
              <a:ext uri="{FF2B5EF4-FFF2-40B4-BE49-F238E27FC236}">
                <a16:creationId xmlns:a16="http://schemas.microsoft.com/office/drawing/2014/main" id="{7CA00EC3-BF7F-B70C-1A7B-C629A20C8D8E}"/>
              </a:ext>
            </a:extLst>
          </p:cNvPr>
          <p:cNvSpPr txBox="1">
            <a:spLocks noChangeArrowheads="1"/>
          </p:cNvSpPr>
          <p:nvPr/>
        </p:nvSpPr>
        <p:spPr bwMode="auto">
          <a:xfrm>
            <a:off x="2367450" y="2216394"/>
            <a:ext cx="164177" cy="413323"/>
          </a:xfrm>
          <a:prstGeom prst="rect">
            <a:avLst/>
          </a:prstGeom>
          <a:noFill/>
          <a:ln>
            <a:noFill/>
          </a:ln>
          <a:effectLst/>
        </p:spPr>
        <p:txBody>
          <a:bodyPr wrap="none" anchor="ctr"/>
          <a:lstStyle/>
          <a:p>
            <a:pPr eaLnBrk="1">
              <a:lnSpc>
                <a:spcPct val="93000"/>
              </a:lnSpc>
              <a:buClr>
                <a:srgbClr val="000000"/>
              </a:buClr>
              <a:buSzPct val="100000"/>
              <a:buFont typeface="Times New Roman" charset="0"/>
              <a:buNone/>
              <a:defRPr/>
            </a:pPr>
            <a:endParaRPr lang="en-US" altLang="en-US" sz="1633">
              <a:latin typeface="Arial" charset="0"/>
              <a:ea typeface="Microsoft YaHei" charset="-122"/>
            </a:endParaRPr>
          </a:p>
        </p:txBody>
      </p:sp>
      <p:pic>
        <p:nvPicPr>
          <p:cNvPr id="27651" name="Picture 2">
            <a:extLst>
              <a:ext uri="{FF2B5EF4-FFF2-40B4-BE49-F238E27FC236}">
                <a16:creationId xmlns:a16="http://schemas.microsoft.com/office/drawing/2014/main" id="{5D0FBB4F-5A1B-89B6-C2EB-5C391373D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495" y="1769947"/>
            <a:ext cx="4226843" cy="250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
            <a:extLst>
              <a:ext uri="{FF2B5EF4-FFF2-40B4-BE49-F238E27FC236}">
                <a16:creationId xmlns:a16="http://schemas.microsoft.com/office/drawing/2014/main" id="{A7A4A95D-9F35-2F47-5FC5-AAE26988BC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3139" y="4438547"/>
            <a:ext cx="4137555" cy="184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1">
            <a:extLst>
              <a:ext uri="{FF2B5EF4-FFF2-40B4-BE49-F238E27FC236}">
                <a16:creationId xmlns:a16="http://schemas.microsoft.com/office/drawing/2014/main" id="{D0A36C1F-7A28-B7AD-173F-66C1484A6CFC}"/>
              </a:ext>
            </a:extLst>
          </p:cNvPr>
          <p:cNvSpPr txBox="1">
            <a:spLocks noChangeArrowheads="1"/>
          </p:cNvSpPr>
          <p:nvPr/>
        </p:nvSpPr>
        <p:spPr bwMode="auto">
          <a:xfrm>
            <a:off x="4075289" y="314977"/>
            <a:ext cx="8116711" cy="635524"/>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27654" name="TextBox 12">
            <a:extLst>
              <a:ext uri="{FF2B5EF4-FFF2-40B4-BE49-F238E27FC236}">
                <a16:creationId xmlns:a16="http://schemas.microsoft.com/office/drawing/2014/main" id="{871EAC75-FE7E-CDF9-0044-916FB4D055D9}"/>
              </a:ext>
            </a:extLst>
          </p:cNvPr>
          <p:cNvSpPr txBox="1">
            <a:spLocks noChangeArrowheads="1"/>
          </p:cNvSpPr>
          <p:nvPr/>
        </p:nvSpPr>
        <p:spPr bwMode="auto">
          <a:xfrm>
            <a:off x="6273139" y="440402"/>
            <a:ext cx="7425420"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177" dirty="0">
                <a:solidFill>
                  <a:schemeClr val="bg1"/>
                </a:solidFill>
                <a:latin typeface="Avenir Next" panose="020B0503020202020204" pitchFamily="34" charset="0"/>
              </a:rPr>
              <a:t>Constituent Tracker – Conditions Modeling</a:t>
            </a:r>
          </a:p>
        </p:txBody>
      </p:sp>
      <p:sp>
        <p:nvSpPr>
          <p:cNvPr id="10" name="Text Box 8">
            <a:extLst>
              <a:ext uri="{FF2B5EF4-FFF2-40B4-BE49-F238E27FC236}">
                <a16:creationId xmlns:a16="http://schemas.microsoft.com/office/drawing/2014/main" id="{E6D9FDB2-DFCB-3A3C-C942-809A8456A97B}"/>
              </a:ext>
            </a:extLst>
          </p:cNvPr>
          <p:cNvSpPr txBox="1">
            <a:spLocks noChangeArrowheads="1"/>
          </p:cNvSpPr>
          <p:nvPr/>
        </p:nvSpPr>
        <p:spPr bwMode="auto">
          <a:xfrm>
            <a:off x="1779867" y="1057072"/>
            <a:ext cx="3940254" cy="3318108"/>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r>
              <a:rPr lang="en-US" altLang="en-US" sz="1814" b="1" u="sng" dirty="0">
                <a:solidFill>
                  <a:srgbClr val="103F8F"/>
                </a:solidFill>
                <a:latin typeface="Avenir Next" panose="020B0503020202020204" pitchFamily="34" charset="0"/>
              </a:rPr>
              <a:t>What Does it Do?</a:t>
            </a:r>
          </a:p>
          <a:p>
            <a:pPr>
              <a:lnSpc>
                <a:spcPct val="105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Data Assimilation Model</a:t>
            </a:r>
          </a:p>
          <a:p>
            <a:pPr>
              <a:lnSpc>
                <a:spcPct val="105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Animated Spatial Maps for Real Time Constituent Tracking</a:t>
            </a:r>
          </a:p>
          <a:p>
            <a:pPr>
              <a:lnSpc>
                <a:spcPct val="105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View Data at both 15-minute intervals or a Constant Point in Tide</a:t>
            </a:r>
          </a:p>
          <a:p>
            <a:pPr>
              <a:lnSpc>
                <a:spcPct val="105000"/>
              </a:lnSpc>
              <a:spcBef>
                <a:spcPts val="1577"/>
              </a:spcBef>
              <a:spcAft>
                <a:spcPct val="0"/>
              </a:spcAft>
              <a:buClr>
                <a:srgbClr val="69BD46"/>
              </a:buClr>
              <a:buFont typeface="Wingdings" charset="2"/>
              <a:buChar char=""/>
              <a:defRPr/>
            </a:pPr>
            <a:r>
              <a:rPr lang="en-US" sz="1452" b="1" dirty="0">
                <a:solidFill>
                  <a:srgbClr val="103F8F"/>
                </a:solidFill>
                <a:latin typeface="Avenir Next" panose="020B0503020202020204" pitchFamily="34" charset="0"/>
                <a:ea typeface="Microsoft YaHei" panose="020B0503020204020204" pitchFamily="34" charset="-122"/>
              </a:rPr>
              <a:t>Advance data modeling algorithms</a:t>
            </a:r>
          </a:p>
          <a:p>
            <a:pPr>
              <a:lnSpc>
                <a:spcPct val="105000"/>
              </a:lnSpc>
              <a:spcBef>
                <a:spcPts val="1577"/>
              </a:spcBef>
              <a:spcAft>
                <a:spcPct val="0"/>
              </a:spcAft>
              <a:buClr>
                <a:srgbClr val="69BD46"/>
              </a:buClr>
              <a:buFont typeface="Wingdings" charset="2"/>
              <a:buChar char=""/>
              <a:defRPr/>
            </a:pPr>
            <a:r>
              <a:rPr lang="en-US" sz="1452" b="1" dirty="0">
                <a:solidFill>
                  <a:srgbClr val="103F8F"/>
                </a:solidFill>
                <a:latin typeface="Avenir Next" panose="020B0503020202020204" pitchFamily="34" charset="0"/>
                <a:ea typeface="Microsoft YaHei" panose="020B0503020204020204" pitchFamily="34" charset="-122"/>
              </a:rPr>
              <a:t>Collaboration with USGS</a:t>
            </a:r>
          </a:p>
          <a:p>
            <a:pPr marL="0" indent="0">
              <a:lnSpc>
                <a:spcPct val="105000"/>
              </a:lnSpc>
              <a:spcBef>
                <a:spcPts val="1577"/>
              </a:spcBef>
              <a:spcAft>
                <a:spcPct val="0"/>
              </a:spcAft>
              <a:buClr>
                <a:srgbClr val="69BD46"/>
              </a:buClr>
              <a:defRPr/>
            </a:pPr>
            <a:r>
              <a:rPr lang="en-US" altLang="en-US" sz="1814" b="1" u="sng" dirty="0">
                <a:solidFill>
                  <a:srgbClr val="FFC000"/>
                </a:solidFill>
                <a:latin typeface="Avenir Next" panose="020B0503020202020204" pitchFamily="34" charset="0"/>
              </a:rPr>
              <a:t>Who is Using it?</a:t>
            </a:r>
            <a:endParaRPr lang="en-US" altLang="en-US" sz="1814" b="1" dirty="0">
              <a:solidFill>
                <a:srgbClr val="FFC000"/>
              </a:solidFill>
              <a:latin typeface="Avenir Next" panose="020B0503020202020204" pitchFamily="34" charset="0"/>
            </a:endParaRP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Drought Monitoring</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Trawl Managers</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Science Community</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Water Ops</a:t>
            </a:r>
          </a:p>
          <a:p>
            <a:pPr marL="0" indent="0">
              <a:lnSpc>
                <a:spcPct val="105000"/>
              </a:lnSpc>
              <a:spcBef>
                <a:spcPts val="1577"/>
              </a:spcBef>
              <a:spcAft>
                <a:spcPct val="0"/>
              </a:spcAft>
              <a:buClr>
                <a:srgbClr val="69BD46"/>
              </a:buClr>
              <a:defRPr/>
            </a:pPr>
            <a:endParaRPr lang="en-US" altLang="en-US" sz="1452" b="1" u="sng" dirty="0">
              <a:solidFill>
                <a:srgbClr val="10408F"/>
              </a:solidFill>
              <a:latin typeface="Century Gothic" charset="0"/>
            </a:endParaRPr>
          </a:p>
        </p:txBody>
      </p:sp>
      <p:pic>
        <p:nvPicPr>
          <p:cNvPr id="12" name="Picture 11">
            <a:extLst>
              <a:ext uri="{FF2B5EF4-FFF2-40B4-BE49-F238E27FC236}">
                <a16:creationId xmlns:a16="http://schemas.microsoft.com/office/drawing/2014/main" id="{54844685-FA23-15AA-1217-F13140998208}"/>
              </a:ext>
            </a:extLst>
          </p:cNvPr>
          <p:cNvPicPr>
            <a:picLocks noChangeAspect="1" noChangeArrowheads="1"/>
          </p:cNvPicPr>
          <p:nvPr/>
        </p:nvPicPr>
        <p:blipFill>
          <a:blip r:embed="rId5"/>
          <a:srcRect/>
          <a:stretch>
            <a:fillRect/>
          </a:stretch>
        </p:blipFill>
        <p:spPr bwMode="auto">
          <a:xfrm>
            <a:off x="5517060" y="6391392"/>
            <a:ext cx="1062832" cy="296671"/>
          </a:xfrm>
          <a:prstGeom prst="rect">
            <a:avLst/>
          </a:prstGeom>
          <a:noFill/>
          <a:ln>
            <a:noFill/>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atellite view of the earth&#10;&#10;Description automatically generated">
            <a:extLst>
              <a:ext uri="{FF2B5EF4-FFF2-40B4-BE49-F238E27FC236}">
                <a16:creationId xmlns:a16="http://schemas.microsoft.com/office/drawing/2014/main" id="{5B4041C8-B672-6750-4825-74E32F06BD98}"/>
              </a:ext>
            </a:extLst>
          </p:cNvPr>
          <p:cNvPicPr>
            <a:picLocks noChangeAspect="1"/>
          </p:cNvPicPr>
          <p:nvPr/>
        </p:nvPicPr>
        <p:blipFill rotWithShape="1">
          <a:blip r:embed="rId3"/>
          <a:srcRect t="11919"/>
          <a:stretch/>
        </p:blipFill>
        <p:spPr>
          <a:xfrm>
            <a:off x="1" y="1079876"/>
            <a:ext cx="12192000" cy="6377353"/>
          </a:xfrm>
          <a:prstGeom prst="rect">
            <a:avLst/>
          </a:prstGeom>
        </p:spPr>
      </p:pic>
      <p:sp>
        <p:nvSpPr>
          <p:cNvPr id="46081" name="TextBox 117">
            <a:extLst>
              <a:ext uri="{FF2B5EF4-FFF2-40B4-BE49-F238E27FC236}">
                <a16:creationId xmlns:a16="http://schemas.microsoft.com/office/drawing/2014/main" id="{054E33FD-4BF7-3A4C-117D-958D164A3BD6}"/>
              </a:ext>
            </a:extLst>
          </p:cNvPr>
          <p:cNvSpPr txBox="1">
            <a:spLocks noChangeArrowheads="1"/>
          </p:cNvSpPr>
          <p:nvPr/>
        </p:nvSpPr>
        <p:spPr bwMode="auto">
          <a:xfrm>
            <a:off x="3397956" y="138548"/>
            <a:ext cx="8794044" cy="737877"/>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46082" name="TextBox 118">
            <a:extLst>
              <a:ext uri="{FF2B5EF4-FFF2-40B4-BE49-F238E27FC236}">
                <a16:creationId xmlns:a16="http://schemas.microsoft.com/office/drawing/2014/main" id="{75C57DD4-CE8C-0CB7-956F-8C53F8A1C30B}"/>
              </a:ext>
            </a:extLst>
          </p:cNvPr>
          <p:cNvSpPr txBox="1">
            <a:spLocks noChangeArrowheads="1"/>
          </p:cNvSpPr>
          <p:nvPr/>
        </p:nvSpPr>
        <p:spPr bwMode="auto">
          <a:xfrm>
            <a:off x="7794978" y="293805"/>
            <a:ext cx="5184544"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7" dirty="0"/>
              <a:t>        </a:t>
            </a:r>
            <a:r>
              <a:rPr lang="en-US" altLang="en-US" sz="2177" dirty="0">
                <a:solidFill>
                  <a:schemeClr val="bg1"/>
                </a:solidFill>
                <a:latin typeface="Avenir Next" panose="020B0503020202020204" pitchFamily="34" charset="0"/>
              </a:rPr>
              <a:t>2024-25 New Data and Tools</a:t>
            </a:r>
          </a:p>
        </p:txBody>
      </p:sp>
      <p:sp>
        <p:nvSpPr>
          <p:cNvPr id="4" name="Text Box 8">
            <a:extLst>
              <a:ext uri="{FF2B5EF4-FFF2-40B4-BE49-F238E27FC236}">
                <a16:creationId xmlns:a16="http://schemas.microsoft.com/office/drawing/2014/main" id="{703D51ED-99F1-1465-3C3C-5DFE32D61FD8}"/>
              </a:ext>
            </a:extLst>
          </p:cNvPr>
          <p:cNvSpPr txBox="1">
            <a:spLocks noChangeArrowheads="1"/>
          </p:cNvSpPr>
          <p:nvPr/>
        </p:nvSpPr>
        <p:spPr bwMode="auto">
          <a:xfrm>
            <a:off x="1620124" y="2126815"/>
            <a:ext cx="8805084" cy="4496152"/>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a:lnSpc>
                <a:spcPct val="105000"/>
              </a:lnSpc>
              <a:spcBef>
                <a:spcPts val="1577"/>
              </a:spcBef>
              <a:spcAft>
                <a:spcPct val="0"/>
              </a:spcAft>
              <a:buClr>
                <a:srgbClr val="69BD46"/>
              </a:buClr>
              <a:buFont typeface="Wingdings" charset="2"/>
              <a:buChar char=""/>
              <a:defRPr/>
            </a:pPr>
            <a:r>
              <a:rPr lang="en-US" altLang="en-US" sz="2000" b="1" dirty="0">
                <a:solidFill>
                  <a:schemeClr val="bg1"/>
                </a:solidFill>
                <a:latin typeface="Avenir Next" panose="020B0503020202020204" pitchFamily="34" charset="0"/>
              </a:rPr>
              <a:t>Operationalize Water Data Library</a:t>
            </a:r>
          </a:p>
          <a:p>
            <a:pPr>
              <a:lnSpc>
                <a:spcPct val="105000"/>
              </a:lnSpc>
              <a:spcBef>
                <a:spcPts val="1577"/>
              </a:spcBef>
              <a:spcAft>
                <a:spcPct val="0"/>
              </a:spcAft>
              <a:buClr>
                <a:srgbClr val="69BD46"/>
              </a:buClr>
              <a:buFont typeface="Wingdings" charset="2"/>
              <a:buChar char=""/>
              <a:defRPr/>
            </a:pPr>
            <a:r>
              <a:rPr lang="en-US" altLang="en-US" sz="2000" b="1" dirty="0">
                <a:solidFill>
                  <a:schemeClr val="bg1"/>
                </a:solidFill>
                <a:latin typeface="Avenir Next" panose="020B0503020202020204" pitchFamily="34" charset="0"/>
              </a:rPr>
              <a:t>Operationalize ECOSTRESS NASA Remote Sensing</a:t>
            </a:r>
          </a:p>
          <a:p>
            <a:pPr>
              <a:lnSpc>
                <a:spcPct val="105000"/>
              </a:lnSpc>
              <a:spcBef>
                <a:spcPts val="1577"/>
              </a:spcBef>
              <a:spcAft>
                <a:spcPct val="0"/>
              </a:spcAft>
              <a:buClr>
                <a:srgbClr val="69BD46"/>
              </a:buClr>
              <a:buFont typeface="Wingdings" charset="2"/>
              <a:buChar char=""/>
              <a:defRPr/>
            </a:pPr>
            <a:r>
              <a:rPr lang="en-US" altLang="en-US" sz="2000" b="1" dirty="0">
                <a:solidFill>
                  <a:schemeClr val="bg1"/>
                </a:solidFill>
                <a:latin typeface="Avenir Next" panose="020B0503020202020204" pitchFamily="34" charset="0"/>
              </a:rPr>
              <a:t>Aquatic Vegetation Mapping</a:t>
            </a:r>
          </a:p>
          <a:p>
            <a:pPr>
              <a:lnSpc>
                <a:spcPct val="105000"/>
              </a:lnSpc>
              <a:spcBef>
                <a:spcPts val="1577"/>
              </a:spcBef>
              <a:spcAft>
                <a:spcPct val="0"/>
              </a:spcAft>
              <a:buClr>
                <a:srgbClr val="69BD46"/>
              </a:buClr>
              <a:buFont typeface="Wingdings" charset="2"/>
              <a:buChar char=""/>
              <a:defRPr/>
            </a:pPr>
            <a:r>
              <a:rPr lang="en-US" altLang="en-US" sz="2000" b="1" dirty="0">
                <a:solidFill>
                  <a:schemeClr val="bg1"/>
                </a:solidFill>
                <a:latin typeface="Avenir Next" panose="020B0503020202020204" pitchFamily="34" charset="0"/>
              </a:rPr>
              <a:t>EDSM/DJFMP Daily and Weekly Reports</a:t>
            </a:r>
          </a:p>
          <a:p>
            <a:pPr>
              <a:lnSpc>
                <a:spcPct val="105000"/>
              </a:lnSpc>
              <a:spcBef>
                <a:spcPts val="1577"/>
              </a:spcBef>
              <a:spcAft>
                <a:spcPct val="0"/>
              </a:spcAft>
              <a:buClr>
                <a:srgbClr val="69BD46"/>
              </a:buClr>
              <a:buFont typeface="Wingdings" charset="2"/>
              <a:buChar char=""/>
              <a:defRPr/>
            </a:pPr>
            <a:r>
              <a:rPr lang="en-US" altLang="en-US" sz="2000" b="1" dirty="0">
                <a:solidFill>
                  <a:schemeClr val="bg1"/>
                </a:solidFill>
                <a:latin typeface="Avenir Next" panose="020B0503020202020204" pitchFamily="34" charset="0"/>
              </a:rPr>
              <a:t>Integrate </a:t>
            </a:r>
            <a:r>
              <a:rPr lang="en-US" altLang="en-US" sz="2000" b="1" dirty="0" err="1">
                <a:solidFill>
                  <a:schemeClr val="bg1"/>
                </a:solidFill>
                <a:latin typeface="Avenir Next" panose="020B0503020202020204" pitchFamily="34" charset="0"/>
              </a:rPr>
              <a:t>OpenET</a:t>
            </a:r>
            <a:r>
              <a:rPr lang="en-US" altLang="en-US" sz="2000" b="1" dirty="0">
                <a:solidFill>
                  <a:schemeClr val="bg1"/>
                </a:solidFill>
                <a:latin typeface="Avenir Next" panose="020B0503020202020204" pitchFamily="34" charset="0"/>
              </a:rPr>
              <a:t> Models</a:t>
            </a:r>
          </a:p>
          <a:p>
            <a:pPr>
              <a:lnSpc>
                <a:spcPct val="105000"/>
              </a:lnSpc>
              <a:spcBef>
                <a:spcPts val="1577"/>
              </a:spcBef>
              <a:spcAft>
                <a:spcPct val="0"/>
              </a:spcAft>
              <a:buClr>
                <a:srgbClr val="69BD46"/>
              </a:buClr>
              <a:buFont typeface="Wingdings" charset="2"/>
              <a:buChar char=""/>
              <a:defRPr/>
            </a:pPr>
            <a:r>
              <a:rPr lang="en-US" altLang="en-US" sz="2000" b="1" dirty="0">
                <a:solidFill>
                  <a:schemeClr val="bg1"/>
                </a:solidFill>
                <a:latin typeface="Avenir Next" panose="020B0503020202020204" pitchFamily="34" charset="0"/>
              </a:rPr>
              <a:t>LiDAR and Forest Assessment:  Upper Sacramento Watershed</a:t>
            </a:r>
          </a:p>
          <a:p>
            <a:pPr>
              <a:lnSpc>
                <a:spcPct val="105000"/>
              </a:lnSpc>
              <a:spcBef>
                <a:spcPts val="1577"/>
              </a:spcBef>
              <a:spcAft>
                <a:spcPct val="0"/>
              </a:spcAft>
              <a:buClr>
                <a:srgbClr val="69BD46"/>
              </a:buClr>
              <a:buFont typeface="Wingdings" charset="2"/>
              <a:buChar char=""/>
              <a:defRPr/>
            </a:pPr>
            <a:r>
              <a:rPr lang="en-US" altLang="en-US" sz="2000" b="1" dirty="0">
                <a:solidFill>
                  <a:schemeClr val="bg1"/>
                </a:solidFill>
                <a:latin typeface="Avenir Next" panose="020B0503020202020204" pitchFamily="34" charset="0"/>
              </a:rPr>
              <a:t>Forest Health Fuels </a:t>
            </a:r>
            <a:r>
              <a:rPr lang="en-US" altLang="en-US" sz="2000" b="1" dirty="0" err="1">
                <a:solidFill>
                  <a:schemeClr val="bg1"/>
                </a:solidFill>
                <a:latin typeface="Avenir Next" panose="020B0503020202020204" pitchFamily="34" charset="0"/>
              </a:rPr>
              <a:t>Peduction</a:t>
            </a:r>
            <a:r>
              <a:rPr lang="en-US" altLang="en-US" sz="2000" b="1" dirty="0">
                <a:solidFill>
                  <a:schemeClr val="bg1"/>
                </a:solidFill>
                <a:latin typeface="Avenir Next" panose="020B0503020202020204" pitchFamily="34" charset="0"/>
              </a:rPr>
              <a:t> Projects</a:t>
            </a:r>
          </a:p>
          <a:p>
            <a:pPr>
              <a:lnSpc>
                <a:spcPct val="105000"/>
              </a:lnSpc>
              <a:spcBef>
                <a:spcPts val="1577"/>
              </a:spcBef>
              <a:spcAft>
                <a:spcPct val="0"/>
              </a:spcAft>
              <a:buClr>
                <a:srgbClr val="69BD46"/>
              </a:buClr>
              <a:buFont typeface="Wingdings" charset="2"/>
              <a:buChar char=""/>
              <a:defRPr/>
            </a:pPr>
            <a:endParaRPr lang="en-US" altLang="en-US" sz="1633" b="1" dirty="0">
              <a:solidFill>
                <a:srgbClr val="10408F"/>
              </a:solidFill>
              <a:latin typeface="Century Gothic" charset="0"/>
            </a:endParaRPr>
          </a:p>
          <a:p>
            <a:pPr>
              <a:lnSpc>
                <a:spcPct val="105000"/>
              </a:lnSpc>
              <a:spcBef>
                <a:spcPts val="1577"/>
              </a:spcBef>
              <a:spcAft>
                <a:spcPct val="0"/>
              </a:spcAft>
              <a:buClr>
                <a:srgbClr val="69BD46"/>
              </a:buClr>
              <a:buFont typeface="Wingdings" charset="2"/>
              <a:buChar char=""/>
              <a:defRPr/>
            </a:pPr>
            <a:endParaRPr lang="en-US" altLang="en-US" sz="1633" b="1" dirty="0">
              <a:solidFill>
                <a:srgbClr val="10408F"/>
              </a:solidFill>
              <a:latin typeface="Century Gothic" charset="0"/>
            </a:endParaRPr>
          </a:p>
          <a:p>
            <a:pPr>
              <a:lnSpc>
                <a:spcPct val="105000"/>
              </a:lnSpc>
              <a:spcBef>
                <a:spcPts val="1577"/>
              </a:spcBef>
              <a:spcAft>
                <a:spcPct val="0"/>
              </a:spcAft>
              <a:buClr>
                <a:srgbClr val="69BD46"/>
              </a:buClr>
              <a:defRPr/>
            </a:pPr>
            <a:endParaRPr lang="en-US" altLang="en-US" sz="1270" b="1" dirty="0">
              <a:solidFill>
                <a:srgbClr val="77838F"/>
              </a:solidFill>
              <a:latin typeface="Source Sans Pro" charset="0"/>
            </a:endParaRPr>
          </a:p>
        </p:txBody>
      </p:sp>
      <p:pic>
        <p:nvPicPr>
          <p:cNvPr id="7" name="Picture 6">
            <a:extLst>
              <a:ext uri="{FF2B5EF4-FFF2-40B4-BE49-F238E27FC236}">
                <a16:creationId xmlns:a16="http://schemas.microsoft.com/office/drawing/2014/main" id="{12DC1807-8F78-6AF3-6689-41D80A0C4599}"/>
              </a:ext>
            </a:extLst>
          </p:cNvPr>
          <p:cNvPicPr>
            <a:picLocks noChangeAspect="1" noChangeArrowheads="1"/>
          </p:cNvPicPr>
          <p:nvPr/>
        </p:nvPicPr>
        <p:blipFill>
          <a:blip r:embed="rId4"/>
          <a:srcRect/>
          <a:stretch>
            <a:fillRect/>
          </a:stretch>
        </p:blipFill>
        <p:spPr bwMode="auto">
          <a:xfrm>
            <a:off x="5517061" y="6410114"/>
            <a:ext cx="993704" cy="277949"/>
          </a:xfrm>
          <a:prstGeom prst="rect">
            <a:avLst/>
          </a:prstGeom>
          <a:noFill/>
          <a:ln>
            <a:noFill/>
          </a:ln>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1">
            <a:extLst>
              <a:ext uri="{FF2B5EF4-FFF2-40B4-BE49-F238E27FC236}">
                <a16:creationId xmlns:a16="http://schemas.microsoft.com/office/drawing/2014/main" id="{BB4C2861-26FB-7362-39B8-5DF8B13620E0}"/>
              </a:ext>
            </a:extLst>
          </p:cNvPr>
          <p:cNvSpPr txBox="1">
            <a:spLocks noChangeArrowheads="1"/>
          </p:cNvSpPr>
          <p:nvPr/>
        </p:nvSpPr>
        <p:spPr bwMode="auto">
          <a:xfrm>
            <a:off x="2893892" y="3622087"/>
            <a:ext cx="6014071" cy="16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633" dirty="0">
                <a:solidFill>
                  <a:srgbClr val="10408F"/>
                </a:solidFill>
              </a:rPr>
              <a:t>JOIN BDL BUILD</a:t>
            </a:r>
            <a:endParaRPr lang="en-US" altLang="en-US" sz="2903" dirty="0">
              <a:solidFill>
                <a:srgbClr val="10408F"/>
              </a:solidFill>
            </a:endParaRPr>
          </a:p>
          <a:p>
            <a:pPr algn="ctr"/>
            <a:endParaRPr lang="en-US" altLang="en-US" sz="1633" dirty="0">
              <a:solidFill>
                <a:srgbClr val="10408F"/>
              </a:solidFill>
            </a:endParaRPr>
          </a:p>
          <a:p>
            <a:pPr algn="ctr"/>
            <a:endParaRPr lang="en-US" altLang="en-US" sz="1633" dirty="0">
              <a:solidFill>
                <a:srgbClr val="10408F"/>
              </a:solidFill>
            </a:endParaRPr>
          </a:p>
          <a:p>
            <a:pPr algn="ctr"/>
            <a:r>
              <a:rPr lang="en-US" altLang="en-US" sz="1633" dirty="0">
                <a:solidFill>
                  <a:srgbClr val="10408F"/>
                </a:solidFill>
              </a:rPr>
              <a:t>THANK YOU!</a:t>
            </a:r>
          </a:p>
          <a:p>
            <a:pPr algn="ctr"/>
            <a:endParaRPr lang="en-US" altLang="en-US" sz="1633" dirty="0">
              <a:solidFill>
                <a:srgbClr val="10408F"/>
              </a:solidFill>
            </a:endParaRPr>
          </a:p>
          <a:p>
            <a:pPr algn="ctr"/>
            <a:endParaRPr lang="en-US" altLang="en-US" sz="1633" dirty="0">
              <a:solidFill>
                <a:srgbClr val="10408F"/>
              </a:solidFill>
            </a:endParaRPr>
          </a:p>
        </p:txBody>
      </p:sp>
      <p:pic>
        <p:nvPicPr>
          <p:cNvPr id="3" name="Picture 2" descr="A blue text on a white background&#10;&#10;Description automatically generated with medium confidence">
            <a:extLst>
              <a:ext uri="{FF2B5EF4-FFF2-40B4-BE49-F238E27FC236}">
                <a16:creationId xmlns:a16="http://schemas.microsoft.com/office/drawing/2014/main" id="{FF0D8499-921C-BD72-9429-F250B874AB94}"/>
              </a:ext>
            </a:extLst>
          </p:cNvPr>
          <p:cNvPicPr>
            <a:picLocks noChangeAspect="1"/>
          </p:cNvPicPr>
          <p:nvPr/>
        </p:nvPicPr>
        <p:blipFill>
          <a:blip r:embed="rId3"/>
          <a:stretch>
            <a:fillRect/>
          </a:stretch>
        </p:blipFill>
        <p:spPr>
          <a:xfrm>
            <a:off x="2360771" y="5222140"/>
            <a:ext cx="8021317" cy="1153751"/>
          </a:xfrm>
          <a:prstGeom prst="rect">
            <a:avLst/>
          </a:prstGeom>
        </p:spPr>
      </p:pic>
      <p:pic>
        <p:nvPicPr>
          <p:cNvPr id="4" name="Picture 3" descr="A qr code with colorful logos&#10;&#10;Description automatically generated">
            <a:extLst>
              <a:ext uri="{FF2B5EF4-FFF2-40B4-BE49-F238E27FC236}">
                <a16:creationId xmlns:a16="http://schemas.microsoft.com/office/drawing/2014/main" id="{3A37B43F-D584-0A03-759B-876C76A9F92B}"/>
              </a:ext>
            </a:extLst>
          </p:cNvPr>
          <p:cNvPicPr>
            <a:picLocks noChangeAspect="1"/>
          </p:cNvPicPr>
          <p:nvPr/>
        </p:nvPicPr>
        <p:blipFill>
          <a:blip r:embed="rId4"/>
          <a:stretch>
            <a:fillRect/>
          </a:stretch>
        </p:blipFill>
        <p:spPr>
          <a:xfrm>
            <a:off x="4448555" y="134112"/>
            <a:ext cx="3294888" cy="3294888"/>
          </a:xfrm>
          <a:prstGeom prst="rect">
            <a:avLst/>
          </a:prstGeom>
        </p:spPr>
      </p:pic>
    </p:spTree>
    <p:extLst>
      <p:ext uri="{BB962C8B-B14F-4D97-AF65-F5344CB8AC3E}">
        <p14:creationId xmlns:p14="http://schemas.microsoft.com/office/powerpoint/2010/main" val="1093759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2D4C31-22F6-B6EF-2B8F-2B3EF78FC9E9}"/>
              </a:ext>
            </a:extLst>
          </p:cNvPr>
          <p:cNvPicPr>
            <a:picLocks noChangeAspect="1" noChangeArrowheads="1"/>
          </p:cNvPicPr>
          <p:nvPr/>
        </p:nvPicPr>
        <p:blipFill>
          <a:blip r:embed="rId2"/>
          <a:srcRect/>
          <a:stretch>
            <a:fillRect/>
          </a:stretch>
        </p:blipFill>
        <p:spPr bwMode="auto">
          <a:xfrm>
            <a:off x="5599149" y="6549425"/>
            <a:ext cx="993703" cy="278237"/>
          </a:xfrm>
          <a:prstGeom prst="rect">
            <a:avLst/>
          </a:prstGeom>
          <a:noFill/>
          <a:ln>
            <a:noFill/>
          </a:ln>
          <a:effectLst/>
        </p:spPr>
      </p:pic>
      <p:sp>
        <p:nvSpPr>
          <p:cNvPr id="5" name="TextBox 11">
            <a:extLst>
              <a:ext uri="{FF2B5EF4-FFF2-40B4-BE49-F238E27FC236}">
                <a16:creationId xmlns:a16="http://schemas.microsoft.com/office/drawing/2014/main" id="{ED741BC8-1218-FA85-C38A-9A98CFE88590}"/>
              </a:ext>
            </a:extLst>
          </p:cNvPr>
          <p:cNvSpPr txBox="1">
            <a:spLocks noChangeArrowheads="1"/>
          </p:cNvSpPr>
          <p:nvPr/>
        </p:nvSpPr>
        <p:spPr bwMode="auto">
          <a:xfrm>
            <a:off x="4097867" y="328818"/>
            <a:ext cx="8094133" cy="531321"/>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6" name="TextBox 12">
            <a:extLst>
              <a:ext uri="{FF2B5EF4-FFF2-40B4-BE49-F238E27FC236}">
                <a16:creationId xmlns:a16="http://schemas.microsoft.com/office/drawing/2014/main" id="{94841CE6-3014-D605-55E3-4DF501A2821D}"/>
              </a:ext>
            </a:extLst>
          </p:cNvPr>
          <p:cNvSpPr txBox="1">
            <a:spLocks noChangeArrowheads="1"/>
          </p:cNvSpPr>
          <p:nvPr/>
        </p:nvSpPr>
        <p:spPr bwMode="auto">
          <a:xfrm>
            <a:off x="4707467" y="380797"/>
            <a:ext cx="7912953"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177" dirty="0">
                <a:solidFill>
                  <a:schemeClr val="bg1"/>
                </a:solidFill>
                <a:latin typeface="Avenir Next" panose="020B0503020202020204" pitchFamily="34" charset="0"/>
              </a:rPr>
              <a:t>Constituent Tracker Drought Monitoring Oct. – Dec. 2022</a:t>
            </a:r>
          </a:p>
        </p:txBody>
      </p:sp>
      <p:pic>
        <p:nvPicPr>
          <p:cNvPr id="8" name="Picture 7">
            <a:extLst>
              <a:ext uri="{FF2B5EF4-FFF2-40B4-BE49-F238E27FC236}">
                <a16:creationId xmlns:a16="http://schemas.microsoft.com/office/drawing/2014/main" id="{8954C276-F2E1-ECB3-1C68-40071147F8D8}"/>
              </a:ext>
            </a:extLst>
          </p:cNvPr>
          <p:cNvPicPr>
            <a:picLocks noChangeAspect="1"/>
          </p:cNvPicPr>
          <p:nvPr/>
        </p:nvPicPr>
        <p:blipFill>
          <a:blip r:embed="rId3"/>
          <a:stretch>
            <a:fillRect/>
          </a:stretch>
        </p:blipFill>
        <p:spPr>
          <a:xfrm>
            <a:off x="2190310" y="1172783"/>
            <a:ext cx="7811380" cy="5272682"/>
          </a:xfrm>
          <a:prstGeom prst="rect">
            <a:avLst/>
          </a:prstGeom>
        </p:spPr>
      </p:pic>
    </p:spTree>
    <p:extLst>
      <p:ext uri="{BB962C8B-B14F-4D97-AF65-F5344CB8AC3E}">
        <p14:creationId xmlns:p14="http://schemas.microsoft.com/office/powerpoint/2010/main" val="3037696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a:extLst>
              <a:ext uri="{FF2B5EF4-FFF2-40B4-BE49-F238E27FC236}">
                <a16:creationId xmlns:a16="http://schemas.microsoft.com/office/drawing/2014/main" id="{9EBC28E5-22EB-75B1-28B5-8FDC8AD2B4B6}"/>
              </a:ext>
            </a:extLst>
          </p:cNvPr>
          <p:cNvSpPr txBox="1">
            <a:spLocks noChangeArrowheads="1"/>
          </p:cNvSpPr>
          <p:nvPr/>
        </p:nvSpPr>
        <p:spPr bwMode="auto">
          <a:xfrm>
            <a:off x="2680322" y="1925325"/>
            <a:ext cx="2741616" cy="225767"/>
          </a:xfrm>
          <a:prstGeom prst="rect">
            <a:avLst/>
          </a:prstGeom>
          <a:noFill/>
          <a:ln>
            <a:noFill/>
          </a:ln>
          <a:effectLst/>
        </p:spPr>
        <p:txBody>
          <a:bodyPr lIns="45932" tIns="22965" rIns="45932" bIns="22965"/>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090" b="1" dirty="0">
              <a:solidFill>
                <a:srgbClr val="103F8F"/>
              </a:solidFill>
              <a:latin typeface="Century Gothic" charset="0"/>
            </a:endParaRPr>
          </a:p>
        </p:txBody>
      </p:sp>
      <p:sp>
        <p:nvSpPr>
          <p:cNvPr id="2" name="Text Box 5">
            <a:extLst>
              <a:ext uri="{FF2B5EF4-FFF2-40B4-BE49-F238E27FC236}">
                <a16:creationId xmlns:a16="http://schemas.microsoft.com/office/drawing/2014/main" id="{329735D5-3FFC-6A28-B4B7-789AAD71B150}"/>
              </a:ext>
            </a:extLst>
          </p:cNvPr>
          <p:cNvSpPr txBox="1">
            <a:spLocks noChangeArrowheads="1"/>
          </p:cNvSpPr>
          <p:nvPr/>
        </p:nvSpPr>
        <p:spPr bwMode="auto">
          <a:xfrm>
            <a:off x="2681404" y="2910492"/>
            <a:ext cx="6844317" cy="225767"/>
          </a:xfrm>
          <a:prstGeom prst="rect">
            <a:avLst/>
          </a:prstGeom>
          <a:noFill/>
          <a:ln>
            <a:noFill/>
          </a:ln>
          <a:effectLst/>
        </p:spPr>
        <p:txBody>
          <a:bodyPr lIns="45932" tIns="22965" rIns="45932" bIns="22965"/>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090" b="1" dirty="0">
              <a:solidFill>
                <a:srgbClr val="103F8F"/>
              </a:solidFill>
              <a:latin typeface="Century Gothic" panose="020B0502020202020204" pitchFamily="34" charset="0"/>
            </a:endParaRPr>
          </a:p>
        </p:txBody>
      </p:sp>
      <p:sp>
        <p:nvSpPr>
          <p:cNvPr id="6" name="Text Box 5">
            <a:extLst>
              <a:ext uri="{FF2B5EF4-FFF2-40B4-BE49-F238E27FC236}">
                <a16:creationId xmlns:a16="http://schemas.microsoft.com/office/drawing/2014/main" id="{D45D8289-527B-A0C0-4F85-94725DFB002E}"/>
              </a:ext>
            </a:extLst>
          </p:cNvPr>
          <p:cNvSpPr txBox="1">
            <a:spLocks noChangeArrowheads="1"/>
          </p:cNvSpPr>
          <p:nvPr/>
        </p:nvSpPr>
        <p:spPr bwMode="auto">
          <a:xfrm>
            <a:off x="2579638" y="3454994"/>
            <a:ext cx="6844317" cy="225767"/>
          </a:xfrm>
          <a:prstGeom prst="rect">
            <a:avLst/>
          </a:prstGeom>
          <a:noFill/>
          <a:ln>
            <a:noFill/>
          </a:ln>
          <a:effectLst/>
        </p:spPr>
        <p:txBody>
          <a:bodyPr lIns="45932" tIns="22965" rIns="45932" bIns="22965"/>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090" b="1" dirty="0">
              <a:solidFill>
                <a:srgbClr val="103F8F"/>
              </a:solidFill>
              <a:latin typeface="Century Gothic" panose="020B0502020202020204" pitchFamily="34" charset="0"/>
            </a:endParaRPr>
          </a:p>
        </p:txBody>
      </p:sp>
      <p:grpSp>
        <p:nvGrpSpPr>
          <p:cNvPr id="5" name="Group 4">
            <a:extLst>
              <a:ext uri="{FF2B5EF4-FFF2-40B4-BE49-F238E27FC236}">
                <a16:creationId xmlns:a16="http://schemas.microsoft.com/office/drawing/2014/main" id="{0C71E85B-EE7A-4B5F-6B5E-96CADC6D03EF}"/>
              </a:ext>
            </a:extLst>
          </p:cNvPr>
          <p:cNvGrpSpPr/>
          <p:nvPr/>
        </p:nvGrpSpPr>
        <p:grpSpPr>
          <a:xfrm>
            <a:off x="4496869" y="1389692"/>
            <a:ext cx="5885021" cy="4666143"/>
            <a:chOff x="4094107" y="1666241"/>
            <a:chExt cx="4950168" cy="3967819"/>
          </a:xfrm>
        </p:grpSpPr>
        <p:pic>
          <p:nvPicPr>
            <p:cNvPr id="3" name="Picture 2">
              <a:extLst>
                <a:ext uri="{FF2B5EF4-FFF2-40B4-BE49-F238E27FC236}">
                  <a16:creationId xmlns:a16="http://schemas.microsoft.com/office/drawing/2014/main" id="{8F1830CD-3F1D-023C-8D2E-95BFA1031882}"/>
                </a:ext>
              </a:extLst>
            </p:cNvPr>
            <p:cNvPicPr>
              <a:picLocks noChangeAspect="1"/>
            </p:cNvPicPr>
            <p:nvPr/>
          </p:nvPicPr>
          <p:blipFill>
            <a:blip r:embed="rId3"/>
            <a:stretch>
              <a:fillRect/>
            </a:stretch>
          </p:blipFill>
          <p:spPr>
            <a:xfrm>
              <a:off x="4094107" y="2786621"/>
              <a:ext cx="616551" cy="616551"/>
            </a:xfrm>
            <a:prstGeom prst="rect">
              <a:avLst/>
            </a:prstGeom>
          </p:spPr>
        </p:pic>
        <p:pic>
          <p:nvPicPr>
            <p:cNvPr id="4" name="Picture 3">
              <a:extLst>
                <a:ext uri="{FF2B5EF4-FFF2-40B4-BE49-F238E27FC236}">
                  <a16:creationId xmlns:a16="http://schemas.microsoft.com/office/drawing/2014/main" id="{C3CB3569-3052-86B1-1180-83F4BC1891BD}"/>
                </a:ext>
              </a:extLst>
            </p:cNvPr>
            <p:cNvPicPr>
              <a:picLocks noChangeAspect="1"/>
            </p:cNvPicPr>
            <p:nvPr/>
          </p:nvPicPr>
          <p:blipFill>
            <a:blip r:embed="rId4"/>
            <a:stretch>
              <a:fillRect/>
            </a:stretch>
          </p:blipFill>
          <p:spPr>
            <a:xfrm>
              <a:off x="5360963" y="2780017"/>
              <a:ext cx="609446" cy="609446"/>
            </a:xfrm>
            <a:prstGeom prst="rect">
              <a:avLst/>
            </a:prstGeom>
          </p:spPr>
        </p:pic>
        <p:pic>
          <p:nvPicPr>
            <p:cNvPr id="7" name="Picture 6">
              <a:extLst>
                <a:ext uri="{FF2B5EF4-FFF2-40B4-BE49-F238E27FC236}">
                  <a16:creationId xmlns:a16="http://schemas.microsoft.com/office/drawing/2014/main" id="{A2827BA6-C89F-2AC5-FC31-DD23962E6DAE}"/>
                </a:ext>
              </a:extLst>
            </p:cNvPr>
            <p:cNvPicPr>
              <a:picLocks noChangeAspect="1"/>
            </p:cNvPicPr>
            <p:nvPr/>
          </p:nvPicPr>
          <p:blipFill>
            <a:blip r:embed="rId5"/>
            <a:stretch>
              <a:fillRect/>
            </a:stretch>
          </p:blipFill>
          <p:spPr>
            <a:xfrm>
              <a:off x="8068822" y="5151674"/>
              <a:ext cx="956831" cy="432707"/>
            </a:xfrm>
            <a:prstGeom prst="rect">
              <a:avLst/>
            </a:prstGeom>
          </p:spPr>
        </p:pic>
        <p:pic>
          <p:nvPicPr>
            <p:cNvPr id="8" name="Picture 7">
              <a:extLst>
                <a:ext uri="{FF2B5EF4-FFF2-40B4-BE49-F238E27FC236}">
                  <a16:creationId xmlns:a16="http://schemas.microsoft.com/office/drawing/2014/main" id="{B46E78F2-4641-5F66-8962-A4F6703669FB}"/>
                </a:ext>
              </a:extLst>
            </p:cNvPr>
            <p:cNvPicPr>
              <a:picLocks noChangeAspect="1"/>
            </p:cNvPicPr>
            <p:nvPr/>
          </p:nvPicPr>
          <p:blipFill>
            <a:blip r:embed="rId6"/>
            <a:stretch>
              <a:fillRect/>
            </a:stretch>
          </p:blipFill>
          <p:spPr>
            <a:xfrm>
              <a:off x="7868243" y="2832941"/>
              <a:ext cx="1176032" cy="414353"/>
            </a:xfrm>
            <a:prstGeom prst="rect">
              <a:avLst/>
            </a:prstGeom>
          </p:spPr>
        </p:pic>
        <p:pic>
          <p:nvPicPr>
            <p:cNvPr id="10" name="Picture 9">
              <a:extLst>
                <a:ext uri="{FF2B5EF4-FFF2-40B4-BE49-F238E27FC236}">
                  <a16:creationId xmlns:a16="http://schemas.microsoft.com/office/drawing/2014/main" id="{B7D93B23-2781-5E1D-4532-2CCC7046DDB2}"/>
                </a:ext>
              </a:extLst>
            </p:cNvPr>
            <p:cNvPicPr>
              <a:picLocks noChangeAspect="1"/>
            </p:cNvPicPr>
            <p:nvPr/>
          </p:nvPicPr>
          <p:blipFill>
            <a:blip r:embed="rId7"/>
            <a:stretch>
              <a:fillRect/>
            </a:stretch>
          </p:blipFill>
          <p:spPr>
            <a:xfrm>
              <a:off x="4094107" y="5250100"/>
              <a:ext cx="877751" cy="329045"/>
            </a:xfrm>
            <a:prstGeom prst="rect">
              <a:avLst/>
            </a:prstGeom>
          </p:spPr>
        </p:pic>
        <p:pic>
          <p:nvPicPr>
            <p:cNvPr id="11" name="Picture 10">
              <a:extLst>
                <a:ext uri="{FF2B5EF4-FFF2-40B4-BE49-F238E27FC236}">
                  <a16:creationId xmlns:a16="http://schemas.microsoft.com/office/drawing/2014/main" id="{C0AD9A40-30A2-4B45-11EA-74120BB31AE1}"/>
                </a:ext>
              </a:extLst>
            </p:cNvPr>
            <p:cNvPicPr>
              <a:picLocks noChangeAspect="1"/>
            </p:cNvPicPr>
            <p:nvPr/>
          </p:nvPicPr>
          <p:blipFill>
            <a:blip r:embed="rId8"/>
            <a:stretch>
              <a:fillRect/>
            </a:stretch>
          </p:blipFill>
          <p:spPr>
            <a:xfrm>
              <a:off x="4122132" y="4042792"/>
              <a:ext cx="475207" cy="499661"/>
            </a:xfrm>
            <a:prstGeom prst="rect">
              <a:avLst/>
            </a:prstGeom>
          </p:spPr>
        </p:pic>
        <p:pic>
          <p:nvPicPr>
            <p:cNvPr id="12" name="Picture 11">
              <a:extLst>
                <a:ext uri="{FF2B5EF4-FFF2-40B4-BE49-F238E27FC236}">
                  <a16:creationId xmlns:a16="http://schemas.microsoft.com/office/drawing/2014/main" id="{7353B96F-7296-1DCD-01BC-06BF67D192D9}"/>
                </a:ext>
              </a:extLst>
            </p:cNvPr>
            <p:cNvPicPr>
              <a:picLocks noChangeAspect="1"/>
            </p:cNvPicPr>
            <p:nvPr/>
          </p:nvPicPr>
          <p:blipFill>
            <a:blip r:embed="rId9"/>
            <a:stretch>
              <a:fillRect/>
            </a:stretch>
          </p:blipFill>
          <p:spPr>
            <a:xfrm>
              <a:off x="5098100" y="4150815"/>
              <a:ext cx="847131" cy="243737"/>
            </a:xfrm>
            <a:prstGeom prst="rect">
              <a:avLst/>
            </a:prstGeom>
          </p:spPr>
        </p:pic>
        <p:pic>
          <p:nvPicPr>
            <p:cNvPr id="13" name="Picture 12">
              <a:extLst>
                <a:ext uri="{FF2B5EF4-FFF2-40B4-BE49-F238E27FC236}">
                  <a16:creationId xmlns:a16="http://schemas.microsoft.com/office/drawing/2014/main" id="{1052BF77-3E2A-FA26-0921-4FF4D18EFFA6}"/>
                </a:ext>
              </a:extLst>
            </p:cNvPr>
            <p:cNvPicPr>
              <a:picLocks noChangeAspect="1"/>
            </p:cNvPicPr>
            <p:nvPr/>
          </p:nvPicPr>
          <p:blipFill>
            <a:blip r:embed="rId10"/>
            <a:stretch>
              <a:fillRect/>
            </a:stretch>
          </p:blipFill>
          <p:spPr>
            <a:xfrm>
              <a:off x="6455323" y="3986515"/>
              <a:ext cx="700863" cy="530308"/>
            </a:xfrm>
            <a:prstGeom prst="rect">
              <a:avLst/>
            </a:prstGeom>
          </p:spPr>
        </p:pic>
        <p:pic>
          <p:nvPicPr>
            <p:cNvPr id="14" name="Picture 13">
              <a:extLst>
                <a:ext uri="{FF2B5EF4-FFF2-40B4-BE49-F238E27FC236}">
                  <a16:creationId xmlns:a16="http://schemas.microsoft.com/office/drawing/2014/main" id="{3A264BEC-4A2F-9A0F-94F3-C7B3DDADA3B0}"/>
                </a:ext>
              </a:extLst>
            </p:cNvPr>
            <p:cNvPicPr>
              <a:picLocks noChangeAspect="1"/>
            </p:cNvPicPr>
            <p:nvPr/>
          </p:nvPicPr>
          <p:blipFill>
            <a:blip r:embed="rId11"/>
            <a:stretch>
              <a:fillRect/>
            </a:stretch>
          </p:blipFill>
          <p:spPr>
            <a:xfrm>
              <a:off x="7879700" y="3992480"/>
              <a:ext cx="1145953" cy="511935"/>
            </a:xfrm>
            <a:prstGeom prst="rect">
              <a:avLst/>
            </a:prstGeom>
          </p:spPr>
        </p:pic>
        <p:pic>
          <p:nvPicPr>
            <p:cNvPr id="15" name="Picture 14">
              <a:extLst>
                <a:ext uri="{FF2B5EF4-FFF2-40B4-BE49-F238E27FC236}">
                  <a16:creationId xmlns:a16="http://schemas.microsoft.com/office/drawing/2014/main" id="{8DA9BE5F-4581-9356-F277-C85D3CC11DF5}"/>
                </a:ext>
              </a:extLst>
            </p:cNvPr>
            <p:cNvPicPr>
              <a:picLocks noChangeAspect="1"/>
            </p:cNvPicPr>
            <p:nvPr/>
          </p:nvPicPr>
          <p:blipFill>
            <a:blip r:embed="rId12"/>
            <a:stretch>
              <a:fillRect/>
            </a:stretch>
          </p:blipFill>
          <p:spPr>
            <a:xfrm>
              <a:off x="7000896" y="1699711"/>
              <a:ext cx="426613" cy="511935"/>
            </a:xfrm>
            <a:prstGeom prst="rect">
              <a:avLst/>
            </a:prstGeom>
          </p:spPr>
        </p:pic>
        <p:pic>
          <p:nvPicPr>
            <p:cNvPr id="16" name="Picture 15">
              <a:extLst>
                <a:ext uri="{FF2B5EF4-FFF2-40B4-BE49-F238E27FC236}">
                  <a16:creationId xmlns:a16="http://schemas.microsoft.com/office/drawing/2014/main" id="{D424C0EE-E5DE-9F5D-2989-182ED84C2CC5}"/>
                </a:ext>
              </a:extLst>
            </p:cNvPr>
            <p:cNvPicPr>
              <a:picLocks noChangeAspect="1"/>
            </p:cNvPicPr>
            <p:nvPr/>
          </p:nvPicPr>
          <p:blipFill>
            <a:blip r:embed="rId13"/>
            <a:stretch>
              <a:fillRect/>
            </a:stretch>
          </p:blipFill>
          <p:spPr>
            <a:xfrm>
              <a:off x="4122132" y="1776549"/>
              <a:ext cx="1328818" cy="292336"/>
            </a:xfrm>
            <a:prstGeom prst="rect">
              <a:avLst/>
            </a:prstGeom>
          </p:spPr>
        </p:pic>
        <p:pic>
          <p:nvPicPr>
            <p:cNvPr id="17" name="Picture 16">
              <a:extLst>
                <a:ext uri="{FF2B5EF4-FFF2-40B4-BE49-F238E27FC236}">
                  <a16:creationId xmlns:a16="http://schemas.microsoft.com/office/drawing/2014/main" id="{A1AED9B2-77AB-4197-74D6-330C510D746D}"/>
                </a:ext>
              </a:extLst>
            </p:cNvPr>
            <p:cNvPicPr>
              <a:picLocks noChangeAspect="1"/>
            </p:cNvPicPr>
            <p:nvPr/>
          </p:nvPicPr>
          <p:blipFill>
            <a:blip r:embed="rId14"/>
            <a:stretch>
              <a:fillRect/>
            </a:stretch>
          </p:blipFill>
          <p:spPr>
            <a:xfrm>
              <a:off x="5945231" y="1669575"/>
              <a:ext cx="414353" cy="536404"/>
            </a:xfrm>
            <a:prstGeom prst="rect">
              <a:avLst/>
            </a:prstGeom>
          </p:spPr>
        </p:pic>
        <p:pic>
          <p:nvPicPr>
            <p:cNvPr id="18" name="Picture 17">
              <a:extLst>
                <a:ext uri="{FF2B5EF4-FFF2-40B4-BE49-F238E27FC236}">
                  <a16:creationId xmlns:a16="http://schemas.microsoft.com/office/drawing/2014/main" id="{6FF4B9E5-CE11-6083-8B56-66283C24814A}"/>
                </a:ext>
              </a:extLst>
            </p:cNvPr>
            <p:cNvPicPr>
              <a:picLocks noChangeAspect="1"/>
            </p:cNvPicPr>
            <p:nvPr/>
          </p:nvPicPr>
          <p:blipFill>
            <a:blip r:embed="rId15"/>
            <a:stretch>
              <a:fillRect/>
            </a:stretch>
          </p:blipFill>
          <p:spPr>
            <a:xfrm>
              <a:off x="5565380" y="5195184"/>
              <a:ext cx="1779885" cy="438876"/>
            </a:xfrm>
            <a:prstGeom prst="rect">
              <a:avLst/>
            </a:prstGeom>
          </p:spPr>
        </p:pic>
        <p:pic>
          <p:nvPicPr>
            <p:cNvPr id="19" name="Picture 18">
              <a:extLst>
                <a:ext uri="{FF2B5EF4-FFF2-40B4-BE49-F238E27FC236}">
                  <a16:creationId xmlns:a16="http://schemas.microsoft.com/office/drawing/2014/main" id="{25D0C725-EC7E-E5BF-2E23-46896CB396F1}"/>
                </a:ext>
              </a:extLst>
            </p:cNvPr>
            <p:cNvPicPr>
              <a:picLocks noChangeAspect="1"/>
            </p:cNvPicPr>
            <p:nvPr/>
          </p:nvPicPr>
          <p:blipFill>
            <a:blip r:embed="rId16"/>
            <a:stretch>
              <a:fillRect/>
            </a:stretch>
          </p:blipFill>
          <p:spPr>
            <a:xfrm>
              <a:off x="6670014" y="2773989"/>
              <a:ext cx="597258" cy="591163"/>
            </a:xfrm>
            <a:prstGeom prst="rect">
              <a:avLst/>
            </a:prstGeom>
          </p:spPr>
        </p:pic>
        <p:pic>
          <p:nvPicPr>
            <p:cNvPr id="20" name="Picture 19">
              <a:extLst>
                <a:ext uri="{FF2B5EF4-FFF2-40B4-BE49-F238E27FC236}">
                  <a16:creationId xmlns:a16="http://schemas.microsoft.com/office/drawing/2014/main" id="{2FB6AFFB-8FBC-05DD-4F71-1D3BEDC6C97F}"/>
                </a:ext>
              </a:extLst>
            </p:cNvPr>
            <p:cNvPicPr>
              <a:picLocks noChangeAspect="1"/>
            </p:cNvPicPr>
            <p:nvPr/>
          </p:nvPicPr>
          <p:blipFill>
            <a:blip r:embed="rId17"/>
            <a:stretch>
              <a:fillRect/>
            </a:stretch>
          </p:blipFill>
          <p:spPr>
            <a:xfrm>
              <a:off x="8068822" y="1666241"/>
              <a:ext cx="670278" cy="578876"/>
            </a:xfrm>
            <a:prstGeom prst="rect">
              <a:avLst/>
            </a:prstGeom>
          </p:spPr>
        </p:pic>
      </p:grpSp>
      <p:sp>
        <p:nvSpPr>
          <p:cNvPr id="21" name="Text Box 8">
            <a:extLst>
              <a:ext uri="{FF2B5EF4-FFF2-40B4-BE49-F238E27FC236}">
                <a16:creationId xmlns:a16="http://schemas.microsoft.com/office/drawing/2014/main" id="{6CEE4CC1-295A-EE5E-08CF-6D8941F97B8D}"/>
              </a:ext>
            </a:extLst>
          </p:cNvPr>
          <p:cNvSpPr txBox="1">
            <a:spLocks noChangeArrowheads="1"/>
          </p:cNvSpPr>
          <p:nvPr/>
        </p:nvSpPr>
        <p:spPr bwMode="auto">
          <a:xfrm>
            <a:off x="648290" y="866747"/>
            <a:ext cx="4602453" cy="3353225"/>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r>
              <a:rPr lang="en-US" altLang="en-US" sz="2177" b="1" dirty="0">
                <a:solidFill>
                  <a:srgbClr val="103F8F"/>
                </a:solidFill>
                <a:latin typeface="Avenir Next" panose="020B0503020202020204" pitchFamily="34" charset="0"/>
              </a:rPr>
              <a:t>Community Investment</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SWC </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DWR Environmental Monitoring</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State Water Contractors </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MWD </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JPL/NASA </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CalFire </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Sierra Nevada Conservancy</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Battle Creek Conservancy</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SWRCB</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RCDs &amp; FSCs </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Delta Science Council</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USBR </a:t>
            </a:r>
          </a:p>
          <a:p>
            <a:pPr marL="0" indent="0">
              <a:lnSpc>
                <a:spcPct val="100000"/>
              </a:lnSpc>
              <a:spcBef>
                <a:spcPts val="1577"/>
              </a:spcBef>
              <a:spcAft>
                <a:spcPct val="0"/>
              </a:spcAft>
              <a:buClr>
                <a:srgbClr val="69BD46"/>
              </a:buClr>
              <a:defRPr/>
            </a:pPr>
            <a:endParaRPr lang="en-US" altLang="en-US" sz="1452" b="1" dirty="0">
              <a:solidFill>
                <a:srgbClr val="103F8F"/>
              </a:solidFill>
              <a:latin typeface="Avenir Next" panose="020B0503020202020204" pitchFamily="34" charset="0"/>
            </a:endParaRPr>
          </a:p>
        </p:txBody>
      </p:sp>
      <p:sp>
        <p:nvSpPr>
          <p:cNvPr id="22" name="TextBox 117">
            <a:extLst>
              <a:ext uri="{FF2B5EF4-FFF2-40B4-BE49-F238E27FC236}">
                <a16:creationId xmlns:a16="http://schemas.microsoft.com/office/drawing/2014/main" id="{4A80B3B9-66EC-81FB-9BCB-770923A0895D}"/>
              </a:ext>
            </a:extLst>
          </p:cNvPr>
          <p:cNvSpPr txBox="1">
            <a:spLocks noChangeArrowheads="1"/>
          </p:cNvSpPr>
          <p:nvPr/>
        </p:nvSpPr>
        <p:spPr bwMode="auto">
          <a:xfrm>
            <a:off x="3531460" y="228354"/>
            <a:ext cx="8660540" cy="594923"/>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23" name="TextBox 118">
            <a:extLst>
              <a:ext uri="{FF2B5EF4-FFF2-40B4-BE49-F238E27FC236}">
                <a16:creationId xmlns:a16="http://schemas.microsoft.com/office/drawing/2014/main" id="{558AD176-0299-CB74-E706-8F6D752447AA}"/>
              </a:ext>
            </a:extLst>
          </p:cNvPr>
          <p:cNvSpPr txBox="1">
            <a:spLocks noChangeArrowheads="1"/>
          </p:cNvSpPr>
          <p:nvPr/>
        </p:nvSpPr>
        <p:spPr bwMode="auto">
          <a:xfrm>
            <a:off x="5052260" y="330606"/>
            <a:ext cx="6369788"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2177" dirty="0">
                <a:solidFill>
                  <a:schemeClr val="bg1"/>
                </a:solidFill>
                <a:latin typeface="Avenir Next" panose="020B0503020202020204" pitchFamily="34" charset="0"/>
              </a:rPr>
              <a:t>BDL &amp; Regional Programs</a:t>
            </a:r>
          </a:p>
        </p:txBody>
      </p:sp>
      <p:pic>
        <p:nvPicPr>
          <p:cNvPr id="26" name="Picture 25" descr="Diagram&#10;&#10;Description automatically generated">
            <a:extLst>
              <a:ext uri="{FF2B5EF4-FFF2-40B4-BE49-F238E27FC236}">
                <a16:creationId xmlns:a16="http://schemas.microsoft.com/office/drawing/2014/main" id="{7E9FDB7C-3FFA-D5D8-1221-1955CD88CFEE}"/>
              </a:ext>
            </a:extLst>
          </p:cNvPr>
          <p:cNvPicPr>
            <a:picLocks noChangeAspect="1"/>
          </p:cNvPicPr>
          <p:nvPr/>
        </p:nvPicPr>
        <p:blipFill rotWithShape="1">
          <a:blip r:embed="rId18"/>
          <a:srcRect l="2022" t="6164" r="7404" b="6078"/>
          <a:stretch/>
        </p:blipFill>
        <p:spPr>
          <a:xfrm>
            <a:off x="4497181" y="1161336"/>
            <a:ext cx="5974188" cy="5468310"/>
          </a:xfrm>
          <a:prstGeom prst="rect">
            <a:avLst/>
          </a:prstGeom>
        </p:spPr>
      </p:pic>
      <p:sp>
        <p:nvSpPr>
          <p:cNvPr id="24" name="Oval 23">
            <a:hlinkClick r:id="rId19"/>
            <a:extLst>
              <a:ext uri="{FF2B5EF4-FFF2-40B4-BE49-F238E27FC236}">
                <a16:creationId xmlns:a16="http://schemas.microsoft.com/office/drawing/2014/main" id="{71C06CBF-94E0-2A7D-F3D1-8CB9B002DDA2}"/>
              </a:ext>
            </a:extLst>
          </p:cNvPr>
          <p:cNvSpPr/>
          <p:nvPr/>
        </p:nvSpPr>
        <p:spPr bwMode="auto">
          <a:xfrm>
            <a:off x="8722836" y="1863199"/>
            <a:ext cx="138255" cy="161223"/>
          </a:xfrm>
          <a:prstGeom prst="ellipse">
            <a:avLst/>
          </a:prstGeom>
          <a:noFill/>
          <a:ln w="9525" cap="flat" cmpd="sng" algn="ctr">
            <a:noFill/>
            <a:prstDash val="solid"/>
            <a:round/>
            <a:headEnd type="none" w="med" len="med"/>
            <a:tailEnd type="none" w="med" len="med"/>
          </a:ln>
          <a:effectLst/>
        </p:spPr>
        <p:txBody>
          <a:bodyPr vert="horz" wrap="square" lIns="82953" tIns="41476" rIns="82953" bIns="41476" numCol="1" rtlCol="0" anchor="t" anchorCtr="0" compatLnSpc="1">
            <a:prstTxWarp prst="textNoShape">
              <a:avLst/>
            </a:prstTxWarp>
          </a:bodyPr>
          <a:lstStyle/>
          <a:p>
            <a:pPr defTabSz="414772" fontAlgn="base" hangingPunct="0">
              <a:lnSpc>
                <a:spcPct val="93000"/>
              </a:lnSpc>
              <a:spcBef>
                <a:spcPct val="0"/>
              </a:spcBef>
              <a:spcAft>
                <a:spcPct val="0"/>
              </a:spcAft>
              <a:buClr>
                <a:srgbClr val="000000"/>
              </a:buClr>
              <a:buSzPct val="100000"/>
            </a:pPr>
            <a:endParaRPr lang="en-US" sz="1633">
              <a:solidFill>
                <a:schemeClr val="bg1"/>
              </a:solidFill>
              <a:latin typeface="Arial" charset="0"/>
              <a:ea typeface="Microsoft YaHei" charset="0"/>
            </a:endParaRPr>
          </a:p>
        </p:txBody>
      </p:sp>
    </p:spTree>
    <p:extLst>
      <p:ext uri="{BB962C8B-B14F-4D97-AF65-F5344CB8AC3E}">
        <p14:creationId xmlns:p14="http://schemas.microsoft.com/office/powerpoint/2010/main" val="10427509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17">
            <a:extLst>
              <a:ext uri="{FF2B5EF4-FFF2-40B4-BE49-F238E27FC236}">
                <a16:creationId xmlns:a16="http://schemas.microsoft.com/office/drawing/2014/main" id="{B972D9AA-4FFD-8FA6-C30F-B59CBB4F8243}"/>
              </a:ext>
            </a:extLst>
          </p:cNvPr>
          <p:cNvSpPr txBox="1">
            <a:spLocks noChangeArrowheads="1"/>
          </p:cNvSpPr>
          <p:nvPr/>
        </p:nvSpPr>
        <p:spPr bwMode="auto">
          <a:xfrm>
            <a:off x="3860800" y="221457"/>
            <a:ext cx="8328480" cy="557301"/>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19458" name="TextBox 118">
            <a:extLst>
              <a:ext uri="{FF2B5EF4-FFF2-40B4-BE49-F238E27FC236}">
                <a16:creationId xmlns:a16="http://schemas.microsoft.com/office/drawing/2014/main" id="{DFA80ED2-09BF-9812-144C-A3EA48EA2597}"/>
              </a:ext>
            </a:extLst>
          </p:cNvPr>
          <p:cNvSpPr txBox="1">
            <a:spLocks noChangeArrowheads="1"/>
          </p:cNvSpPr>
          <p:nvPr/>
        </p:nvSpPr>
        <p:spPr bwMode="auto">
          <a:xfrm>
            <a:off x="5517060" y="272142"/>
            <a:ext cx="6369788"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2177" dirty="0">
                <a:solidFill>
                  <a:schemeClr val="bg1"/>
                </a:solidFill>
                <a:latin typeface="Avenir Next" panose="020B0503020202020204" pitchFamily="34" charset="0"/>
              </a:rPr>
              <a:t>User Community 2020-2023</a:t>
            </a:r>
          </a:p>
        </p:txBody>
      </p:sp>
      <p:pic>
        <p:nvPicPr>
          <p:cNvPr id="19459" name="Picture 5">
            <a:extLst>
              <a:ext uri="{FF2B5EF4-FFF2-40B4-BE49-F238E27FC236}">
                <a16:creationId xmlns:a16="http://schemas.microsoft.com/office/drawing/2014/main" id="{B3A3A747-9F9C-4F94-54F8-FB8C107B44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4402" y="1078675"/>
            <a:ext cx="3031518" cy="94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a:extLst>
              <a:ext uri="{FF2B5EF4-FFF2-40B4-BE49-F238E27FC236}">
                <a16:creationId xmlns:a16="http://schemas.microsoft.com/office/drawing/2014/main" id="{5C23CC7E-29AE-3391-6CBC-381D5CD27F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0764" y="1082995"/>
            <a:ext cx="3110727" cy="99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a:extLst>
              <a:ext uri="{FF2B5EF4-FFF2-40B4-BE49-F238E27FC236}">
                <a16:creationId xmlns:a16="http://schemas.microsoft.com/office/drawing/2014/main" id="{BE4A859C-7569-5DC3-979C-A3C8080459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0111" y="2599474"/>
            <a:ext cx="4562399" cy="272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a:extLst>
              <a:ext uri="{FF2B5EF4-FFF2-40B4-BE49-F238E27FC236}">
                <a16:creationId xmlns:a16="http://schemas.microsoft.com/office/drawing/2014/main" id="{3E097794-BD30-9846-0621-CC33DB0F72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9000" y="2562030"/>
            <a:ext cx="4056906" cy="27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6A67300D-43C1-0047-F301-6EC476D86D66}"/>
              </a:ext>
            </a:extLst>
          </p:cNvPr>
          <p:cNvPicPr>
            <a:picLocks noChangeAspect="1" noChangeArrowheads="1"/>
          </p:cNvPicPr>
          <p:nvPr/>
        </p:nvPicPr>
        <p:blipFill>
          <a:blip r:embed="rId7"/>
          <a:srcRect/>
          <a:stretch>
            <a:fillRect/>
          </a:stretch>
        </p:blipFill>
        <p:spPr bwMode="auto">
          <a:xfrm>
            <a:off x="5517060" y="6325145"/>
            <a:ext cx="1296136" cy="362918"/>
          </a:xfrm>
          <a:prstGeom prst="rect">
            <a:avLst/>
          </a:prstGeom>
          <a:noFill/>
          <a:ln>
            <a:noFill/>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E3C7A-D7A1-9D6B-8F14-3B4E62F67B70}"/>
            </a:ext>
          </a:extLst>
        </p:cNvPr>
        <p:cNvGrpSpPr/>
        <p:nvPr/>
      </p:nvGrpSpPr>
      <p:grpSpPr>
        <a:xfrm>
          <a:off x="0" y="0"/>
          <a:ext cx="0" cy="0"/>
          <a:chOff x="0" y="0"/>
          <a:chExt cx="0" cy="0"/>
        </a:xfrm>
      </p:grpSpPr>
    </p:spTree>
    <p:extLst>
      <p:ext uri="{BB962C8B-B14F-4D97-AF65-F5344CB8AC3E}">
        <p14:creationId xmlns:p14="http://schemas.microsoft.com/office/powerpoint/2010/main" val="1603593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CDB4D-B04D-DA62-ED1D-C355ABF0FD26}"/>
            </a:ext>
          </a:extLst>
        </p:cNvPr>
        <p:cNvGrpSpPr/>
        <p:nvPr/>
      </p:nvGrpSpPr>
      <p:grpSpPr>
        <a:xfrm>
          <a:off x="0" y="0"/>
          <a:ext cx="0" cy="0"/>
          <a:chOff x="0" y="0"/>
          <a:chExt cx="0" cy="0"/>
        </a:xfrm>
      </p:grpSpPr>
    </p:spTree>
    <p:extLst>
      <p:ext uri="{BB962C8B-B14F-4D97-AF65-F5344CB8AC3E}">
        <p14:creationId xmlns:p14="http://schemas.microsoft.com/office/powerpoint/2010/main" val="2055348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a:extLst>
              <a:ext uri="{FF2B5EF4-FFF2-40B4-BE49-F238E27FC236}">
                <a16:creationId xmlns:a16="http://schemas.microsoft.com/office/drawing/2014/main" id="{9EBC28E5-22EB-75B1-28B5-8FDC8AD2B4B6}"/>
              </a:ext>
            </a:extLst>
          </p:cNvPr>
          <p:cNvSpPr txBox="1">
            <a:spLocks noChangeArrowheads="1"/>
          </p:cNvSpPr>
          <p:nvPr/>
        </p:nvSpPr>
        <p:spPr bwMode="auto">
          <a:xfrm>
            <a:off x="1542242" y="1424310"/>
            <a:ext cx="3655104" cy="300991"/>
          </a:xfrm>
          <a:prstGeom prst="rect">
            <a:avLst/>
          </a:prstGeom>
          <a:noFill/>
          <a:ln>
            <a:noFill/>
          </a:ln>
          <a:effec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452" b="1" dirty="0">
              <a:solidFill>
                <a:srgbClr val="103F8F"/>
              </a:solidFill>
              <a:latin typeface="Century Gothic" charset="0"/>
            </a:endParaRPr>
          </a:p>
        </p:txBody>
      </p:sp>
      <p:sp>
        <p:nvSpPr>
          <p:cNvPr id="21514" name="TextBox 117">
            <a:extLst>
              <a:ext uri="{FF2B5EF4-FFF2-40B4-BE49-F238E27FC236}">
                <a16:creationId xmlns:a16="http://schemas.microsoft.com/office/drawing/2014/main" id="{470D62F0-4482-3558-AD72-0E561E0B4B7A}"/>
              </a:ext>
            </a:extLst>
          </p:cNvPr>
          <p:cNvSpPr txBox="1">
            <a:spLocks noChangeArrowheads="1"/>
          </p:cNvSpPr>
          <p:nvPr/>
        </p:nvSpPr>
        <p:spPr bwMode="auto">
          <a:xfrm>
            <a:off x="3047039" y="128227"/>
            <a:ext cx="9144961" cy="642675"/>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21515" name="TextBox 118">
            <a:extLst>
              <a:ext uri="{FF2B5EF4-FFF2-40B4-BE49-F238E27FC236}">
                <a16:creationId xmlns:a16="http://schemas.microsoft.com/office/drawing/2014/main" id="{192A027C-EE54-1ECE-9E1E-DF13E9B57CC6}"/>
              </a:ext>
            </a:extLst>
          </p:cNvPr>
          <p:cNvSpPr txBox="1">
            <a:spLocks noChangeArrowheads="1"/>
          </p:cNvSpPr>
          <p:nvPr/>
        </p:nvSpPr>
        <p:spPr bwMode="auto">
          <a:xfrm>
            <a:off x="7619519" y="235883"/>
            <a:ext cx="3950336"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en-US" sz="2177" dirty="0">
                <a:solidFill>
                  <a:schemeClr val="bg1"/>
                </a:solidFill>
                <a:latin typeface="Avenir Next" panose="020B0503020202020204" pitchFamily="34" charset="0"/>
              </a:rPr>
              <a:t>What is BDL?</a:t>
            </a:r>
          </a:p>
        </p:txBody>
      </p:sp>
      <p:sp>
        <p:nvSpPr>
          <p:cNvPr id="6" name="Text Box 5">
            <a:extLst>
              <a:ext uri="{FF2B5EF4-FFF2-40B4-BE49-F238E27FC236}">
                <a16:creationId xmlns:a16="http://schemas.microsoft.com/office/drawing/2014/main" id="{D45D8289-527B-A0C0-4F85-94725DFB002E}"/>
              </a:ext>
            </a:extLst>
          </p:cNvPr>
          <p:cNvSpPr txBox="1">
            <a:spLocks noChangeArrowheads="1"/>
          </p:cNvSpPr>
          <p:nvPr/>
        </p:nvSpPr>
        <p:spPr bwMode="auto">
          <a:xfrm>
            <a:off x="1523520" y="4189400"/>
            <a:ext cx="9124798" cy="300991"/>
          </a:xfrm>
          <a:prstGeom prst="rect">
            <a:avLst/>
          </a:prstGeom>
          <a:noFill/>
          <a:ln>
            <a:noFill/>
          </a:ln>
          <a:effec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452" b="1" dirty="0">
              <a:solidFill>
                <a:srgbClr val="103F8F"/>
              </a:solidFill>
              <a:latin typeface="Century Gothic" panose="020B0502020202020204" pitchFamily="34" charset="0"/>
            </a:endParaRPr>
          </a:p>
        </p:txBody>
      </p:sp>
      <p:graphicFrame>
        <p:nvGraphicFramePr>
          <p:cNvPr id="21517" name="Content Placeholder 3">
            <a:extLst>
              <a:ext uri="{FF2B5EF4-FFF2-40B4-BE49-F238E27FC236}">
                <a16:creationId xmlns:a16="http://schemas.microsoft.com/office/drawing/2014/main" id="{CF2FFE9A-1D5B-17BE-8AE6-733725ACAF8E}"/>
              </a:ext>
            </a:extLst>
          </p:cNvPr>
          <p:cNvGraphicFramePr>
            <a:graphicFrameLocks noGrp="1"/>
          </p:cNvGraphicFramePr>
          <p:nvPr>
            <p:ph idx="1"/>
          </p:nvPr>
        </p:nvGraphicFramePr>
        <p:xfrm>
          <a:off x="1391830" y="1182364"/>
          <a:ext cx="9839915" cy="542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7147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a:extLst>
              <a:ext uri="{FF2B5EF4-FFF2-40B4-BE49-F238E27FC236}">
                <a16:creationId xmlns:a16="http://schemas.microsoft.com/office/drawing/2014/main" id="{9EBC28E5-22EB-75B1-28B5-8FDC8AD2B4B6}"/>
              </a:ext>
            </a:extLst>
          </p:cNvPr>
          <p:cNvSpPr txBox="1">
            <a:spLocks noChangeArrowheads="1"/>
          </p:cNvSpPr>
          <p:nvPr/>
        </p:nvSpPr>
        <p:spPr bwMode="auto">
          <a:xfrm>
            <a:off x="1542242" y="1424310"/>
            <a:ext cx="3655104" cy="300991"/>
          </a:xfrm>
          <a:prstGeom prst="rect">
            <a:avLst/>
          </a:prstGeom>
          <a:noFill/>
          <a:ln>
            <a:noFill/>
          </a:ln>
          <a:effec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452" b="1" dirty="0">
              <a:solidFill>
                <a:srgbClr val="103F8F"/>
              </a:solidFill>
              <a:latin typeface="Century Gothic" charset="0"/>
            </a:endParaRPr>
          </a:p>
        </p:txBody>
      </p:sp>
      <p:sp>
        <p:nvSpPr>
          <p:cNvPr id="21514" name="TextBox 117">
            <a:extLst>
              <a:ext uri="{FF2B5EF4-FFF2-40B4-BE49-F238E27FC236}">
                <a16:creationId xmlns:a16="http://schemas.microsoft.com/office/drawing/2014/main" id="{470D62F0-4482-3558-AD72-0E561E0B4B7A}"/>
              </a:ext>
            </a:extLst>
          </p:cNvPr>
          <p:cNvSpPr txBox="1">
            <a:spLocks noChangeArrowheads="1"/>
          </p:cNvSpPr>
          <p:nvPr/>
        </p:nvSpPr>
        <p:spPr bwMode="auto">
          <a:xfrm>
            <a:off x="3047039" y="128227"/>
            <a:ext cx="9144961" cy="642675"/>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21515" name="TextBox 118">
            <a:extLst>
              <a:ext uri="{FF2B5EF4-FFF2-40B4-BE49-F238E27FC236}">
                <a16:creationId xmlns:a16="http://schemas.microsoft.com/office/drawing/2014/main" id="{192A027C-EE54-1ECE-9E1E-DF13E9B57CC6}"/>
              </a:ext>
            </a:extLst>
          </p:cNvPr>
          <p:cNvSpPr txBox="1">
            <a:spLocks noChangeArrowheads="1"/>
          </p:cNvSpPr>
          <p:nvPr/>
        </p:nvSpPr>
        <p:spPr bwMode="auto">
          <a:xfrm>
            <a:off x="7619519" y="235883"/>
            <a:ext cx="3950336"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en-US" sz="2177" dirty="0">
                <a:solidFill>
                  <a:schemeClr val="bg1"/>
                </a:solidFill>
                <a:latin typeface="Avenir Next" panose="020B0503020202020204" pitchFamily="34" charset="0"/>
              </a:rPr>
              <a:t>What are the Challenges?</a:t>
            </a:r>
          </a:p>
        </p:txBody>
      </p:sp>
      <p:sp>
        <p:nvSpPr>
          <p:cNvPr id="6" name="Text Box 5">
            <a:extLst>
              <a:ext uri="{FF2B5EF4-FFF2-40B4-BE49-F238E27FC236}">
                <a16:creationId xmlns:a16="http://schemas.microsoft.com/office/drawing/2014/main" id="{D45D8289-527B-A0C0-4F85-94725DFB002E}"/>
              </a:ext>
            </a:extLst>
          </p:cNvPr>
          <p:cNvSpPr txBox="1">
            <a:spLocks noChangeArrowheads="1"/>
          </p:cNvSpPr>
          <p:nvPr/>
        </p:nvSpPr>
        <p:spPr bwMode="auto">
          <a:xfrm>
            <a:off x="1523520" y="4189400"/>
            <a:ext cx="9124798" cy="300991"/>
          </a:xfrm>
          <a:prstGeom prst="rect">
            <a:avLst/>
          </a:prstGeom>
          <a:noFill/>
          <a:ln>
            <a:noFill/>
          </a:ln>
          <a:effec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452" b="1" dirty="0">
              <a:solidFill>
                <a:srgbClr val="103F8F"/>
              </a:solidFill>
              <a:latin typeface="Century Gothic" panose="020B0502020202020204" pitchFamily="34" charset="0"/>
            </a:endParaRPr>
          </a:p>
        </p:txBody>
      </p:sp>
      <p:sp>
        <p:nvSpPr>
          <p:cNvPr id="4" name="Content Placeholder 3">
            <a:extLst>
              <a:ext uri="{FF2B5EF4-FFF2-40B4-BE49-F238E27FC236}">
                <a16:creationId xmlns:a16="http://schemas.microsoft.com/office/drawing/2014/main" id="{E5175DE8-4F46-E412-7A5E-E1375ED1C8FC}"/>
              </a:ext>
            </a:extLst>
          </p:cNvPr>
          <p:cNvSpPr>
            <a:spLocks noGrp="1"/>
          </p:cNvSpPr>
          <p:nvPr>
            <p:ph idx="1"/>
          </p:nvPr>
        </p:nvSpPr>
        <p:spPr>
          <a:xfrm>
            <a:off x="1391830" y="1182364"/>
            <a:ext cx="9839915" cy="5426490"/>
          </a:xfrm>
        </p:spPr>
        <p:txBody>
          <a:bodyPr>
            <a:normAutofit fontScale="32500" lnSpcReduction="20000"/>
          </a:bodyPr>
          <a:lstStyle/>
          <a:p>
            <a:pPr marL="0" indent="0">
              <a:lnSpc>
                <a:spcPct val="105000"/>
              </a:lnSpc>
              <a:spcBef>
                <a:spcPts val="1577"/>
              </a:spcBef>
              <a:spcAft>
                <a:spcPct val="0"/>
              </a:spcAft>
              <a:buClr>
                <a:srgbClr val="69BD46"/>
              </a:buClr>
              <a:buNone/>
              <a:defRPr/>
            </a:pPr>
            <a:r>
              <a:rPr lang="en-US" sz="5600" b="1" dirty="0">
                <a:solidFill>
                  <a:srgbClr val="103F8F"/>
                </a:solidFill>
                <a:latin typeface="Avenir Next" panose="020B0503020202020204" pitchFamily="34" charset="0"/>
              </a:rPr>
              <a:t>1. Data Often Resides with Reporting Agencies</a:t>
            </a:r>
          </a:p>
          <a:p>
            <a:pPr marL="0" indent="0">
              <a:lnSpc>
                <a:spcPct val="105000"/>
              </a:lnSpc>
              <a:spcBef>
                <a:spcPts val="1577"/>
              </a:spcBef>
              <a:spcAft>
                <a:spcPct val="0"/>
              </a:spcAft>
              <a:buClr>
                <a:srgbClr val="69BD46"/>
              </a:buClr>
              <a:buNone/>
              <a:defRPr/>
            </a:pPr>
            <a:r>
              <a:rPr lang="en-US" sz="5600" b="1" dirty="0">
                <a:solidFill>
                  <a:srgbClr val="103F8F"/>
                </a:solidFill>
                <a:latin typeface="Avenir Next" panose="020B0503020202020204" pitchFamily="34" charset="0"/>
              </a:rPr>
              <a:t>Different organizations or agencies typically collect data related to their specific reporting requirements making it difficult to combine datasets and create a common operating picture.  Leading to inefficiencies, and gaps in understanding the bigger picture.</a:t>
            </a:r>
          </a:p>
          <a:p>
            <a:pPr marL="0" indent="0">
              <a:lnSpc>
                <a:spcPct val="105000"/>
              </a:lnSpc>
              <a:spcBef>
                <a:spcPts val="1577"/>
              </a:spcBef>
              <a:spcAft>
                <a:spcPct val="0"/>
              </a:spcAft>
              <a:buClr>
                <a:srgbClr val="69BD46"/>
              </a:buClr>
              <a:buNone/>
              <a:defRPr/>
            </a:pPr>
            <a:r>
              <a:rPr lang="en-US" sz="5600" b="1" dirty="0">
                <a:solidFill>
                  <a:srgbClr val="103F8F"/>
                </a:solidFill>
                <a:latin typeface="Avenir Next" panose="020B0503020202020204" pitchFamily="34" charset="0"/>
              </a:rPr>
              <a:t>2. Inconsistent Data Formats</a:t>
            </a:r>
          </a:p>
          <a:p>
            <a:pPr marL="0" indent="0">
              <a:lnSpc>
                <a:spcPct val="105000"/>
              </a:lnSpc>
              <a:spcBef>
                <a:spcPts val="1577"/>
              </a:spcBef>
              <a:spcAft>
                <a:spcPct val="0"/>
              </a:spcAft>
              <a:buClr>
                <a:srgbClr val="69BD46"/>
              </a:buClr>
              <a:buNone/>
              <a:defRPr/>
            </a:pPr>
            <a:r>
              <a:rPr lang="en-US" sz="5600" b="1" dirty="0">
                <a:solidFill>
                  <a:srgbClr val="103F8F"/>
                </a:solidFill>
                <a:latin typeface="Avenir Next" panose="020B0503020202020204" pitchFamily="34" charset="0"/>
              </a:rPr>
              <a:t>Datasets from different sources often come in different formats and structures (e.g., different units of measurement, time intervals, or geospatial coordinates). Harmonizing these inconsistencies manually was time-consuming and error-prone.</a:t>
            </a:r>
          </a:p>
          <a:p>
            <a:pPr marL="0" indent="0">
              <a:lnSpc>
                <a:spcPct val="105000"/>
              </a:lnSpc>
              <a:spcBef>
                <a:spcPts val="1577"/>
              </a:spcBef>
              <a:spcAft>
                <a:spcPct val="0"/>
              </a:spcAft>
              <a:buClr>
                <a:srgbClr val="69BD46"/>
              </a:buClr>
              <a:buNone/>
              <a:defRPr/>
            </a:pPr>
            <a:r>
              <a:rPr lang="en-US" sz="5600" b="1" dirty="0">
                <a:solidFill>
                  <a:srgbClr val="103F8F"/>
                </a:solidFill>
                <a:latin typeface="Avenir Next" panose="020B0503020202020204" pitchFamily="34" charset="0"/>
              </a:rPr>
              <a:t>3. Manual Data Entry and Collection</a:t>
            </a:r>
          </a:p>
          <a:p>
            <a:pPr marL="0" indent="0">
              <a:lnSpc>
                <a:spcPct val="105000"/>
              </a:lnSpc>
              <a:spcBef>
                <a:spcPts val="1577"/>
              </a:spcBef>
              <a:spcAft>
                <a:spcPct val="0"/>
              </a:spcAft>
              <a:buClr>
                <a:srgbClr val="69BD46"/>
              </a:buClr>
              <a:buNone/>
              <a:defRPr/>
            </a:pPr>
            <a:r>
              <a:rPr lang="en-US" sz="5600" b="1" dirty="0">
                <a:solidFill>
                  <a:srgbClr val="103F8F"/>
                </a:solidFill>
                <a:latin typeface="Avenir Next" panose="020B0503020202020204" pitchFamily="34" charset="0"/>
              </a:rPr>
              <a:t>A significant portion of data collection is done manually, requiring people to physically enter or upload data into systems, often leading to human errors. Sensor data, where available, was often stored in localized systems, meaning it needed to be manually gathered and processed for use.</a:t>
            </a:r>
          </a:p>
          <a:p>
            <a:pPr>
              <a:lnSpc>
                <a:spcPct val="105000"/>
              </a:lnSpc>
              <a:spcBef>
                <a:spcPts val="1577"/>
              </a:spcBef>
              <a:spcAft>
                <a:spcPct val="0"/>
              </a:spcAft>
              <a:buClr>
                <a:srgbClr val="69BD46"/>
              </a:buClr>
              <a:buFont typeface="Wingdings" pitchFamily="2" charset="2"/>
              <a:buChar char=""/>
              <a:defRPr/>
            </a:pPr>
            <a:endParaRPr lang="en-US" altLang="en-US" sz="1633" b="1" dirty="0">
              <a:solidFill>
                <a:srgbClr val="103F8F"/>
              </a:solidFill>
              <a:latin typeface="Century Gothic" charset="0"/>
            </a:endParaRPr>
          </a:p>
          <a:p>
            <a:pPr marL="0" indent="0">
              <a:buNone/>
            </a:pPr>
            <a:endParaRPr lang="en-US" dirty="0"/>
          </a:p>
        </p:txBody>
      </p:sp>
    </p:spTree>
    <p:extLst>
      <p:ext uri="{BB962C8B-B14F-4D97-AF65-F5344CB8AC3E}">
        <p14:creationId xmlns:p14="http://schemas.microsoft.com/office/powerpoint/2010/main" val="4009558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a:extLst>
              <a:ext uri="{FF2B5EF4-FFF2-40B4-BE49-F238E27FC236}">
                <a16:creationId xmlns:a16="http://schemas.microsoft.com/office/drawing/2014/main" id="{9EBC28E5-22EB-75B1-28B5-8FDC8AD2B4B6}"/>
              </a:ext>
            </a:extLst>
          </p:cNvPr>
          <p:cNvSpPr txBox="1">
            <a:spLocks noChangeArrowheads="1"/>
          </p:cNvSpPr>
          <p:nvPr/>
        </p:nvSpPr>
        <p:spPr bwMode="auto">
          <a:xfrm>
            <a:off x="1542242" y="1424310"/>
            <a:ext cx="3655104" cy="300991"/>
          </a:xfrm>
          <a:prstGeom prst="rect">
            <a:avLst/>
          </a:prstGeom>
          <a:noFill/>
          <a:ln>
            <a:noFill/>
          </a:ln>
          <a:effec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452" b="1" dirty="0">
              <a:solidFill>
                <a:srgbClr val="103F8F"/>
              </a:solidFill>
              <a:latin typeface="Century Gothic" charset="0"/>
            </a:endParaRPr>
          </a:p>
        </p:txBody>
      </p:sp>
      <p:sp>
        <p:nvSpPr>
          <p:cNvPr id="21514" name="TextBox 117">
            <a:extLst>
              <a:ext uri="{FF2B5EF4-FFF2-40B4-BE49-F238E27FC236}">
                <a16:creationId xmlns:a16="http://schemas.microsoft.com/office/drawing/2014/main" id="{470D62F0-4482-3558-AD72-0E561E0B4B7A}"/>
              </a:ext>
            </a:extLst>
          </p:cNvPr>
          <p:cNvSpPr txBox="1">
            <a:spLocks noChangeArrowheads="1"/>
          </p:cNvSpPr>
          <p:nvPr/>
        </p:nvSpPr>
        <p:spPr bwMode="auto">
          <a:xfrm>
            <a:off x="3047039" y="128227"/>
            <a:ext cx="9144961" cy="642675"/>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21515" name="TextBox 118">
            <a:extLst>
              <a:ext uri="{FF2B5EF4-FFF2-40B4-BE49-F238E27FC236}">
                <a16:creationId xmlns:a16="http://schemas.microsoft.com/office/drawing/2014/main" id="{192A027C-EE54-1ECE-9E1E-DF13E9B57CC6}"/>
              </a:ext>
            </a:extLst>
          </p:cNvPr>
          <p:cNvSpPr txBox="1">
            <a:spLocks noChangeArrowheads="1"/>
          </p:cNvSpPr>
          <p:nvPr/>
        </p:nvSpPr>
        <p:spPr bwMode="auto">
          <a:xfrm>
            <a:off x="4843850" y="235883"/>
            <a:ext cx="7244990"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en-US" sz="2177" dirty="0">
                <a:solidFill>
                  <a:schemeClr val="bg1"/>
                </a:solidFill>
                <a:latin typeface="Avenir Next" panose="020B0503020202020204" pitchFamily="34" charset="0"/>
              </a:rPr>
              <a:t>How is AI Changing the Data Landscape?</a:t>
            </a:r>
          </a:p>
        </p:txBody>
      </p:sp>
      <p:sp>
        <p:nvSpPr>
          <p:cNvPr id="6" name="Text Box 5">
            <a:extLst>
              <a:ext uri="{FF2B5EF4-FFF2-40B4-BE49-F238E27FC236}">
                <a16:creationId xmlns:a16="http://schemas.microsoft.com/office/drawing/2014/main" id="{D45D8289-527B-A0C0-4F85-94725DFB002E}"/>
              </a:ext>
            </a:extLst>
          </p:cNvPr>
          <p:cNvSpPr txBox="1">
            <a:spLocks noChangeArrowheads="1"/>
          </p:cNvSpPr>
          <p:nvPr/>
        </p:nvSpPr>
        <p:spPr bwMode="auto">
          <a:xfrm>
            <a:off x="1523520" y="4189400"/>
            <a:ext cx="9124798" cy="300991"/>
          </a:xfrm>
          <a:prstGeom prst="rect">
            <a:avLst/>
          </a:prstGeom>
          <a:noFill/>
          <a:ln>
            <a:noFill/>
          </a:ln>
          <a:effec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452" b="1" dirty="0">
              <a:solidFill>
                <a:srgbClr val="103F8F"/>
              </a:solidFill>
              <a:latin typeface="Century Gothic" panose="020B0502020202020204" pitchFamily="34" charset="0"/>
            </a:endParaRPr>
          </a:p>
        </p:txBody>
      </p:sp>
      <p:sp>
        <p:nvSpPr>
          <p:cNvPr id="4" name="Content Placeholder 3">
            <a:extLst>
              <a:ext uri="{FF2B5EF4-FFF2-40B4-BE49-F238E27FC236}">
                <a16:creationId xmlns:a16="http://schemas.microsoft.com/office/drawing/2014/main" id="{E5175DE8-4F46-E412-7A5E-E1375ED1C8FC}"/>
              </a:ext>
            </a:extLst>
          </p:cNvPr>
          <p:cNvSpPr>
            <a:spLocks noGrp="1"/>
          </p:cNvSpPr>
          <p:nvPr>
            <p:ph idx="1"/>
          </p:nvPr>
        </p:nvSpPr>
        <p:spPr>
          <a:xfrm>
            <a:off x="1391830" y="1182364"/>
            <a:ext cx="9839915" cy="5426490"/>
          </a:xfrm>
        </p:spPr>
        <p:txBody>
          <a:bodyPr>
            <a:normAutofit/>
          </a:bodyPr>
          <a:lstStyle/>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Efficient data collection with less manual effort. AI-powered tools can now handle the integration of disparate data sources more efficiently, cleaning and harmonizing data formats for better usability. This means fewer manual processes, reducing errors, and saving time.</a:t>
            </a: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Accurate and predictive insights using AI. AI is being leveraged to run predictive models that help forecast environmental outcomes, such as hydrological changes or species population shifts. These models can use historical and real-time data to offer more accurate predictions.</a:t>
            </a: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Customizable reporting for different stakeholder needs.</a:t>
            </a: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Real-time monitoring for proactive management of natural resources.</a:t>
            </a: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Reducing costs to aggregate and maintain significant amount of information.</a:t>
            </a:r>
          </a:p>
          <a:p>
            <a:pPr>
              <a:lnSpc>
                <a:spcPct val="105000"/>
              </a:lnSpc>
              <a:spcBef>
                <a:spcPts val="1577"/>
              </a:spcBef>
              <a:spcAft>
                <a:spcPct val="0"/>
              </a:spcAft>
              <a:buClr>
                <a:srgbClr val="69BD46"/>
              </a:buClr>
              <a:buFont typeface="Wingdings" pitchFamily="2" charset="2"/>
              <a:buChar char=""/>
              <a:defRPr/>
            </a:pPr>
            <a:r>
              <a:rPr lang="en-US" altLang="en-US" sz="2000" b="1" dirty="0">
                <a:solidFill>
                  <a:srgbClr val="103F8F"/>
                </a:solidFill>
                <a:latin typeface="Avenir Next" panose="020B0503020202020204" pitchFamily="34" charset="0"/>
              </a:rPr>
              <a:t>Things are just getting started..</a:t>
            </a:r>
          </a:p>
          <a:p>
            <a:pPr>
              <a:lnSpc>
                <a:spcPct val="105000"/>
              </a:lnSpc>
              <a:spcBef>
                <a:spcPts val="1577"/>
              </a:spcBef>
              <a:spcAft>
                <a:spcPct val="0"/>
              </a:spcAft>
              <a:buClr>
                <a:srgbClr val="69BD46"/>
              </a:buClr>
              <a:buFont typeface="Wingdings" pitchFamily="2" charset="2"/>
              <a:buChar char=""/>
              <a:defRPr/>
            </a:pPr>
            <a:endParaRPr lang="en-US" altLang="en-US" sz="1633" b="1" dirty="0">
              <a:solidFill>
                <a:srgbClr val="103F8F"/>
              </a:solidFill>
              <a:latin typeface="Century Gothic" charset="0"/>
            </a:endParaRPr>
          </a:p>
          <a:p>
            <a:endParaRPr lang="en-US" dirty="0"/>
          </a:p>
        </p:txBody>
      </p:sp>
    </p:spTree>
    <p:extLst>
      <p:ext uri="{BB962C8B-B14F-4D97-AF65-F5344CB8AC3E}">
        <p14:creationId xmlns:p14="http://schemas.microsoft.com/office/powerpoint/2010/main" val="811668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24" name="Rectangle 215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3" name="Rectangle 2152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5" name="Rectangle 2152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7" name="Rectangle 2152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5" name="Text Box 5">
            <a:extLst>
              <a:ext uri="{FF2B5EF4-FFF2-40B4-BE49-F238E27FC236}">
                <a16:creationId xmlns:a16="http://schemas.microsoft.com/office/drawing/2014/main" id="{9EBC28E5-22EB-75B1-28B5-8FDC8AD2B4B6}"/>
              </a:ext>
            </a:extLst>
          </p:cNvPr>
          <p:cNvSpPr txBox="1">
            <a:spLocks noChangeArrowheads="1"/>
          </p:cNvSpPr>
          <p:nvPr/>
        </p:nvSpPr>
        <p:spPr bwMode="auto">
          <a:xfrm>
            <a:off x="1542242" y="1424310"/>
            <a:ext cx="3655104" cy="300991"/>
          </a:xfrm>
          <a:prstGeom prst="rect">
            <a:avLst/>
          </a:prstGeom>
          <a:noFill/>
          <a:ln>
            <a:noFill/>
          </a:ln>
          <a:effec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452" b="1" dirty="0">
              <a:solidFill>
                <a:srgbClr val="103F8F"/>
              </a:solidFill>
              <a:latin typeface="Century Gothic" charset="0"/>
            </a:endParaRPr>
          </a:p>
        </p:txBody>
      </p:sp>
      <p:sp>
        <p:nvSpPr>
          <p:cNvPr id="6" name="Text Box 5">
            <a:extLst>
              <a:ext uri="{FF2B5EF4-FFF2-40B4-BE49-F238E27FC236}">
                <a16:creationId xmlns:a16="http://schemas.microsoft.com/office/drawing/2014/main" id="{D45D8289-527B-A0C0-4F85-94725DFB002E}"/>
              </a:ext>
            </a:extLst>
          </p:cNvPr>
          <p:cNvSpPr txBox="1">
            <a:spLocks noChangeArrowheads="1"/>
          </p:cNvSpPr>
          <p:nvPr/>
        </p:nvSpPr>
        <p:spPr bwMode="auto">
          <a:xfrm>
            <a:off x="1523520" y="4189400"/>
            <a:ext cx="9124798" cy="300991"/>
          </a:xfrm>
          <a:prstGeom prst="rect">
            <a:avLst/>
          </a:prstGeom>
          <a:noFill/>
          <a:ln>
            <a:noFill/>
          </a:ln>
          <a:effec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452" b="1" dirty="0">
              <a:solidFill>
                <a:srgbClr val="103F8F"/>
              </a:solidFill>
              <a:latin typeface="Century Gothic" panose="020B0502020202020204" pitchFamily="34" charset="0"/>
            </a:endParaRPr>
          </a:p>
        </p:txBody>
      </p:sp>
      <p:graphicFrame>
        <p:nvGraphicFramePr>
          <p:cNvPr id="21526" name="Content Placeholder 3">
            <a:extLst>
              <a:ext uri="{FF2B5EF4-FFF2-40B4-BE49-F238E27FC236}">
                <a16:creationId xmlns:a16="http://schemas.microsoft.com/office/drawing/2014/main" id="{9132C03F-143A-A855-8847-1F5A40B722AA}"/>
              </a:ext>
            </a:extLst>
          </p:cNvPr>
          <p:cNvGraphicFramePr>
            <a:graphicFrameLocks noGrp="1"/>
          </p:cNvGraphicFramePr>
          <p:nvPr>
            <p:ph idx="1"/>
            <p:extLst>
              <p:ext uri="{D42A27DB-BD31-4B8C-83A1-F6EECF244321}">
                <p14:modId xmlns:p14="http://schemas.microsoft.com/office/powerpoint/2010/main" val="3369789488"/>
              </p:ext>
            </p:extLst>
          </p:nvPr>
        </p:nvGraphicFramePr>
        <p:xfrm>
          <a:off x="644057" y="2112579"/>
          <a:ext cx="4553290" cy="41928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angle 11">
            <a:extLst>
              <a:ext uri="{FF2B5EF4-FFF2-40B4-BE49-F238E27FC236}">
                <a16:creationId xmlns:a16="http://schemas.microsoft.com/office/drawing/2014/main" id="{8BACCEB4-771B-C649-4539-233B1674A884}"/>
              </a:ext>
            </a:extLst>
          </p:cNvPr>
          <p:cNvSpPr/>
          <p:nvPr/>
        </p:nvSpPr>
        <p:spPr>
          <a:xfrm>
            <a:off x="-2" y="-158960"/>
            <a:ext cx="12295029" cy="1742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17">
            <a:extLst>
              <a:ext uri="{FF2B5EF4-FFF2-40B4-BE49-F238E27FC236}">
                <a16:creationId xmlns:a16="http://schemas.microsoft.com/office/drawing/2014/main" id="{526E1960-9461-B01A-800D-30121AF77E60}"/>
              </a:ext>
            </a:extLst>
          </p:cNvPr>
          <p:cNvSpPr txBox="1">
            <a:spLocks noChangeArrowheads="1"/>
          </p:cNvSpPr>
          <p:nvPr/>
        </p:nvSpPr>
        <p:spPr bwMode="auto">
          <a:xfrm>
            <a:off x="3047039" y="128227"/>
            <a:ext cx="9144961" cy="642675"/>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14" name="TextBox 118">
            <a:extLst>
              <a:ext uri="{FF2B5EF4-FFF2-40B4-BE49-F238E27FC236}">
                <a16:creationId xmlns:a16="http://schemas.microsoft.com/office/drawing/2014/main" id="{551B9678-E046-11E9-265D-F8D9DFD0F0CD}"/>
              </a:ext>
            </a:extLst>
          </p:cNvPr>
          <p:cNvSpPr txBox="1">
            <a:spLocks noChangeArrowheads="1"/>
          </p:cNvSpPr>
          <p:nvPr/>
        </p:nvSpPr>
        <p:spPr bwMode="auto">
          <a:xfrm>
            <a:off x="4843850" y="235883"/>
            <a:ext cx="7244990"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en-US" sz="2177" dirty="0">
                <a:solidFill>
                  <a:schemeClr val="bg1"/>
                </a:solidFill>
                <a:latin typeface="Avenir Next" panose="020B0503020202020204" pitchFamily="34" charset="0"/>
              </a:rPr>
              <a:t>How BDL Using AI?</a:t>
            </a:r>
          </a:p>
        </p:txBody>
      </p:sp>
      <p:pic>
        <p:nvPicPr>
          <p:cNvPr id="15" name="Operations_Workspace_New.mp4">
            <a:hlinkClick r:id="" action="ppaction://media"/>
            <a:extLst>
              <a:ext uri="{FF2B5EF4-FFF2-40B4-BE49-F238E27FC236}">
                <a16:creationId xmlns:a16="http://schemas.microsoft.com/office/drawing/2014/main" id="{476C31FB-21F6-9758-2DBD-33B03DCB1D2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458575" y="1613026"/>
            <a:ext cx="6456796" cy="3631948"/>
          </a:xfrm>
          <a:prstGeom prst="rect">
            <a:avLst/>
          </a:prstGeom>
        </p:spPr>
      </p:pic>
    </p:spTree>
    <p:extLst>
      <p:ext uri="{BB962C8B-B14F-4D97-AF65-F5344CB8AC3E}">
        <p14:creationId xmlns:p14="http://schemas.microsoft.com/office/powerpoint/2010/main" val="23869061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3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10442-B2DB-F75D-4FC8-26BD12742193}"/>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B49D1F4-4FFD-B0B7-A668-2F875BAF9244}"/>
              </a:ext>
            </a:extLst>
          </p:cNvPr>
          <p:cNvPicPr>
            <a:picLocks noChangeAspect="1"/>
          </p:cNvPicPr>
          <p:nvPr/>
        </p:nvPicPr>
        <p:blipFill rotWithShape="1">
          <a:blip r:embed="rId2"/>
          <a:srcRect t="29372" b="18258"/>
          <a:stretch/>
        </p:blipFill>
        <p:spPr>
          <a:xfrm>
            <a:off x="2576382" y="1961322"/>
            <a:ext cx="7039236" cy="4770782"/>
          </a:xfrm>
          <a:prstGeom prst="rect">
            <a:avLst/>
          </a:prstGeom>
        </p:spPr>
      </p:pic>
    </p:spTree>
    <p:extLst>
      <p:ext uri="{BB962C8B-B14F-4D97-AF65-F5344CB8AC3E}">
        <p14:creationId xmlns:p14="http://schemas.microsoft.com/office/powerpoint/2010/main" val="998364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9BE4-F145-3789-B89A-497988C9FAF6}"/>
            </a:ext>
          </a:extLst>
        </p:cNvPr>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D506CA2D-6473-414A-1D8D-A1FEAB17BD7C}"/>
              </a:ext>
            </a:extLst>
          </p:cNvPr>
          <p:cNvPicPr>
            <a:picLocks noChangeAspect="1"/>
          </p:cNvPicPr>
          <p:nvPr/>
        </p:nvPicPr>
        <p:blipFill rotWithShape="1">
          <a:blip r:embed="rId2"/>
          <a:srcRect b="42653"/>
          <a:stretch/>
        </p:blipFill>
        <p:spPr>
          <a:xfrm>
            <a:off x="4293615" y="942691"/>
            <a:ext cx="7534119" cy="6930889"/>
          </a:xfrm>
          <a:prstGeom prst="rect">
            <a:avLst/>
          </a:prstGeom>
        </p:spPr>
      </p:pic>
      <p:sp>
        <p:nvSpPr>
          <p:cNvPr id="3" name="Text Box 8">
            <a:extLst>
              <a:ext uri="{FF2B5EF4-FFF2-40B4-BE49-F238E27FC236}">
                <a16:creationId xmlns:a16="http://schemas.microsoft.com/office/drawing/2014/main" id="{9466F336-0B28-68D2-2EE6-22292C9998BC}"/>
              </a:ext>
            </a:extLst>
          </p:cNvPr>
          <p:cNvSpPr txBox="1">
            <a:spLocks noChangeArrowheads="1"/>
          </p:cNvSpPr>
          <p:nvPr/>
        </p:nvSpPr>
        <p:spPr bwMode="auto">
          <a:xfrm>
            <a:off x="679855" y="1032796"/>
            <a:ext cx="3940254" cy="3318108"/>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r>
              <a:rPr lang="en-US" altLang="en-US" sz="1814" b="1" u="sng" dirty="0">
                <a:solidFill>
                  <a:srgbClr val="103F8F"/>
                </a:solidFill>
                <a:latin typeface="Avenir Next" panose="020B0503020202020204" pitchFamily="34" charset="0"/>
              </a:rPr>
              <a:t>What Will be Available?</a:t>
            </a:r>
          </a:p>
          <a:p>
            <a:pPr>
              <a:lnSpc>
                <a:spcPct val="105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Daily Operations</a:t>
            </a:r>
          </a:p>
          <a:p>
            <a:pPr>
              <a:lnSpc>
                <a:spcPct val="105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River and Reservoir Conditions</a:t>
            </a:r>
          </a:p>
          <a:p>
            <a:pPr>
              <a:lnSpc>
                <a:spcPct val="105000"/>
              </a:lnSpc>
              <a:spcBef>
                <a:spcPts val="1577"/>
              </a:spcBef>
              <a:spcAft>
                <a:spcPct val="0"/>
              </a:spcAft>
              <a:buClr>
                <a:srgbClr val="69BD46"/>
              </a:buClr>
              <a:buFont typeface="Wingdings" charset="2"/>
              <a:buChar char=""/>
              <a:defRPr/>
            </a:pPr>
            <a:r>
              <a:rPr lang="en-US" sz="1452" b="1" dirty="0">
                <a:solidFill>
                  <a:srgbClr val="103F8F"/>
                </a:solidFill>
                <a:latin typeface="Avenir Next" panose="020B0503020202020204" pitchFamily="34" charset="0"/>
                <a:ea typeface="Microsoft YaHei" panose="020B0503020204020204" pitchFamily="34" charset="-122"/>
              </a:rPr>
              <a:t>Key Indicators and Indices</a:t>
            </a:r>
          </a:p>
          <a:p>
            <a:pPr>
              <a:lnSpc>
                <a:spcPct val="105000"/>
              </a:lnSpc>
              <a:spcBef>
                <a:spcPts val="1577"/>
              </a:spcBef>
              <a:spcAft>
                <a:spcPct val="0"/>
              </a:spcAft>
              <a:buClr>
                <a:srgbClr val="69BD46"/>
              </a:buClr>
              <a:buFont typeface="Wingdings" charset="2"/>
              <a:buChar char=""/>
              <a:defRPr/>
            </a:pPr>
            <a:r>
              <a:rPr lang="en-US" sz="1452" b="1" dirty="0">
                <a:solidFill>
                  <a:srgbClr val="103F8F"/>
                </a:solidFill>
                <a:latin typeface="Avenir Next" panose="020B0503020202020204" pitchFamily="34" charset="0"/>
                <a:ea typeface="Microsoft YaHei" panose="020B0503020204020204" pitchFamily="34" charset="-122"/>
              </a:rPr>
              <a:t>Reports as Available </a:t>
            </a:r>
          </a:p>
          <a:p>
            <a:pPr>
              <a:lnSpc>
                <a:spcPct val="105000"/>
              </a:lnSpc>
              <a:spcBef>
                <a:spcPts val="1577"/>
              </a:spcBef>
              <a:spcAft>
                <a:spcPct val="0"/>
              </a:spcAft>
              <a:buClr>
                <a:srgbClr val="69BD46"/>
              </a:buClr>
              <a:buFont typeface="Wingdings" charset="2"/>
              <a:buChar char=""/>
              <a:defRPr/>
            </a:pPr>
            <a:r>
              <a:rPr lang="en-US" sz="1452" b="1" dirty="0">
                <a:solidFill>
                  <a:srgbClr val="103F8F"/>
                </a:solidFill>
                <a:latin typeface="Avenir Next" panose="020B0503020202020204" pitchFamily="34" charset="0"/>
                <a:ea typeface="Microsoft YaHei" panose="020B0503020204020204" pitchFamily="34" charset="-122"/>
              </a:rPr>
              <a:t>Gate Status and X2</a:t>
            </a:r>
          </a:p>
          <a:p>
            <a:pPr marL="0" indent="0">
              <a:lnSpc>
                <a:spcPct val="105000"/>
              </a:lnSpc>
              <a:spcBef>
                <a:spcPts val="1577"/>
              </a:spcBef>
              <a:spcAft>
                <a:spcPct val="0"/>
              </a:spcAft>
              <a:buClr>
                <a:srgbClr val="69BD46"/>
              </a:buClr>
              <a:defRPr/>
            </a:pPr>
            <a:endParaRPr lang="en-US" altLang="en-US" sz="1814" b="1" u="sng" dirty="0">
              <a:solidFill>
                <a:srgbClr val="FFC000"/>
              </a:solidFill>
              <a:latin typeface="Avenir Next" panose="020B0503020202020204" pitchFamily="34" charset="0"/>
            </a:endParaRPr>
          </a:p>
          <a:p>
            <a:pPr marL="0" indent="0">
              <a:lnSpc>
                <a:spcPct val="105000"/>
              </a:lnSpc>
              <a:spcBef>
                <a:spcPts val="1577"/>
              </a:spcBef>
              <a:spcAft>
                <a:spcPct val="0"/>
              </a:spcAft>
              <a:buClr>
                <a:srgbClr val="69BD46"/>
              </a:buClr>
              <a:defRPr/>
            </a:pPr>
            <a:r>
              <a:rPr lang="en-US" altLang="en-US" sz="1814" b="1" u="sng" dirty="0">
                <a:solidFill>
                  <a:srgbClr val="FFC000"/>
                </a:solidFill>
                <a:latin typeface="Avenir Next" panose="020B0503020202020204" pitchFamily="34" charset="0"/>
              </a:rPr>
              <a:t>Who is Using it?</a:t>
            </a:r>
            <a:endParaRPr lang="en-US" altLang="en-US" sz="1814" b="1" dirty="0">
              <a:solidFill>
                <a:srgbClr val="FFC000"/>
              </a:solidFill>
              <a:latin typeface="Avenir Next" panose="020B0503020202020204" pitchFamily="34" charset="0"/>
            </a:endParaRP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Managers</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Mobile App Community</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Workgroups</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Operations</a:t>
            </a:r>
          </a:p>
          <a:p>
            <a:pPr marL="0" indent="0">
              <a:lnSpc>
                <a:spcPct val="105000"/>
              </a:lnSpc>
              <a:spcBef>
                <a:spcPts val="1577"/>
              </a:spcBef>
              <a:spcAft>
                <a:spcPct val="0"/>
              </a:spcAft>
              <a:buClr>
                <a:srgbClr val="69BD46"/>
              </a:buClr>
              <a:defRPr/>
            </a:pPr>
            <a:endParaRPr lang="en-US" altLang="en-US" sz="1452" b="1" u="sng" dirty="0">
              <a:solidFill>
                <a:srgbClr val="10408F"/>
              </a:solidFill>
              <a:latin typeface="Century Gothic" charset="0"/>
            </a:endParaRPr>
          </a:p>
        </p:txBody>
      </p:sp>
      <p:sp>
        <p:nvSpPr>
          <p:cNvPr id="4" name="TextBox 11">
            <a:extLst>
              <a:ext uri="{FF2B5EF4-FFF2-40B4-BE49-F238E27FC236}">
                <a16:creationId xmlns:a16="http://schemas.microsoft.com/office/drawing/2014/main" id="{0B9E9C49-2BCD-E733-1114-AB2EFB1C90D6}"/>
              </a:ext>
            </a:extLst>
          </p:cNvPr>
          <p:cNvSpPr txBox="1">
            <a:spLocks noChangeArrowheads="1"/>
          </p:cNvSpPr>
          <p:nvPr/>
        </p:nvSpPr>
        <p:spPr bwMode="auto">
          <a:xfrm>
            <a:off x="4075289" y="314977"/>
            <a:ext cx="8116711" cy="635524"/>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5" name="TextBox 12">
            <a:extLst>
              <a:ext uri="{FF2B5EF4-FFF2-40B4-BE49-F238E27FC236}">
                <a16:creationId xmlns:a16="http://schemas.microsoft.com/office/drawing/2014/main" id="{847C86C4-57E9-A785-5F6E-46C4138DF603}"/>
              </a:ext>
            </a:extLst>
          </p:cNvPr>
          <p:cNvSpPr txBox="1">
            <a:spLocks noChangeArrowheads="1"/>
          </p:cNvSpPr>
          <p:nvPr/>
        </p:nvSpPr>
        <p:spPr bwMode="auto">
          <a:xfrm>
            <a:off x="9543798" y="419058"/>
            <a:ext cx="7425420"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177" dirty="0">
                <a:solidFill>
                  <a:schemeClr val="bg1"/>
                </a:solidFill>
                <a:latin typeface="Avenir Next" panose="020B0503020202020204" pitchFamily="34" charset="0"/>
              </a:rPr>
              <a:t>Operations Data</a:t>
            </a:r>
          </a:p>
        </p:txBody>
      </p:sp>
    </p:spTree>
    <p:extLst>
      <p:ext uri="{BB962C8B-B14F-4D97-AF65-F5344CB8AC3E}">
        <p14:creationId xmlns:p14="http://schemas.microsoft.com/office/powerpoint/2010/main" val="4210436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17301</TotalTime>
  <Words>1136</Words>
  <Application>Microsoft Macintosh PowerPoint</Application>
  <PresentationFormat>Widescreen</PresentationFormat>
  <Paragraphs>149</Paragraphs>
  <Slides>32</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Aptos Display</vt:lpstr>
      <vt:lpstr>Arial</vt:lpstr>
      <vt:lpstr>Avenir Next</vt:lpstr>
      <vt:lpstr>Century Gothic</vt:lpstr>
      <vt:lpstr>Source Sans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Amye Osti</cp:lastModifiedBy>
  <cp:revision>14</cp:revision>
  <cp:lastPrinted>2024-09-30T17:16:20Z</cp:lastPrinted>
  <dcterms:created xsi:type="dcterms:W3CDTF">2024-02-21T21:33:13Z</dcterms:created>
  <dcterms:modified xsi:type="dcterms:W3CDTF">2024-09-30T17:16:34Z</dcterms:modified>
</cp:coreProperties>
</file>