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21"/>
  </p:notesMasterIdLst>
  <p:sldIdLst>
    <p:sldId id="300" r:id="rId2"/>
    <p:sldId id="282" r:id="rId3"/>
    <p:sldId id="289" r:id="rId4"/>
    <p:sldId id="278" r:id="rId5"/>
    <p:sldId id="292" r:id="rId6"/>
    <p:sldId id="301" r:id="rId7"/>
    <p:sldId id="291" r:id="rId8"/>
    <p:sldId id="296" r:id="rId9"/>
    <p:sldId id="306" r:id="rId10"/>
    <p:sldId id="307" r:id="rId11"/>
    <p:sldId id="308" r:id="rId12"/>
    <p:sldId id="309" r:id="rId13"/>
    <p:sldId id="302" r:id="rId14"/>
    <p:sldId id="294" r:id="rId15"/>
    <p:sldId id="299" r:id="rId16"/>
    <p:sldId id="303" r:id="rId17"/>
    <p:sldId id="304" r:id="rId18"/>
    <p:sldId id="305" r:id="rId19"/>
    <p:sldId id="28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4690" autoAdjust="0"/>
  </p:normalViewPr>
  <p:slideViewPr>
    <p:cSldViewPr snapToGrid="0" snapToObjects="1">
      <p:cViewPr>
        <p:scale>
          <a:sx n="209" d="100"/>
          <a:sy n="209" d="100"/>
        </p:scale>
        <p:origin x="-672" y="656"/>
      </p:cViewPr>
      <p:guideLst>
        <p:guide orient="horz"/>
        <p:guide/>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1AA9E-FA47-4BE6-A222-E89E629B6C2B}" type="datetimeFigureOut">
              <a:rPr lang="en-US" smtClean="0"/>
              <a:t>11/12/13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6E839-4C03-4EB9-B9C9-3BF7DC13DB93}" type="slidenum">
              <a:rPr lang="en-US" smtClean="0"/>
              <a:t>‹#›</a:t>
            </a:fld>
            <a:endParaRPr lang="en-US"/>
          </a:p>
        </p:txBody>
      </p:sp>
    </p:spTree>
    <p:extLst>
      <p:ext uri="{BB962C8B-B14F-4D97-AF65-F5344CB8AC3E}">
        <p14:creationId xmlns:p14="http://schemas.microsoft.com/office/powerpoint/2010/main" val="293411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discussion about the effort historically</a:t>
            </a:r>
          </a:p>
          <a:p>
            <a:endParaRPr lang="en-US" dirty="0" smtClean="0"/>
          </a:p>
          <a:p>
            <a:r>
              <a:rPr lang="en-US" dirty="0" smtClean="0"/>
              <a:t>This effort began roughly five years ago when it was known that publically held databases existed</a:t>
            </a:r>
            <a:r>
              <a:rPr lang="en-US" baseline="0" dirty="0" smtClean="0"/>
              <a:t> in different locations throughout the state.  With the assistance of our consultant (34 North), a web-based tool to access, analyze and visualize these databases was developed as www.baydeltalive.com.</a:t>
            </a:r>
          </a:p>
          <a:p>
            <a:endParaRPr lang="en-US" baseline="0" dirty="0" smtClean="0"/>
          </a:p>
          <a:p>
            <a:r>
              <a:rPr lang="en-US" baseline="0" dirty="0" smtClean="0"/>
              <a:t>Some of the databases that we are talking about include CDEC (California Data Exchange Center), CEDEN (Database for environmental information), IEP (Interagency Ecological Program), and databases from other agencies such as the USGS.</a:t>
            </a:r>
          </a:p>
          <a:p>
            <a:endParaRPr lang="en-US" baseline="0" dirty="0" smtClean="0"/>
          </a:p>
          <a:p>
            <a:r>
              <a:rPr lang="en-US" baseline="0" dirty="0" smtClean="0"/>
              <a:t>The website is robust enough to incorporate future databases that will, no doubt, be created as the BDCP and Habitat Restoration move into the implementation/construction phases.</a:t>
            </a:r>
          </a:p>
          <a:p>
            <a:endParaRPr lang="en-US" baseline="0" dirty="0" smtClean="0"/>
          </a:p>
          <a:p>
            <a:r>
              <a:rPr lang="en-US" baseline="0" dirty="0" smtClean="0"/>
              <a:t>I’m going to go over the benefits for this concept using the website and </a:t>
            </a:r>
            <a:r>
              <a:rPr lang="en-US" baseline="0" dirty="0" err="1" smtClean="0"/>
              <a:t>iphone</a:t>
            </a:r>
            <a:r>
              <a:rPr lang="en-US" baseline="0" dirty="0" smtClean="0"/>
              <a:t> applications and then show you a few examples of the tools that can be accessed through Bay-Delta Live.</a:t>
            </a:r>
            <a:endParaRPr lang="en-US" dirty="0" smtClean="0"/>
          </a:p>
          <a:p>
            <a:endParaRPr lang="en-US" dirty="0"/>
          </a:p>
        </p:txBody>
      </p:sp>
      <p:sp>
        <p:nvSpPr>
          <p:cNvPr id="4" name="Slide Number Placeholder 3"/>
          <p:cNvSpPr>
            <a:spLocks noGrp="1"/>
          </p:cNvSpPr>
          <p:nvPr>
            <p:ph type="sldNum" sz="quarter" idx="10"/>
          </p:nvPr>
        </p:nvSpPr>
        <p:spPr/>
        <p:txBody>
          <a:bodyPr/>
          <a:lstStyle/>
          <a:p>
            <a:fld id="{96C6E839-4C03-4EB9-B9C9-3BF7DC13DB93}" type="slidenum">
              <a:rPr lang="en-US" smtClean="0"/>
              <a:t>1</a:t>
            </a:fld>
            <a:endParaRPr lang="en-US"/>
          </a:p>
        </p:txBody>
      </p:sp>
    </p:spTree>
    <p:extLst>
      <p:ext uri="{BB962C8B-B14F-4D97-AF65-F5344CB8AC3E}">
        <p14:creationId xmlns:p14="http://schemas.microsoft.com/office/powerpoint/2010/main" val="3354034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5325" lvl="1" indent="-342900">
              <a:buFont typeface="Calibri" pitchFamily="34" charset="0"/>
              <a:buChar char="‒"/>
            </a:pPr>
            <a:r>
              <a:rPr lang="en-US" sz="2000" dirty="0" smtClean="0"/>
              <a:t>Serves multiple platforms (web site/iPhone, </a:t>
            </a:r>
            <a:r>
              <a:rPr lang="en-US" sz="2000" dirty="0" err="1" smtClean="0"/>
              <a:t>iPad</a:t>
            </a:r>
            <a:r>
              <a:rPr lang="en-US" sz="2000" dirty="0" smtClean="0"/>
              <a:t> application)</a:t>
            </a:r>
          </a:p>
          <a:p>
            <a:pPr marL="695325" lvl="1" indent="-342900">
              <a:buFont typeface="Calibri" pitchFamily="34" charset="0"/>
              <a:buChar char="‒"/>
            </a:pPr>
            <a:r>
              <a:rPr lang="en-US" sz="2000" dirty="0" smtClean="0"/>
              <a:t>Design to organization’s specifications &amp; needs</a:t>
            </a:r>
          </a:p>
          <a:p>
            <a:pPr marL="695325" lvl="1" indent="-342900">
              <a:buFont typeface="Calibri" pitchFamily="34" charset="0"/>
              <a:buChar char="‒"/>
            </a:pPr>
            <a:r>
              <a:rPr lang="en-US" sz="2000" dirty="0" smtClean="0"/>
              <a:t>Collaborative capabilities (public/secured)</a:t>
            </a:r>
          </a:p>
          <a:p>
            <a:pPr marL="695325" lvl="1" indent="-342900">
              <a:buFont typeface="Calibri" pitchFamily="34" charset="0"/>
              <a:buChar char="‒"/>
            </a:pPr>
            <a:r>
              <a:rPr lang="en-US" sz="2000" dirty="0" smtClean="0"/>
              <a:t>Maintain full control over data (secured/unsecured)</a:t>
            </a:r>
          </a:p>
          <a:p>
            <a:pPr marL="285750" indent="-285750">
              <a:buFont typeface="Arial" pitchFamily="34" charset="0"/>
              <a:buChar char="•"/>
            </a:pPr>
            <a:r>
              <a:rPr lang="en-US" sz="2800" dirty="0" smtClean="0"/>
              <a:t>SLDMWA </a:t>
            </a:r>
          </a:p>
          <a:p>
            <a:pPr marL="695325" lvl="1" indent="-342900">
              <a:buFont typeface="Calibri" pitchFamily="34" charset="0"/>
              <a:buChar char="‒"/>
            </a:pPr>
            <a:r>
              <a:rPr lang="en-US" sz="2400" dirty="0" smtClean="0"/>
              <a:t>View daily operational decisions</a:t>
            </a:r>
          </a:p>
          <a:p>
            <a:pPr marL="695325" lvl="1" indent="-342900">
              <a:buFont typeface="Calibri" pitchFamily="34" charset="0"/>
              <a:buChar char="‒"/>
            </a:pPr>
            <a:r>
              <a:rPr lang="en-US" sz="2400" dirty="0" smtClean="0"/>
              <a:t>Query existing station real-time data</a:t>
            </a:r>
          </a:p>
          <a:p>
            <a:pPr marL="695325" lvl="1" indent="-342900">
              <a:buFont typeface="Calibri" pitchFamily="34" charset="0"/>
              <a:buChar char="‒"/>
            </a:pPr>
            <a:r>
              <a:rPr lang="en-US" sz="2400" dirty="0" smtClean="0"/>
              <a:t>Discuss/view same data with others</a:t>
            </a:r>
          </a:p>
          <a:p>
            <a:pPr marL="695325" lvl="1" indent="-342900">
              <a:buFont typeface="Calibri" pitchFamily="34" charset="0"/>
              <a:buChar char="‒"/>
            </a:pPr>
            <a:r>
              <a:rPr lang="en-US" sz="2400" dirty="0" smtClean="0"/>
              <a:t>Develop/Manage Project Pages</a:t>
            </a:r>
          </a:p>
          <a:p>
            <a:pPr marL="695325" lvl="1" indent="-342900">
              <a:buFont typeface="Calibri" pitchFamily="34" charset="0"/>
              <a:buChar char="‒"/>
            </a:pPr>
            <a:r>
              <a:rPr lang="en-US" sz="2400" dirty="0" smtClean="0"/>
              <a:t>Other uses</a:t>
            </a:r>
          </a:p>
          <a:p>
            <a:pPr marL="695325" lvl="1" indent="-342900">
              <a:buFont typeface="Calibri" pitchFamily="34" charset="0"/>
              <a:buChar char="‒"/>
            </a:pP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C6E839-4C03-4EB9-B9C9-3BF7DC13DB93}" type="slidenum">
              <a:rPr lang="en-US" smtClean="0"/>
              <a:t>2</a:t>
            </a:fld>
            <a:endParaRPr lang="en-US"/>
          </a:p>
        </p:txBody>
      </p:sp>
    </p:spTree>
    <p:extLst>
      <p:ext uri="{BB962C8B-B14F-4D97-AF65-F5344CB8AC3E}">
        <p14:creationId xmlns:p14="http://schemas.microsoft.com/office/powerpoint/2010/main" val="368212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2A66BCB-0FCB-B940-8BA9-29819CE1A867}" type="slidenum">
              <a:rPr lang="en-US" sz="1200"/>
              <a:pPr eaLnBrk="1" fontAlgn="base" hangingPunct="1">
                <a:spcBef>
                  <a:spcPct val="0"/>
                </a:spcBef>
                <a:spcAft>
                  <a:spcPct val="0"/>
                </a:spcAft>
              </a:pPr>
              <a:t>4</a:t>
            </a:fld>
            <a:endParaRPr 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Telling the story of a complicated system. </a:t>
            </a:r>
          </a:p>
          <a:p>
            <a:r>
              <a:rPr lang="en-US" sz="1200" dirty="0" smtClean="0"/>
              <a:t>Interpreting results to managers and stakeholders</a:t>
            </a:r>
          </a:p>
          <a:p>
            <a:r>
              <a:rPr lang="en-US" sz="1200" dirty="0" smtClean="0"/>
              <a:t>Easily share data stories, project data, monitoring results, document libraries, interactive maps and datasets. </a:t>
            </a:r>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C6E839-4C03-4EB9-B9C9-3BF7DC13DB93}" type="slidenum">
              <a:rPr lang="en-US" smtClean="0"/>
              <a:t>5</a:t>
            </a:fld>
            <a:endParaRPr lang="en-US"/>
          </a:p>
        </p:txBody>
      </p:sp>
    </p:spTree>
    <p:extLst>
      <p:ext uri="{BB962C8B-B14F-4D97-AF65-F5344CB8AC3E}">
        <p14:creationId xmlns:p14="http://schemas.microsoft.com/office/powerpoint/2010/main" val="6741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C6E839-4C03-4EB9-B9C9-3BF7DC13DB93}" type="slidenum">
              <a:rPr lang="en-US" smtClean="0"/>
              <a:t>6</a:t>
            </a:fld>
            <a:endParaRPr lang="en-US"/>
          </a:p>
        </p:txBody>
      </p:sp>
    </p:spTree>
    <p:extLst>
      <p:ext uri="{BB962C8B-B14F-4D97-AF65-F5344CB8AC3E}">
        <p14:creationId xmlns:p14="http://schemas.microsoft.com/office/powerpoint/2010/main" val="6741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C6E839-4C03-4EB9-B9C9-3BF7DC13DB93}" type="slidenum">
              <a:rPr lang="en-US" smtClean="0"/>
              <a:t>14</a:t>
            </a:fld>
            <a:endParaRPr lang="en-US"/>
          </a:p>
        </p:txBody>
      </p:sp>
    </p:spTree>
    <p:extLst>
      <p:ext uri="{BB962C8B-B14F-4D97-AF65-F5344CB8AC3E}">
        <p14:creationId xmlns:p14="http://schemas.microsoft.com/office/powerpoint/2010/main" val="340075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C6E839-4C03-4EB9-B9C9-3BF7DC13DB93}" type="slidenum">
              <a:rPr lang="en-US" smtClean="0"/>
              <a:t>15</a:t>
            </a:fld>
            <a:endParaRPr lang="en-US"/>
          </a:p>
        </p:txBody>
      </p:sp>
    </p:spTree>
    <p:extLst>
      <p:ext uri="{BB962C8B-B14F-4D97-AF65-F5344CB8AC3E}">
        <p14:creationId xmlns:p14="http://schemas.microsoft.com/office/powerpoint/2010/main" val="340075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D888DB-12AE-E74E-B82F-5991070ABBE9}"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3853226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888DB-12AE-E74E-B82F-5991070ABBE9}"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3549454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888DB-12AE-E74E-B82F-5991070ABBE9}"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416894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888DB-12AE-E74E-B82F-5991070ABBE9}"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3330995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D888DB-12AE-E74E-B82F-5991070ABBE9}" type="datetimeFigureOut">
              <a:rPr lang="en-US" smtClean="0"/>
              <a:pPr/>
              <a:t>11/12/13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9397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888DB-12AE-E74E-B82F-5991070ABBE9}" type="datetimeFigureOut">
              <a:rPr lang="en-US" smtClean="0"/>
              <a:pPr/>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336539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888DB-12AE-E74E-B82F-5991070ABBE9}" type="datetimeFigureOut">
              <a:rPr lang="en-US" smtClean="0"/>
              <a:pPr/>
              <a:t>11/12/13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129603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888DB-12AE-E74E-B82F-5991070ABBE9}" type="datetimeFigureOut">
              <a:rPr lang="en-US" smtClean="0"/>
              <a:pPr/>
              <a:t>11/12/13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347771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888DB-12AE-E74E-B82F-5991070ABBE9}" type="datetimeFigureOut">
              <a:rPr lang="en-US" smtClean="0"/>
              <a:pPr/>
              <a:t>11/12/13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396242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888DB-12AE-E74E-B82F-5991070ABBE9}" type="datetimeFigureOut">
              <a:rPr lang="en-US" smtClean="0"/>
              <a:pPr/>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2659411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888DB-12AE-E74E-B82F-5991070ABBE9}" type="datetimeFigureOut">
              <a:rPr lang="en-US" smtClean="0"/>
              <a:pPr/>
              <a:t>11/12/13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5F91B-818A-C142-A670-B84F1D1AD6E5}" type="slidenum">
              <a:rPr lang="en-US" smtClean="0"/>
              <a:pPr/>
              <a:t>‹#›</a:t>
            </a:fld>
            <a:endParaRPr lang="en-US"/>
          </a:p>
        </p:txBody>
      </p:sp>
    </p:spTree>
    <p:extLst>
      <p:ext uri="{BB962C8B-B14F-4D97-AF65-F5344CB8AC3E}">
        <p14:creationId xmlns:p14="http://schemas.microsoft.com/office/powerpoint/2010/main" val="18326003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888DB-12AE-E74E-B82F-5991070ABBE9}" type="datetimeFigureOut">
              <a:rPr lang="en-US" smtClean="0"/>
              <a:pPr/>
              <a:t>11/12/13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5F91B-818A-C142-A670-B84F1D1AD6E5}" type="slidenum">
              <a:rPr lang="en-US" smtClean="0"/>
              <a:pPr/>
              <a:t>‹#›</a:t>
            </a:fld>
            <a:endParaRPr lang="en-US"/>
          </a:p>
        </p:txBody>
      </p:sp>
    </p:spTree>
    <p:extLst>
      <p:ext uri="{BB962C8B-B14F-4D97-AF65-F5344CB8AC3E}">
        <p14:creationId xmlns:p14="http://schemas.microsoft.com/office/powerpoint/2010/main" val="234069725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7.pn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28.png"/><Relationship Id="rId1" Type="http://schemas.microsoft.com/office/2007/relationships/media" Target="../media/media1.wmv"/><Relationship Id="rId2" Type="http://schemas.openxmlformats.org/officeDocument/2006/relationships/video" Target="../media/media1.wmv"/></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 Id="rId11"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BDL_Opt2_F.jpg"/>
          <p:cNvPicPr>
            <a:picLocks noChangeAspect="1"/>
          </p:cNvPicPr>
          <p:nvPr/>
        </p:nvPicPr>
        <p:blipFill rotWithShape="1">
          <a:blip r:embed="rId3">
            <a:extLst>
              <a:ext uri="{28A0092B-C50C-407E-A947-70E740481C1C}">
                <a14:useLocalDpi xmlns:a14="http://schemas.microsoft.com/office/drawing/2010/main" val="0"/>
              </a:ext>
            </a:extLst>
          </a:blip>
          <a:srcRect b="39380"/>
          <a:stretch/>
        </p:blipFill>
        <p:spPr>
          <a:xfrm>
            <a:off x="701743" y="781147"/>
            <a:ext cx="7846828" cy="3567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BDL_Iphone_App_Icon.png"/>
          <p:cNvPicPr>
            <a:picLocks noChangeAspect="1"/>
          </p:cNvPicPr>
          <p:nvPr/>
        </p:nvPicPr>
        <p:blipFill rotWithShape="1">
          <a:blip r:embed="rId4">
            <a:extLst>
              <a:ext uri="{28A0092B-C50C-407E-A947-70E740481C1C}">
                <a14:useLocalDpi xmlns:a14="http://schemas.microsoft.com/office/drawing/2010/main" val="0"/>
              </a:ext>
            </a:extLst>
          </a:blip>
          <a:srcRect t="4609" b="48537"/>
          <a:stretch/>
        </p:blipFill>
        <p:spPr>
          <a:xfrm>
            <a:off x="2285988" y="4735773"/>
            <a:ext cx="4678338" cy="1611863"/>
          </a:xfrm>
          <a:prstGeom prst="rect">
            <a:avLst/>
          </a:prstGeom>
          <a:effectLst>
            <a:outerShdw blurRad="50800" dist="38100" dir="2700000" algn="tl" rotWithShape="0">
              <a:prstClr val="black">
                <a:alpha val="40000"/>
              </a:prstClr>
            </a:outerShdw>
            <a:softEdge rad="63500"/>
          </a:effectLst>
        </p:spPr>
      </p:pic>
    </p:spTree>
    <p:extLst>
      <p:ext uri="{BB962C8B-B14F-4D97-AF65-F5344CB8AC3E}">
        <p14:creationId xmlns:p14="http://schemas.microsoft.com/office/powerpoint/2010/main" val="105376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329357" y="2540003"/>
            <a:ext cx="659534" cy="4187679"/>
            <a:chOff x="8329357" y="2540003"/>
            <a:chExt cx="659534" cy="4187679"/>
          </a:xfrm>
        </p:grpSpPr>
        <p:grpSp>
          <p:nvGrpSpPr>
            <p:cNvPr id="14" name="Group 13"/>
            <p:cNvGrpSpPr/>
            <p:nvPr/>
          </p:nvGrpSpPr>
          <p:grpSpPr>
            <a:xfrm>
              <a:off x="8330853" y="5066188"/>
              <a:ext cx="656542" cy="1661494"/>
              <a:chOff x="8465581" y="4432029"/>
              <a:chExt cx="656542" cy="1661494"/>
            </a:xfrm>
          </p:grpSpPr>
          <p:pic>
            <p:nvPicPr>
              <p:cNvPr id="16" name="Picture 15" descr="Bi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7" name="Picture 16" descr="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8" name="Picture 17" descr="Fi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5" name="Title 3"/>
            <p:cNvSpPr txBox="1">
              <a:spLocks/>
            </p:cNvSpPr>
            <p:nvPr/>
          </p:nvSpPr>
          <p:spPr>
            <a:xfrm rot="5400000">
              <a:off x="7466663" y="3402697"/>
              <a:ext cx="238492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COLLABORATIVE</a:t>
              </a:r>
              <a:endParaRPr lang="en-US" sz="1600" dirty="0">
                <a:effectLst>
                  <a:outerShdw blurRad="38100" dist="38100" dir="2700000" algn="tl">
                    <a:srgbClr val="000000">
                      <a:alpha val="43137"/>
                    </a:srgbClr>
                  </a:outerShdw>
                </a:effectLst>
              </a:endParaRPr>
            </a:p>
          </p:txBody>
        </p:sp>
      </p:grpSp>
      <p:pic>
        <p:nvPicPr>
          <p:cNvPr id="4" name="Picture 3" descr="EC_McCormack WIlliams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600"/>
            <a:ext cx="9144000" cy="6650789"/>
          </a:xfrm>
          <a:prstGeom prst="rect">
            <a:avLst/>
          </a:prstGeom>
        </p:spPr>
      </p:pic>
    </p:spTree>
    <p:extLst>
      <p:ext uri="{BB962C8B-B14F-4D97-AF65-F5344CB8AC3E}">
        <p14:creationId xmlns:p14="http://schemas.microsoft.com/office/powerpoint/2010/main" val="200143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329357" y="2540003"/>
            <a:ext cx="659534" cy="4187679"/>
            <a:chOff x="8329357" y="2540003"/>
            <a:chExt cx="659534" cy="4187679"/>
          </a:xfrm>
        </p:grpSpPr>
        <p:grpSp>
          <p:nvGrpSpPr>
            <p:cNvPr id="14" name="Group 13"/>
            <p:cNvGrpSpPr/>
            <p:nvPr/>
          </p:nvGrpSpPr>
          <p:grpSpPr>
            <a:xfrm>
              <a:off x="8330853" y="5066188"/>
              <a:ext cx="656542" cy="1661494"/>
              <a:chOff x="8465581" y="4432029"/>
              <a:chExt cx="656542" cy="1661494"/>
            </a:xfrm>
          </p:grpSpPr>
          <p:pic>
            <p:nvPicPr>
              <p:cNvPr id="16" name="Picture 15" descr="Bi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7" name="Picture 16" descr="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8" name="Picture 17" descr="Fi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5" name="Title 3"/>
            <p:cNvSpPr txBox="1">
              <a:spLocks/>
            </p:cNvSpPr>
            <p:nvPr/>
          </p:nvSpPr>
          <p:spPr>
            <a:xfrm rot="5400000">
              <a:off x="7466663" y="3402697"/>
              <a:ext cx="238492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COLLABORATIVE</a:t>
              </a:r>
              <a:endParaRPr lang="en-US" sz="1600" dirty="0">
                <a:effectLst>
                  <a:outerShdw blurRad="38100" dist="38100" dir="2700000" algn="tl">
                    <a:srgbClr val="000000">
                      <a:alpha val="43137"/>
                    </a:srgbClr>
                  </a:outerShdw>
                </a:effectLst>
              </a:endParaRPr>
            </a:p>
          </p:txBody>
        </p:sp>
      </p:grpSp>
      <p:pic>
        <p:nvPicPr>
          <p:cNvPr id="4" name="Picture 3" descr="River Discharge_McCormack WIlliams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600"/>
            <a:ext cx="9144000" cy="6650789"/>
          </a:xfrm>
          <a:prstGeom prst="rect">
            <a:avLst/>
          </a:prstGeom>
        </p:spPr>
      </p:pic>
    </p:spTree>
    <p:extLst>
      <p:ext uri="{BB962C8B-B14F-4D97-AF65-F5344CB8AC3E}">
        <p14:creationId xmlns:p14="http://schemas.microsoft.com/office/powerpoint/2010/main" val="219216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329357" y="2540003"/>
            <a:ext cx="659534" cy="4187679"/>
            <a:chOff x="8329357" y="2540003"/>
            <a:chExt cx="659534" cy="4187679"/>
          </a:xfrm>
        </p:grpSpPr>
        <p:grpSp>
          <p:nvGrpSpPr>
            <p:cNvPr id="14" name="Group 13"/>
            <p:cNvGrpSpPr/>
            <p:nvPr/>
          </p:nvGrpSpPr>
          <p:grpSpPr>
            <a:xfrm>
              <a:off x="8330853" y="5066188"/>
              <a:ext cx="656542" cy="1661494"/>
              <a:chOff x="8465581" y="4432029"/>
              <a:chExt cx="656542" cy="1661494"/>
            </a:xfrm>
          </p:grpSpPr>
          <p:pic>
            <p:nvPicPr>
              <p:cNvPr id="16" name="Picture 15" descr="Bi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7" name="Picture 16" descr="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8" name="Picture 17" descr="Fi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5" name="Title 3"/>
            <p:cNvSpPr txBox="1">
              <a:spLocks/>
            </p:cNvSpPr>
            <p:nvPr/>
          </p:nvSpPr>
          <p:spPr>
            <a:xfrm rot="5400000">
              <a:off x="7466663" y="3402697"/>
              <a:ext cx="238492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COLLABORATIVE</a:t>
              </a:r>
              <a:endParaRPr lang="en-US" sz="1600" dirty="0">
                <a:effectLst>
                  <a:outerShdw blurRad="38100" dist="38100" dir="2700000" algn="tl">
                    <a:srgbClr val="000000">
                      <a:alpha val="43137"/>
                    </a:srgbClr>
                  </a:outerShdw>
                </a:effectLst>
              </a:endParaRPr>
            </a:p>
          </p:txBody>
        </p:sp>
      </p:grpSp>
      <p:pic>
        <p:nvPicPr>
          <p:cNvPr id="2" name="Picture 1" descr="Turbidity McCormack WIlliams Trac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600"/>
            <a:ext cx="9144000" cy="6650789"/>
          </a:xfrm>
          <a:prstGeom prst="rect">
            <a:avLst/>
          </a:prstGeom>
        </p:spPr>
      </p:pic>
    </p:spTree>
    <p:extLst>
      <p:ext uri="{BB962C8B-B14F-4D97-AF65-F5344CB8AC3E}">
        <p14:creationId xmlns:p14="http://schemas.microsoft.com/office/powerpoint/2010/main" val="214126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wer_Yo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157" y="15462"/>
            <a:ext cx="6213909" cy="9446571"/>
          </a:xfrm>
          <a:prstGeom prst="rect">
            <a:avLst/>
          </a:prstGeom>
        </p:spPr>
      </p:pic>
      <p:grpSp>
        <p:nvGrpSpPr>
          <p:cNvPr id="7" name="Group 6"/>
          <p:cNvGrpSpPr/>
          <p:nvPr/>
        </p:nvGrpSpPr>
        <p:grpSpPr>
          <a:xfrm>
            <a:off x="8465581" y="4432029"/>
            <a:ext cx="656542" cy="1661494"/>
            <a:chOff x="8465581" y="4432029"/>
            <a:chExt cx="656542" cy="1661494"/>
          </a:xfrm>
        </p:grpSpPr>
        <p:pic>
          <p:nvPicPr>
            <p:cNvPr id="8" name="Picture 7" descr="Bi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9" name="Picture 8" descr="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0" name="Picture 9" descr="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1" name="Title 3"/>
          <p:cNvSpPr txBox="1">
            <a:spLocks/>
          </p:cNvSpPr>
          <p:nvPr/>
        </p:nvSpPr>
        <p:spPr>
          <a:xfrm rot="5400000">
            <a:off x="6890852" y="2343014"/>
            <a:ext cx="3548703"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CUSTOM</a:t>
            </a:r>
            <a:r>
              <a:rPr lang="en-US" sz="2400" b="1" dirty="0" smtClean="0">
                <a:solidFill>
                  <a:schemeClr val="accent1">
                    <a:lumMod val="75000"/>
                  </a:schemeClr>
                </a:solidFill>
                <a:effectLst>
                  <a:outerShdw blurRad="38100" dist="38100" dir="2700000" algn="tl">
                    <a:srgbClr val="000000">
                      <a:alpha val="43137"/>
                    </a:srgbClr>
                  </a:outerShdw>
                </a:effectLst>
              </a:rPr>
              <a:t> DASHBOARDS</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34133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urbid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64" y="0"/>
            <a:ext cx="7537758" cy="6858000"/>
          </a:xfrm>
          <a:prstGeom prst="rect">
            <a:avLst/>
          </a:prstGeom>
        </p:spPr>
      </p:pic>
      <p:grpSp>
        <p:nvGrpSpPr>
          <p:cNvPr id="9" name="Group 8"/>
          <p:cNvGrpSpPr/>
          <p:nvPr/>
        </p:nvGrpSpPr>
        <p:grpSpPr>
          <a:xfrm>
            <a:off x="8329357" y="2743203"/>
            <a:ext cx="659534" cy="3984479"/>
            <a:chOff x="8329357" y="2743203"/>
            <a:chExt cx="659534" cy="3984479"/>
          </a:xfrm>
        </p:grpSpPr>
        <p:grpSp>
          <p:nvGrpSpPr>
            <p:cNvPr id="15" name="Group 14"/>
            <p:cNvGrpSpPr/>
            <p:nvPr/>
          </p:nvGrpSpPr>
          <p:grpSpPr>
            <a:xfrm>
              <a:off x="8330853" y="5066188"/>
              <a:ext cx="656542" cy="1661494"/>
              <a:chOff x="8465581" y="4432029"/>
              <a:chExt cx="656542" cy="1661494"/>
            </a:xfrm>
          </p:grpSpPr>
          <p:pic>
            <p:nvPicPr>
              <p:cNvPr id="17" name="Picture 16" descr="Bi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8" name="Picture 17" descr="A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9" name="Picture 18" descr="Fis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6" name="Title 3"/>
            <p:cNvSpPr txBox="1">
              <a:spLocks/>
            </p:cNvSpPr>
            <p:nvPr/>
          </p:nvSpPr>
          <p:spPr>
            <a:xfrm rot="5400000">
              <a:off x="7568263" y="3504297"/>
              <a:ext cx="218172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DATA ANALYSIS</a:t>
              </a:r>
              <a:endParaRPr lang="en-US" sz="16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5229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urbidit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64" y="0"/>
            <a:ext cx="7537758" cy="6858000"/>
          </a:xfrm>
          <a:prstGeom prst="rect">
            <a:avLst/>
          </a:prstGeom>
        </p:spPr>
      </p:pic>
      <p:grpSp>
        <p:nvGrpSpPr>
          <p:cNvPr id="9" name="Group 8"/>
          <p:cNvGrpSpPr/>
          <p:nvPr/>
        </p:nvGrpSpPr>
        <p:grpSpPr>
          <a:xfrm>
            <a:off x="8329357" y="2743203"/>
            <a:ext cx="659534" cy="3984479"/>
            <a:chOff x="8329357" y="2743203"/>
            <a:chExt cx="659534" cy="3984479"/>
          </a:xfrm>
        </p:grpSpPr>
        <p:grpSp>
          <p:nvGrpSpPr>
            <p:cNvPr id="15" name="Group 14"/>
            <p:cNvGrpSpPr/>
            <p:nvPr/>
          </p:nvGrpSpPr>
          <p:grpSpPr>
            <a:xfrm>
              <a:off x="8330853" y="5066188"/>
              <a:ext cx="656542" cy="1661494"/>
              <a:chOff x="8465581" y="4432029"/>
              <a:chExt cx="656542" cy="1661494"/>
            </a:xfrm>
          </p:grpSpPr>
          <p:pic>
            <p:nvPicPr>
              <p:cNvPr id="17" name="Picture 16" descr="Bir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8" name="Picture 17" descr="A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9" name="Picture 18" descr="Fis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6" name="Title 3"/>
            <p:cNvSpPr txBox="1">
              <a:spLocks/>
            </p:cNvSpPr>
            <p:nvPr/>
          </p:nvSpPr>
          <p:spPr>
            <a:xfrm rot="5400000">
              <a:off x="7568263" y="3504297"/>
              <a:ext cx="218172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DATA ANALYSIS</a:t>
              </a:r>
              <a:endParaRPr lang="en-US" sz="1600" dirty="0">
                <a:effectLst>
                  <a:outerShdw blurRad="38100" dist="38100" dir="2700000" algn="tl">
                    <a:srgbClr val="000000">
                      <a:alpha val="43137"/>
                    </a:srgbClr>
                  </a:outerShdw>
                </a:effectLst>
              </a:endParaRPr>
            </a:p>
          </p:txBody>
        </p:sp>
      </p:grpSp>
      <p:pic>
        <p:nvPicPr>
          <p:cNvPr id="2" name="Turbidity_Presentaion_1_Day_Dec_201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492125"/>
            <a:ext cx="9144000" cy="5873750"/>
          </a:xfrm>
          <a:prstGeom prst="rect">
            <a:avLst/>
          </a:prstGeom>
        </p:spPr>
      </p:pic>
    </p:spTree>
    <p:extLst>
      <p:ext uri="{BB962C8B-B14F-4D97-AF65-F5344CB8AC3E}">
        <p14:creationId xmlns:p14="http://schemas.microsoft.com/office/powerpoint/2010/main" val="153546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EC Turbidity and Grap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47" y="501297"/>
            <a:ext cx="7557155" cy="6594820"/>
          </a:xfrm>
          <a:prstGeom prst="rect">
            <a:avLst/>
          </a:prstGeom>
        </p:spPr>
      </p:pic>
      <p:grpSp>
        <p:nvGrpSpPr>
          <p:cNvPr id="8" name="Group 7"/>
          <p:cNvGrpSpPr/>
          <p:nvPr/>
        </p:nvGrpSpPr>
        <p:grpSpPr>
          <a:xfrm>
            <a:off x="8465581" y="4432029"/>
            <a:ext cx="656542" cy="1661494"/>
            <a:chOff x="8465581" y="4432029"/>
            <a:chExt cx="656542" cy="1661494"/>
          </a:xfrm>
        </p:grpSpPr>
        <p:pic>
          <p:nvPicPr>
            <p:cNvPr id="9" name="Picture 8" descr="Bi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0" name="Picture 9" descr="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1" name="Picture 10" descr="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2" name="Title 3"/>
          <p:cNvSpPr txBox="1">
            <a:spLocks/>
          </p:cNvSpPr>
          <p:nvPr/>
        </p:nvSpPr>
        <p:spPr>
          <a:xfrm rot="5400000">
            <a:off x="6884771" y="2343014"/>
            <a:ext cx="3548703"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DETAILED DATA PICTURES</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793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p:cNvSpPr>
          <p:nvPr/>
        </p:nvSpPr>
        <p:spPr>
          <a:xfrm>
            <a:off x="0" y="200888"/>
            <a:ext cx="9144000" cy="72736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10" name="Slide Number Placeholder 7"/>
          <p:cNvSpPr>
            <a:spLocks noGrp="1"/>
          </p:cNvSpPr>
          <p:nvPr>
            <p:ph type="sldNum" sz="quarter" idx="12"/>
          </p:nvPr>
        </p:nvSpPr>
        <p:spPr/>
        <p:txBody>
          <a:bodyPr/>
          <a:lstStyle/>
          <a:p>
            <a:fld id="{94390BD8-3148-4E64-8C00-31F4F00F497C}" type="slidenum">
              <a:rPr lang="en-US" smtClean="0"/>
              <a:pPr/>
              <a:t>17</a:t>
            </a:fld>
            <a:endParaRPr lang="en-US"/>
          </a:p>
        </p:txBody>
      </p:sp>
      <p:pic>
        <p:nvPicPr>
          <p:cNvPr id="2" name="Picture 1" descr="Commun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00" y="0"/>
            <a:ext cx="6055343" cy="6858000"/>
          </a:xfrm>
          <a:prstGeom prst="rect">
            <a:avLst/>
          </a:prstGeom>
        </p:spPr>
      </p:pic>
      <p:grpSp>
        <p:nvGrpSpPr>
          <p:cNvPr id="8" name="Group 7"/>
          <p:cNvGrpSpPr/>
          <p:nvPr/>
        </p:nvGrpSpPr>
        <p:grpSpPr>
          <a:xfrm>
            <a:off x="8465581" y="4432029"/>
            <a:ext cx="656542" cy="1661494"/>
            <a:chOff x="8465581" y="4432029"/>
            <a:chExt cx="656542" cy="1661494"/>
          </a:xfrm>
        </p:grpSpPr>
        <p:pic>
          <p:nvPicPr>
            <p:cNvPr id="11" name="Picture 10" descr="Bi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2" name="Picture 11" descr="A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3" name="Picture 12" descr="Fis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5" name="Title 3"/>
          <p:cNvSpPr txBox="1">
            <a:spLocks/>
          </p:cNvSpPr>
          <p:nvPr/>
        </p:nvSpPr>
        <p:spPr>
          <a:xfrm rot="5400000">
            <a:off x="6884771" y="2614209"/>
            <a:ext cx="3548703"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DELTA COMMUNITY</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44972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p:cNvSpPr>
          <p:nvPr/>
        </p:nvSpPr>
        <p:spPr>
          <a:xfrm>
            <a:off x="0" y="200888"/>
            <a:ext cx="9144000" cy="72736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accent1">
                    <a:lumMod val="75000"/>
                  </a:schemeClr>
                </a:solidFill>
                <a:effectLst>
                  <a:outerShdw blurRad="38100" dist="38100" dir="2700000" algn="tl">
                    <a:srgbClr val="000000">
                      <a:alpha val="43137"/>
                    </a:srgbClr>
                  </a:outerShdw>
                </a:effectLst>
              </a:rPr>
              <a:t>BAY-DELTA LIVE</a:t>
            </a:r>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pic>
        <p:nvPicPr>
          <p:cNvPr id="5" name="Picture 1" descr="SFCWABoard-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6134124"/>
            <a:ext cx="9144000" cy="369332"/>
          </a:xfrm>
          <a:prstGeom prst="rect">
            <a:avLst/>
          </a:prstGeom>
        </p:spPr>
        <p:txBody>
          <a:bodyPr wrap="square">
            <a:spAutoFit/>
          </a:bodyPr>
          <a:lstStyle/>
          <a:p>
            <a:pPr algn="ctr"/>
            <a:r>
              <a:rPr lang="en-US" b="1" dirty="0" smtClean="0"/>
              <a:t>Project Management Tool</a:t>
            </a:r>
            <a:endParaRPr lang="en-US" dirty="0"/>
          </a:p>
        </p:txBody>
      </p:sp>
      <p:pic>
        <p:nvPicPr>
          <p:cNvPr id="7" name="Picture 6" descr="BDL-logo_v12.png"/>
          <p:cNvPicPr>
            <a:picLocks noChangeAspect="1"/>
          </p:cNvPicPr>
          <p:nvPr/>
        </p:nvPicPr>
        <p:blipFill rotWithShape="1">
          <a:blip r:embed="rId4">
            <a:extLst>
              <a:ext uri="{28A0092B-C50C-407E-A947-70E740481C1C}">
                <a14:useLocalDpi xmlns:a14="http://schemas.microsoft.com/office/drawing/2010/main" val="0"/>
              </a:ext>
            </a:extLst>
          </a:blip>
          <a:srcRect t="-1" r="81115" b="-21970"/>
          <a:stretch/>
        </p:blipFill>
        <p:spPr>
          <a:xfrm>
            <a:off x="85254" y="93515"/>
            <a:ext cx="1244777" cy="557648"/>
          </a:xfrm>
          <a:prstGeom prst="rect">
            <a:avLst/>
          </a:prstGeom>
        </p:spPr>
      </p:pic>
      <p:sp>
        <p:nvSpPr>
          <p:cNvPr id="8" name="Slide Number Placeholder 7"/>
          <p:cNvSpPr>
            <a:spLocks noGrp="1"/>
          </p:cNvSpPr>
          <p:nvPr>
            <p:ph type="sldNum" sz="quarter" idx="12"/>
          </p:nvPr>
        </p:nvSpPr>
        <p:spPr/>
        <p:txBody>
          <a:bodyPr/>
          <a:lstStyle/>
          <a:p>
            <a:fld id="{94390BD8-3148-4E64-8C00-31F4F00F497C}" type="slidenum">
              <a:rPr lang="en-US" smtClean="0"/>
              <a:pPr/>
              <a:t>18</a:t>
            </a:fld>
            <a:endParaRPr lang="en-US"/>
          </a:p>
        </p:txBody>
      </p:sp>
    </p:spTree>
    <p:extLst>
      <p:ext uri="{BB962C8B-B14F-4D97-AF65-F5344CB8AC3E}">
        <p14:creationId xmlns:p14="http://schemas.microsoft.com/office/powerpoint/2010/main" val="6479576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7"/>
          <p:cNvSpPr>
            <a:spLocks noGrp="1"/>
          </p:cNvSpPr>
          <p:nvPr>
            <p:ph type="sldNum" sz="quarter" idx="12"/>
          </p:nvPr>
        </p:nvSpPr>
        <p:spPr>
          <a:xfrm>
            <a:off x="8576637" y="6538913"/>
            <a:ext cx="442672" cy="183860"/>
          </a:xfrm>
        </p:spPr>
        <p:txBody>
          <a:bodyPr/>
          <a:lstStyle/>
          <a:p>
            <a:pPr algn="ctr"/>
            <a:fld id="{94390BD8-3148-4E64-8C00-31F4F00F497C}" type="slidenum">
              <a:rPr lang="en-US" sz="1100" smtClean="0"/>
              <a:pPr algn="ctr"/>
              <a:t>19</a:t>
            </a:fld>
            <a:endParaRPr lang="en-US" sz="1100" dirty="0"/>
          </a:p>
        </p:txBody>
      </p:sp>
      <p:sp>
        <p:nvSpPr>
          <p:cNvPr id="8" name="Rectangle 7"/>
          <p:cNvSpPr/>
          <p:nvPr/>
        </p:nvSpPr>
        <p:spPr>
          <a:xfrm>
            <a:off x="1907356" y="2336178"/>
            <a:ext cx="5204460" cy="1551194"/>
          </a:xfrm>
          <a:prstGeom prst="rect">
            <a:avLst/>
          </a:prstGeom>
        </p:spPr>
        <p:txBody>
          <a:bodyPr wrap="square">
            <a:spAutoFit/>
          </a:bodyPr>
          <a:lstStyle/>
          <a:p>
            <a:pPr algn="ctr">
              <a:lnSpc>
                <a:spcPct val="90000"/>
              </a:lnSpc>
              <a:spcBef>
                <a:spcPct val="0"/>
              </a:spcBef>
              <a:spcAft>
                <a:spcPts val="3600"/>
              </a:spcAft>
            </a:pPr>
            <a:r>
              <a:rPr lang="en-US" sz="3600" b="1" dirty="0">
                <a:effectLst>
                  <a:outerShdw blurRad="38100" dist="38100" dir="2700000" algn="tl">
                    <a:srgbClr val="000000">
                      <a:alpha val="43137"/>
                    </a:srgbClr>
                  </a:outerShdw>
                </a:effectLst>
                <a:latin typeface="+mj-lt"/>
                <a:ea typeface="+mj-ea"/>
                <a:cs typeface="+mj-cs"/>
              </a:rPr>
              <a:t>iPhone App Store</a:t>
            </a:r>
          </a:p>
          <a:p>
            <a:pPr algn="ctr">
              <a:lnSpc>
                <a:spcPct val="90000"/>
              </a:lnSpc>
              <a:spcBef>
                <a:spcPct val="0"/>
              </a:spcBef>
              <a:spcAft>
                <a:spcPts val="3600"/>
              </a:spcAft>
            </a:pPr>
            <a:r>
              <a:rPr lang="en-US" sz="3600" b="1" dirty="0">
                <a:effectLst>
                  <a:outerShdw blurRad="38100" dist="38100" dir="2700000" algn="tl">
                    <a:srgbClr val="000000">
                      <a:alpha val="43137"/>
                    </a:srgbClr>
                  </a:outerShdw>
                </a:effectLst>
                <a:latin typeface="+mj-lt"/>
                <a:ea typeface="+mj-ea"/>
                <a:cs typeface="+mj-cs"/>
              </a:rPr>
              <a:t>www.BayDeltaLive.com</a:t>
            </a:r>
          </a:p>
        </p:txBody>
      </p:sp>
      <p:sp>
        <p:nvSpPr>
          <p:cNvPr id="15" name="Rectangle 14"/>
          <p:cNvSpPr/>
          <p:nvPr/>
        </p:nvSpPr>
        <p:spPr>
          <a:xfrm rot="20572264">
            <a:off x="864619" y="1456511"/>
            <a:ext cx="2740838" cy="923330"/>
          </a:xfrm>
          <a:prstGeom prst="rect">
            <a:avLst/>
          </a:prstGeom>
        </p:spPr>
        <p:txBody>
          <a:bodyPr wrap="square">
            <a:spAutoFit/>
          </a:bodyPr>
          <a:lstStyle/>
          <a:p>
            <a:pPr algn="r">
              <a:lnSpc>
                <a:spcPct val="90000"/>
              </a:lnSpc>
              <a:spcBef>
                <a:spcPct val="0"/>
              </a:spcBef>
              <a:spcAft>
                <a:spcPts val="3600"/>
              </a:spcAft>
            </a:pPr>
            <a:r>
              <a:rPr lang="en-US" sz="6000" b="1" dirty="0" smtClean="0">
                <a:solidFill>
                  <a:schemeClr val="accent1">
                    <a:lumMod val="75000"/>
                  </a:schemeClr>
                </a:solidFill>
                <a:effectLst>
                  <a:outerShdw blurRad="38100" dist="38100" dir="2700000" algn="tl">
                    <a:srgbClr val="000000">
                      <a:alpha val="43137"/>
                    </a:srgbClr>
                  </a:outerShdw>
                </a:effectLst>
                <a:latin typeface="MV Boli" pitchFamily="2" charset="0"/>
                <a:ea typeface="+mj-ea"/>
                <a:cs typeface="MV Boli" pitchFamily="2" charset="0"/>
              </a:rPr>
              <a:t>Visit …</a:t>
            </a:r>
            <a:endParaRPr lang="en-US" sz="6000" b="1" dirty="0">
              <a:solidFill>
                <a:schemeClr val="accent1">
                  <a:lumMod val="75000"/>
                </a:schemeClr>
              </a:solidFill>
              <a:effectLst>
                <a:outerShdw blurRad="38100" dist="38100" dir="2700000" algn="tl">
                  <a:srgbClr val="000000">
                    <a:alpha val="43137"/>
                  </a:srgbClr>
                </a:outerShdw>
              </a:effectLst>
              <a:latin typeface="MV Boli" pitchFamily="2" charset="0"/>
              <a:ea typeface="+mj-ea"/>
              <a:cs typeface="MV Boli" pitchFamily="2" charset="0"/>
            </a:endParaRPr>
          </a:p>
        </p:txBody>
      </p:sp>
    </p:spTree>
    <p:extLst>
      <p:ext uri="{BB962C8B-B14F-4D97-AF65-F5344CB8AC3E}">
        <p14:creationId xmlns:p14="http://schemas.microsoft.com/office/powerpoint/2010/main" val="428107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0228" y="1624994"/>
            <a:ext cx="5204460" cy="3767185"/>
          </a:xfrm>
          <a:prstGeom prst="rect">
            <a:avLst/>
          </a:prstGeom>
        </p:spPr>
        <p:txBody>
          <a:bodyPr wrap="square">
            <a:spAutoFit/>
          </a:bodyPr>
          <a:lstStyle/>
          <a:p>
            <a:pPr marL="342900" indent="-342900">
              <a:lnSpc>
                <a:spcPct val="90000"/>
              </a:lnSpc>
              <a:spcAft>
                <a:spcPts val="3600"/>
              </a:spcAft>
              <a:buFont typeface="Arial" pitchFamily="34" charset="0"/>
              <a:buChar char="•"/>
            </a:pPr>
            <a:r>
              <a:rPr lang="en-US" sz="2200" b="1" dirty="0">
                <a:latin typeface="+mj-lt"/>
                <a:ea typeface="+mj-ea"/>
                <a:cs typeface="+mj-cs"/>
              </a:rPr>
              <a:t>One-stop easy access to data </a:t>
            </a:r>
          </a:p>
          <a:p>
            <a:pPr marL="342900" indent="-342900">
              <a:lnSpc>
                <a:spcPct val="90000"/>
              </a:lnSpc>
              <a:spcAft>
                <a:spcPts val="3600"/>
              </a:spcAft>
              <a:buFont typeface="Arial" pitchFamily="34" charset="0"/>
              <a:buChar char="•"/>
            </a:pPr>
            <a:r>
              <a:rPr lang="en-US" sz="2200" b="1" dirty="0">
                <a:latin typeface="+mj-lt"/>
                <a:ea typeface="+mj-ea"/>
                <a:cs typeface="+mj-cs"/>
              </a:rPr>
              <a:t>Daylights data &amp; studies not online</a:t>
            </a:r>
          </a:p>
          <a:p>
            <a:pPr marL="342900" indent="-342900">
              <a:lnSpc>
                <a:spcPct val="90000"/>
              </a:lnSpc>
              <a:spcAft>
                <a:spcPts val="3600"/>
              </a:spcAft>
              <a:buFont typeface="Arial" pitchFamily="34" charset="0"/>
              <a:buChar char="•"/>
            </a:pPr>
            <a:r>
              <a:rPr lang="en-US" sz="2200" b="1" dirty="0">
                <a:latin typeface="+mj-lt"/>
                <a:ea typeface="+mj-ea"/>
                <a:cs typeface="+mj-cs"/>
              </a:rPr>
              <a:t>Future access to BDCP habitat restoration &amp; implementation updates</a:t>
            </a:r>
          </a:p>
          <a:p>
            <a:pPr marL="342900" indent="-342900">
              <a:lnSpc>
                <a:spcPct val="90000"/>
              </a:lnSpc>
              <a:spcAft>
                <a:spcPts val="3600"/>
              </a:spcAft>
              <a:buFont typeface="Arial" pitchFamily="34" charset="0"/>
              <a:buChar char="•"/>
            </a:pPr>
            <a:r>
              <a:rPr lang="en-US" sz="2200" b="1" dirty="0">
                <a:latin typeface="+mj-lt"/>
                <a:ea typeface="+mj-ea"/>
                <a:cs typeface="+mj-cs"/>
              </a:rPr>
              <a:t>Online collaborative science pages</a:t>
            </a:r>
          </a:p>
          <a:p>
            <a:pPr marL="342900" indent="-342900">
              <a:lnSpc>
                <a:spcPct val="90000"/>
              </a:lnSpc>
              <a:spcAft>
                <a:spcPts val="3600"/>
              </a:spcAft>
              <a:buFont typeface="Arial" pitchFamily="34" charset="0"/>
              <a:buChar char="•"/>
            </a:pPr>
            <a:r>
              <a:rPr lang="en-US" sz="2200" b="1" dirty="0">
                <a:latin typeface="+mj-lt"/>
                <a:ea typeface="+mj-ea"/>
                <a:cs typeface="+mj-cs"/>
              </a:rPr>
              <a:t>Visual dashboard of project operations</a:t>
            </a:r>
          </a:p>
        </p:txBody>
      </p:sp>
      <p:grpSp>
        <p:nvGrpSpPr>
          <p:cNvPr id="3" name="Group 2"/>
          <p:cNvGrpSpPr/>
          <p:nvPr/>
        </p:nvGrpSpPr>
        <p:grpSpPr>
          <a:xfrm>
            <a:off x="5727520" y="2212848"/>
            <a:ext cx="2831264" cy="4450834"/>
            <a:chOff x="506826" y="364638"/>
            <a:chExt cx="4065173" cy="6019800"/>
          </a:xfrm>
        </p:grpSpPr>
        <p:pic>
          <p:nvPicPr>
            <p:cNvPr id="9" name="Picture 2"/>
            <p:cNvPicPr>
              <a:picLocks noChangeAspect="1" noChangeArrowheads="1"/>
            </p:cNvPicPr>
            <p:nvPr/>
          </p:nvPicPr>
          <p:blipFill>
            <a:blip r:embed="rId3" cstate="print"/>
            <a:srcRect/>
            <a:stretch>
              <a:fillRect/>
            </a:stretch>
          </p:blipFill>
          <p:spPr bwMode="auto">
            <a:xfrm>
              <a:off x="506826" y="364638"/>
              <a:ext cx="4065173" cy="6019800"/>
            </a:xfrm>
            <a:prstGeom prst="rect">
              <a:avLst/>
            </a:prstGeom>
            <a:noFill/>
            <a:ln w="9525">
              <a:noFill/>
              <a:miter lim="800000"/>
              <a:headEnd/>
              <a:tailEnd/>
            </a:ln>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82" y="1143000"/>
              <a:ext cx="3348318" cy="433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3771901" y="604980"/>
            <a:ext cx="5067299" cy="690420"/>
            <a:chOff x="3771901" y="604980"/>
            <a:chExt cx="5067299" cy="690420"/>
          </a:xfrm>
        </p:grpSpPr>
        <p:sp>
          <p:nvSpPr>
            <p:cNvPr id="4" name="Rectangle 3"/>
            <p:cNvSpPr/>
            <p:nvPr/>
          </p:nvSpPr>
          <p:spPr>
            <a:xfrm>
              <a:off x="3962401" y="605278"/>
              <a:ext cx="4876799" cy="6901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 name="Title 3"/>
            <p:cNvSpPr txBox="1">
              <a:spLocks/>
            </p:cNvSpPr>
            <p:nvPr/>
          </p:nvSpPr>
          <p:spPr>
            <a:xfrm>
              <a:off x="3771901" y="605278"/>
              <a:ext cx="363720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b="1" dirty="0" smtClean="0">
                  <a:solidFill>
                    <a:schemeClr val="accent1">
                      <a:lumMod val="75000"/>
                    </a:schemeClr>
                  </a:solidFill>
                  <a:effectLst>
                    <a:outerShdw blurRad="38100" dist="38100" dir="2700000" algn="tl">
                      <a:srgbClr val="000000">
                        <a:alpha val="43137"/>
                      </a:srgbClr>
                    </a:outerShdw>
                  </a:effectLst>
                </a:rPr>
                <a:t>BAY-DELTA LIVE</a:t>
              </a:r>
              <a:endParaRPr lang="en-US" sz="2400" dirty="0">
                <a:effectLst>
                  <a:outerShdw blurRad="38100" dist="38100" dir="2700000" algn="tl">
                    <a:srgbClr val="000000">
                      <a:alpha val="43137"/>
                    </a:srgbClr>
                  </a:outerShdw>
                </a:effectLst>
              </a:endParaRPr>
            </a:p>
          </p:txBody>
        </p:sp>
        <p:pic>
          <p:nvPicPr>
            <p:cNvPr id="11" name="Picture 10" descr="BDL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455" y="604980"/>
              <a:ext cx="1799745" cy="621731"/>
            </a:xfrm>
            <a:prstGeom prst="rect">
              <a:avLst/>
            </a:prstGeom>
          </p:spPr>
        </p:pic>
      </p:grpSp>
      <p:sp>
        <p:nvSpPr>
          <p:cNvPr id="12" name="Slide Number Placeholder 7"/>
          <p:cNvSpPr>
            <a:spLocks noGrp="1"/>
          </p:cNvSpPr>
          <p:nvPr>
            <p:ph type="sldNum" sz="quarter" idx="12"/>
          </p:nvPr>
        </p:nvSpPr>
        <p:spPr>
          <a:xfrm>
            <a:off x="8576637" y="6538913"/>
            <a:ext cx="442672" cy="183860"/>
          </a:xfrm>
        </p:spPr>
        <p:txBody>
          <a:bodyPr/>
          <a:lstStyle/>
          <a:p>
            <a:pPr algn="ctr"/>
            <a:fld id="{94390BD8-3148-4E64-8C00-31F4F00F497C}" type="slidenum">
              <a:rPr lang="en-US" sz="1100" smtClean="0"/>
              <a:pPr algn="ctr"/>
              <a:t>2</a:t>
            </a:fld>
            <a:endParaRPr lang="en-US" sz="1100" dirty="0"/>
          </a:p>
        </p:txBody>
      </p:sp>
    </p:spTree>
    <p:extLst>
      <p:ext uri="{BB962C8B-B14F-4D97-AF65-F5344CB8AC3E}">
        <p14:creationId xmlns:p14="http://schemas.microsoft.com/office/powerpoint/2010/main" val="203105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sz="2000" b="1" dirty="0"/>
          </a:p>
          <a:p>
            <a:pPr marL="0" indent="0">
              <a:buNone/>
            </a:pPr>
            <a:endParaRPr lang="en-US" dirty="0"/>
          </a:p>
        </p:txBody>
      </p:sp>
      <p:pic>
        <p:nvPicPr>
          <p:cNvPr id="5" name="Picture 4" descr="CADF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06" y="1923324"/>
            <a:ext cx="1127719" cy="1478693"/>
          </a:xfrm>
          <a:prstGeom prst="rect">
            <a:avLst/>
          </a:prstGeom>
        </p:spPr>
      </p:pic>
      <p:pic>
        <p:nvPicPr>
          <p:cNvPr id="6" name="Picture 5" descr="CDEC_masthea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80" y="655660"/>
            <a:ext cx="3539203" cy="433205"/>
          </a:xfrm>
          <a:prstGeom prst="rect">
            <a:avLst/>
          </a:prstGeom>
        </p:spPr>
      </p:pic>
      <p:pic>
        <p:nvPicPr>
          <p:cNvPr id="7" name="Picture 6" descr="CED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026" y="1358463"/>
            <a:ext cx="4204114" cy="483473"/>
          </a:xfrm>
          <a:prstGeom prst="rect">
            <a:avLst/>
          </a:prstGeom>
        </p:spPr>
      </p:pic>
      <p:pic>
        <p:nvPicPr>
          <p:cNvPr id="8" name="Picture 7" descr="DW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986" y="3526117"/>
            <a:ext cx="1625575" cy="1625575"/>
          </a:xfrm>
          <a:prstGeom prst="rect">
            <a:avLst/>
          </a:prstGeom>
        </p:spPr>
      </p:pic>
      <p:pic>
        <p:nvPicPr>
          <p:cNvPr id="9" name="Picture 8" descr="IEP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156" y="3526118"/>
            <a:ext cx="1284502" cy="1659149"/>
          </a:xfrm>
          <a:prstGeom prst="rect">
            <a:avLst/>
          </a:prstGeom>
        </p:spPr>
      </p:pic>
      <p:pic>
        <p:nvPicPr>
          <p:cNvPr id="10" name="Picture 9" descr="rwqcb_se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9327" y="2249776"/>
            <a:ext cx="1520196" cy="1520196"/>
          </a:xfrm>
          <a:prstGeom prst="rect">
            <a:avLst/>
          </a:prstGeom>
        </p:spPr>
      </p:pic>
      <p:pic>
        <p:nvPicPr>
          <p:cNvPr id="11" name="Picture 10" descr="swam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5306" y="3335305"/>
            <a:ext cx="1657193" cy="1345584"/>
          </a:xfrm>
          <a:prstGeom prst="rect">
            <a:avLst/>
          </a:prstGeom>
        </p:spPr>
      </p:pic>
      <p:pic>
        <p:nvPicPr>
          <p:cNvPr id="12" name="Picture 11" descr="USGS_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774" y="2211982"/>
            <a:ext cx="2452281" cy="901379"/>
          </a:xfrm>
          <a:prstGeom prst="rect">
            <a:avLst/>
          </a:prstGeom>
        </p:spPr>
      </p:pic>
      <p:pic>
        <p:nvPicPr>
          <p:cNvPr id="13" name="Picture 12" descr="WaterBoard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0969" y="1088865"/>
            <a:ext cx="1346571" cy="986800"/>
          </a:xfrm>
          <a:prstGeom prst="rect">
            <a:avLst/>
          </a:prstGeom>
        </p:spPr>
      </p:pic>
      <p:sp>
        <p:nvSpPr>
          <p:cNvPr id="14" name="Rectangle 13"/>
          <p:cNvSpPr/>
          <p:nvPr/>
        </p:nvSpPr>
        <p:spPr>
          <a:xfrm>
            <a:off x="728033" y="5402738"/>
            <a:ext cx="2243986" cy="646331"/>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b="1" dirty="0"/>
              <a:t>Irrigated Lands Regulatory </a:t>
            </a:r>
            <a:r>
              <a:rPr lang="en-US" b="1" dirty="0" smtClean="0"/>
              <a:t>Program</a:t>
            </a:r>
            <a:endParaRPr lang="en-US" b="1" dirty="0"/>
          </a:p>
        </p:txBody>
      </p:sp>
      <p:grpSp>
        <p:nvGrpSpPr>
          <p:cNvPr id="16" name="Group 15"/>
          <p:cNvGrpSpPr/>
          <p:nvPr/>
        </p:nvGrpSpPr>
        <p:grpSpPr>
          <a:xfrm>
            <a:off x="4076701" y="5581928"/>
            <a:ext cx="5067299" cy="690420"/>
            <a:chOff x="3771901" y="604980"/>
            <a:chExt cx="5067299" cy="690420"/>
          </a:xfrm>
        </p:grpSpPr>
        <p:sp>
          <p:nvSpPr>
            <p:cNvPr id="17" name="Rectangle 16"/>
            <p:cNvSpPr/>
            <p:nvPr/>
          </p:nvSpPr>
          <p:spPr>
            <a:xfrm>
              <a:off x="3962401" y="605278"/>
              <a:ext cx="4876799" cy="6901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itle 3"/>
            <p:cNvSpPr txBox="1">
              <a:spLocks/>
            </p:cNvSpPr>
            <p:nvPr/>
          </p:nvSpPr>
          <p:spPr>
            <a:xfrm>
              <a:off x="3771901" y="605278"/>
              <a:ext cx="363720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b="1" dirty="0" smtClean="0">
                  <a:solidFill>
                    <a:schemeClr val="accent1">
                      <a:lumMod val="75000"/>
                    </a:schemeClr>
                  </a:solidFill>
                  <a:effectLst>
                    <a:outerShdw blurRad="38100" dist="38100" dir="2700000" algn="tl">
                      <a:srgbClr val="000000">
                        <a:alpha val="43137"/>
                      </a:srgbClr>
                    </a:outerShdw>
                  </a:effectLst>
                </a:rPr>
                <a:t>DATABASES</a:t>
              </a:r>
              <a:endParaRPr lang="en-US" sz="2400" dirty="0">
                <a:effectLst>
                  <a:outerShdw blurRad="38100" dist="38100" dir="2700000" algn="tl">
                    <a:srgbClr val="000000">
                      <a:alpha val="43137"/>
                    </a:srgbClr>
                  </a:outerShdw>
                </a:effectLst>
              </a:endParaRPr>
            </a:p>
          </p:txBody>
        </p:sp>
        <p:pic>
          <p:nvPicPr>
            <p:cNvPr id="19" name="Picture 18" descr="BDL_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9455" y="604980"/>
              <a:ext cx="1799745" cy="621731"/>
            </a:xfrm>
            <a:prstGeom prst="rect">
              <a:avLst/>
            </a:prstGeom>
          </p:spPr>
        </p:pic>
      </p:grpSp>
      <p:sp>
        <p:nvSpPr>
          <p:cNvPr id="20" name="Slide Number Placeholder 7"/>
          <p:cNvSpPr>
            <a:spLocks noGrp="1"/>
          </p:cNvSpPr>
          <p:nvPr>
            <p:ph type="sldNum" sz="quarter" idx="12"/>
          </p:nvPr>
        </p:nvSpPr>
        <p:spPr>
          <a:xfrm>
            <a:off x="8576637" y="6538913"/>
            <a:ext cx="442672" cy="183860"/>
          </a:xfrm>
        </p:spPr>
        <p:txBody>
          <a:bodyPr/>
          <a:lstStyle/>
          <a:p>
            <a:pPr algn="ctr"/>
            <a:fld id="{94390BD8-3148-4E64-8C00-31F4F00F497C}" type="slidenum">
              <a:rPr lang="en-US" sz="1100" smtClean="0"/>
              <a:pPr algn="ctr"/>
              <a:t>3</a:t>
            </a:fld>
            <a:endParaRPr lang="en-US" sz="1100" dirty="0"/>
          </a:p>
        </p:txBody>
      </p:sp>
    </p:spTree>
    <p:extLst>
      <p:ext uri="{BB962C8B-B14F-4D97-AF65-F5344CB8AC3E}">
        <p14:creationId xmlns:p14="http://schemas.microsoft.com/office/powerpoint/2010/main" val="392887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ID="2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fltVal val="0"/>
                                          </p:val>
                                        </p:tav>
                                        <p:tav tm="100000">
                                          <p:val>
                                            <p:strVal val="#ppt_w"/>
                                          </p:val>
                                        </p:tav>
                                      </p:tavLst>
                                    </p:anim>
                                    <p:anim calcmode="lin" valueType="num">
                                      <p:cBhvr>
                                        <p:cTn id="18" dur="750" fill="hold"/>
                                        <p:tgtEl>
                                          <p:spTgt spid="5"/>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ID="23"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750" fill="hold"/>
                                        <p:tgtEl>
                                          <p:spTgt spid="13"/>
                                        </p:tgtEl>
                                        <p:attrNameLst>
                                          <p:attrName>ppt_w</p:attrName>
                                        </p:attrNameLst>
                                      </p:cBhvr>
                                      <p:tavLst>
                                        <p:tav tm="0">
                                          <p:val>
                                            <p:fltVal val="0"/>
                                          </p:val>
                                        </p:tav>
                                        <p:tav tm="100000">
                                          <p:val>
                                            <p:strVal val="#ppt_w"/>
                                          </p:val>
                                        </p:tav>
                                      </p:tavLst>
                                    </p:anim>
                                    <p:anim calcmode="lin" valueType="num">
                                      <p:cBhvr>
                                        <p:cTn id="23" dur="750" fill="hold"/>
                                        <p:tgtEl>
                                          <p:spTgt spid="13"/>
                                        </p:tgtEl>
                                        <p:attrNameLst>
                                          <p:attrName>ppt_h</p:attrName>
                                        </p:attrNameLst>
                                      </p:cBhvr>
                                      <p:tavLst>
                                        <p:tav tm="0">
                                          <p:val>
                                            <p:fltVal val="0"/>
                                          </p:val>
                                        </p:tav>
                                        <p:tav tm="100000">
                                          <p:val>
                                            <p:strVal val="#ppt_h"/>
                                          </p:val>
                                        </p:tav>
                                      </p:tavLst>
                                    </p:anim>
                                  </p:childTnLst>
                                </p:cTn>
                              </p:par>
                            </p:childTnLst>
                          </p:cTn>
                        </p:par>
                        <p:par>
                          <p:cTn id="24" fill="hold">
                            <p:stCondLst>
                              <p:cond delay="3000"/>
                            </p:stCondLst>
                            <p:childTnLst>
                              <p:par>
                                <p:cTn id="25" presetID="23"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750" fill="hold"/>
                                        <p:tgtEl>
                                          <p:spTgt spid="12"/>
                                        </p:tgtEl>
                                        <p:attrNameLst>
                                          <p:attrName>ppt_w</p:attrName>
                                        </p:attrNameLst>
                                      </p:cBhvr>
                                      <p:tavLst>
                                        <p:tav tm="0">
                                          <p:val>
                                            <p:fltVal val="0"/>
                                          </p:val>
                                        </p:tav>
                                        <p:tav tm="100000">
                                          <p:val>
                                            <p:strVal val="#ppt_w"/>
                                          </p:val>
                                        </p:tav>
                                      </p:tavLst>
                                    </p:anim>
                                    <p:anim calcmode="lin" valueType="num">
                                      <p:cBhvr>
                                        <p:cTn id="28" dur="750" fill="hold"/>
                                        <p:tgtEl>
                                          <p:spTgt spid="12"/>
                                        </p:tgtEl>
                                        <p:attrNameLst>
                                          <p:attrName>ppt_h</p:attrName>
                                        </p:attrNameLst>
                                      </p:cBhvr>
                                      <p:tavLst>
                                        <p:tav tm="0">
                                          <p:val>
                                            <p:fltVal val="0"/>
                                          </p:val>
                                        </p:tav>
                                        <p:tav tm="100000">
                                          <p:val>
                                            <p:strVal val="#ppt_h"/>
                                          </p:val>
                                        </p:tav>
                                      </p:tavLst>
                                    </p:anim>
                                  </p:childTnLst>
                                </p:cTn>
                              </p:par>
                            </p:childTnLst>
                          </p:cTn>
                        </p:par>
                        <p:par>
                          <p:cTn id="29" fill="hold">
                            <p:stCondLst>
                              <p:cond delay="3750"/>
                            </p:stCondLst>
                            <p:childTnLst>
                              <p:par>
                                <p:cTn id="30" presetID="2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750" fill="hold"/>
                                        <p:tgtEl>
                                          <p:spTgt spid="10"/>
                                        </p:tgtEl>
                                        <p:attrNameLst>
                                          <p:attrName>ppt_w</p:attrName>
                                        </p:attrNameLst>
                                      </p:cBhvr>
                                      <p:tavLst>
                                        <p:tav tm="0">
                                          <p:val>
                                            <p:fltVal val="0"/>
                                          </p:val>
                                        </p:tav>
                                        <p:tav tm="100000">
                                          <p:val>
                                            <p:strVal val="#ppt_w"/>
                                          </p:val>
                                        </p:tav>
                                      </p:tavLst>
                                    </p:anim>
                                    <p:anim calcmode="lin" valueType="num">
                                      <p:cBhvr>
                                        <p:cTn id="33" dur="750" fill="hold"/>
                                        <p:tgtEl>
                                          <p:spTgt spid="10"/>
                                        </p:tgtEl>
                                        <p:attrNameLst>
                                          <p:attrName>ppt_h</p:attrName>
                                        </p:attrNameLst>
                                      </p:cBhvr>
                                      <p:tavLst>
                                        <p:tav tm="0">
                                          <p:val>
                                            <p:fltVal val="0"/>
                                          </p:val>
                                        </p:tav>
                                        <p:tav tm="100000">
                                          <p:val>
                                            <p:strVal val="#ppt_h"/>
                                          </p:val>
                                        </p:tav>
                                      </p:tavLst>
                                    </p:anim>
                                  </p:childTnLst>
                                </p:cTn>
                              </p:par>
                            </p:childTnLst>
                          </p:cTn>
                        </p:par>
                        <p:par>
                          <p:cTn id="34" fill="hold">
                            <p:stCondLst>
                              <p:cond delay="4500"/>
                            </p:stCondLst>
                            <p:childTnLst>
                              <p:par>
                                <p:cTn id="35" presetID="2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750" fill="hold"/>
                                        <p:tgtEl>
                                          <p:spTgt spid="8"/>
                                        </p:tgtEl>
                                        <p:attrNameLst>
                                          <p:attrName>ppt_w</p:attrName>
                                        </p:attrNameLst>
                                      </p:cBhvr>
                                      <p:tavLst>
                                        <p:tav tm="0">
                                          <p:val>
                                            <p:fltVal val="0"/>
                                          </p:val>
                                        </p:tav>
                                        <p:tav tm="100000">
                                          <p:val>
                                            <p:strVal val="#ppt_w"/>
                                          </p:val>
                                        </p:tav>
                                      </p:tavLst>
                                    </p:anim>
                                    <p:anim calcmode="lin" valueType="num">
                                      <p:cBhvr>
                                        <p:cTn id="38" dur="750" fill="hold"/>
                                        <p:tgtEl>
                                          <p:spTgt spid="8"/>
                                        </p:tgtEl>
                                        <p:attrNameLst>
                                          <p:attrName>ppt_h</p:attrName>
                                        </p:attrNameLst>
                                      </p:cBhvr>
                                      <p:tavLst>
                                        <p:tav tm="0">
                                          <p:val>
                                            <p:fltVal val="0"/>
                                          </p:val>
                                        </p:tav>
                                        <p:tav tm="100000">
                                          <p:val>
                                            <p:strVal val="#ppt_h"/>
                                          </p:val>
                                        </p:tav>
                                      </p:tavLst>
                                    </p:anim>
                                  </p:childTnLst>
                                </p:cTn>
                              </p:par>
                            </p:childTnLst>
                          </p:cTn>
                        </p:par>
                        <p:par>
                          <p:cTn id="39" fill="hold">
                            <p:stCondLst>
                              <p:cond delay="5250"/>
                            </p:stCondLst>
                            <p:childTnLst>
                              <p:par>
                                <p:cTn id="40" presetID="23" presetClass="entr" presetSubtype="16"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ppt_w</p:attrName>
                                        </p:attrNameLst>
                                      </p:cBhvr>
                                      <p:tavLst>
                                        <p:tav tm="0">
                                          <p:val>
                                            <p:fltVal val="0"/>
                                          </p:val>
                                        </p:tav>
                                        <p:tav tm="100000">
                                          <p:val>
                                            <p:strVal val="#ppt_w"/>
                                          </p:val>
                                        </p:tav>
                                      </p:tavLst>
                                    </p:anim>
                                    <p:anim calcmode="lin" valueType="num">
                                      <p:cBhvr>
                                        <p:cTn id="43" dur="750" fill="hold"/>
                                        <p:tgtEl>
                                          <p:spTgt spid="9"/>
                                        </p:tgtEl>
                                        <p:attrNameLst>
                                          <p:attrName>ppt_h</p:attrName>
                                        </p:attrNameLst>
                                      </p:cBhvr>
                                      <p:tavLst>
                                        <p:tav tm="0">
                                          <p:val>
                                            <p:fltVal val="0"/>
                                          </p:val>
                                        </p:tav>
                                        <p:tav tm="100000">
                                          <p:val>
                                            <p:strVal val="#ppt_h"/>
                                          </p:val>
                                        </p:tav>
                                      </p:tavLst>
                                    </p:anim>
                                  </p:childTnLst>
                                </p:cTn>
                              </p:par>
                            </p:childTnLst>
                          </p:cTn>
                        </p:par>
                        <p:par>
                          <p:cTn id="44" fill="hold">
                            <p:stCondLst>
                              <p:cond delay="6000"/>
                            </p:stCondLst>
                            <p:childTnLst>
                              <p:par>
                                <p:cTn id="45" presetID="23" presetClass="entr" presetSubtype="16"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750" fill="hold"/>
                                        <p:tgtEl>
                                          <p:spTgt spid="11"/>
                                        </p:tgtEl>
                                        <p:attrNameLst>
                                          <p:attrName>ppt_w</p:attrName>
                                        </p:attrNameLst>
                                      </p:cBhvr>
                                      <p:tavLst>
                                        <p:tav tm="0">
                                          <p:val>
                                            <p:fltVal val="0"/>
                                          </p:val>
                                        </p:tav>
                                        <p:tav tm="100000">
                                          <p:val>
                                            <p:strVal val="#ppt_w"/>
                                          </p:val>
                                        </p:tav>
                                      </p:tavLst>
                                    </p:anim>
                                    <p:anim calcmode="lin" valueType="num">
                                      <p:cBhvr>
                                        <p:cTn id="48" dur="750" fill="hold"/>
                                        <p:tgtEl>
                                          <p:spTgt spid="11"/>
                                        </p:tgtEl>
                                        <p:attrNameLst>
                                          <p:attrName>ppt_h</p:attrName>
                                        </p:attrNameLst>
                                      </p:cBhvr>
                                      <p:tavLst>
                                        <p:tav tm="0">
                                          <p:val>
                                            <p:fltVal val="0"/>
                                          </p:val>
                                        </p:tav>
                                        <p:tav tm="100000">
                                          <p:val>
                                            <p:strVal val="#ppt_h"/>
                                          </p:val>
                                        </p:tav>
                                      </p:tavLst>
                                    </p:anim>
                                  </p:childTnLst>
                                </p:cTn>
                              </p:par>
                            </p:childTnLst>
                          </p:cTn>
                        </p:par>
                        <p:par>
                          <p:cTn id="49" fill="hold">
                            <p:stCondLst>
                              <p:cond delay="6750"/>
                            </p:stCondLst>
                            <p:childTnLst>
                              <p:par>
                                <p:cTn id="50" presetID="23" presetClass="entr" presetSubtype="16"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750" fill="hold"/>
                                        <p:tgtEl>
                                          <p:spTgt spid="14"/>
                                        </p:tgtEl>
                                        <p:attrNameLst>
                                          <p:attrName>ppt_w</p:attrName>
                                        </p:attrNameLst>
                                      </p:cBhvr>
                                      <p:tavLst>
                                        <p:tav tm="0">
                                          <p:val>
                                            <p:fltVal val="0"/>
                                          </p:val>
                                        </p:tav>
                                        <p:tav tm="100000">
                                          <p:val>
                                            <p:strVal val="#ppt_w"/>
                                          </p:val>
                                        </p:tav>
                                      </p:tavLst>
                                    </p:anim>
                                    <p:anim calcmode="lin" valueType="num">
                                      <p:cBhvr>
                                        <p:cTn id="53"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2"/>
          <p:cNvSpPr txBox="1">
            <a:spLocks noChangeArrowheads="1"/>
          </p:cNvSpPr>
          <p:nvPr/>
        </p:nvSpPr>
        <p:spPr bwMode="auto">
          <a:xfrm>
            <a:off x="2847975" y="190500"/>
            <a:ext cx="236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a:p>
          <a:p>
            <a:pPr eaLnBrk="1" hangingPunct="1"/>
            <a:endParaRPr lang="en-US" sz="1800"/>
          </a:p>
        </p:txBody>
      </p:sp>
      <p:sp>
        <p:nvSpPr>
          <p:cNvPr id="17" name="Right Arrow 4"/>
          <p:cNvSpPr/>
          <p:nvPr/>
        </p:nvSpPr>
        <p:spPr>
          <a:xfrm rot="3857143" flipH="1">
            <a:off x="4314032" y="6573044"/>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Aft>
                <a:spcPct val="35000"/>
              </a:spcAft>
              <a:defRPr/>
            </a:pPr>
            <a:endParaRPr lang="en-US" sz="1300"/>
          </a:p>
        </p:txBody>
      </p:sp>
      <p:pic>
        <p:nvPicPr>
          <p:cNvPr id="4" name="Picture 3" descr="Homep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 y="6134124"/>
            <a:ext cx="9144000" cy="369332"/>
          </a:xfrm>
          <a:prstGeom prst="rect">
            <a:avLst/>
          </a:prstGeom>
        </p:spPr>
        <p:txBody>
          <a:bodyPr wrap="square">
            <a:spAutoFit/>
          </a:bodyPr>
          <a:lstStyle/>
          <a:p>
            <a:pPr algn="ctr"/>
            <a:r>
              <a:rPr lang="en-US" dirty="0" smtClean="0">
                <a:solidFill>
                  <a:schemeClr val="bg1"/>
                </a:solidFill>
              </a:rPr>
              <a:t>www.baydeltalive.com</a:t>
            </a:r>
            <a:endParaRPr lang="en-US" dirty="0">
              <a:solidFill>
                <a:schemeClr val="bg1"/>
              </a:solidFill>
            </a:endParaRPr>
          </a:p>
        </p:txBody>
      </p:sp>
      <p:sp>
        <p:nvSpPr>
          <p:cNvPr id="7" name="Slide Number Placeholder 7"/>
          <p:cNvSpPr>
            <a:spLocks noGrp="1"/>
          </p:cNvSpPr>
          <p:nvPr>
            <p:ph type="sldNum" sz="quarter" idx="12"/>
          </p:nvPr>
        </p:nvSpPr>
        <p:spPr/>
        <p:txBody>
          <a:bodyPr/>
          <a:lstStyle/>
          <a:p>
            <a:fld id="{94390BD8-3148-4E64-8C00-31F4F00F497C}" type="slidenum">
              <a:rPr lang="en-US" smtClean="0"/>
              <a:pPr/>
              <a:t>4</a:t>
            </a:fld>
            <a:endParaRPr lang="en-US"/>
          </a:p>
        </p:txBody>
      </p:sp>
    </p:spTree>
    <p:extLst>
      <p:ext uri="{BB962C8B-B14F-4D97-AF65-F5344CB8AC3E}">
        <p14:creationId xmlns:p14="http://schemas.microsoft.com/office/powerpoint/2010/main" val="266063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s_Idea1.png"/>
          <p:cNvPicPr>
            <a:picLocks noChangeAspect="1"/>
          </p:cNvPicPr>
          <p:nvPr/>
        </p:nvPicPr>
        <p:blipFill rotWithShape="1">
          <a:blip r:embed="rId3">
            <a:extLst>
              <a:ext uri="{28A0092B-C50C-407E-A947-70E740481C1C}">
                <a14:useLocalDpi xmlns:a14="http://schemas.microsoft.com/office/drawing/2010/main" val="0"/>
              </a:ext>
            </a:extLst>
          </a:blip>
          <a:srcRect b="13915"/>
          <a:stretch/>
        </p:blipFill>
        <p:spPr>
          <a:xfrm>
            <a:off x="1290638" y="0"/>
            <a:ext cx="6563188" cy="6858000"/>
          </a:xfrm>
          <a:prstGeom prst="rect">
            <a:avLst/>
          </a:prstGeom>
        </p:spPr>
      </p:pic>
      <p:grpSp>
        <p:nvGrpSpPr>
          <p:cNvPr id="2" name="Group 1"/>
          <p:cNvGrpSpPr/>
          <p:nvPr/>
        </p:nvGrpSpPr>
        <p:grpSpPr>
          <a:xfrm>
            <a:off x="8329357" y="1376221"/>
            <a:ext cx="659534" cy="5351461"/>
            <a:chOff x="8329357" y="1376221"/>
            <a:chExt cx="659534" cy="5351461"/>
          </a:xfrm>
        </p:grpSpPr>
        <p:grpSp>
          <p:nvGrpSpPr>
            <p:cNvPr id="12" name="Group 11"/>
            <p:cNvGrpSpPr/>
            <p:nvPr/>
          </p:nvGrpSpPr>
          <p:grpSpPr>
            <a:xfrm>
              <a:off x="8330853" y="5066188"/>
              <a:ext cx="656542" cy="1661494"/>
              <a:chOff x="8465581" y="4432029"/>
              <a:chExt cx="656542" cy="1661494"/>
            </a:xfrm>
          </p:grpSpPr>
          <p:pic>
            <p:nvPicPr>
              <p:cNvPr id="7" name="Picture 6" descr="Bi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8" name="Picture 7" descr="A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9" name="Picture 8" descr="Fis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4" name="Title 3"/>
            <p:cNvSpPr txBox="1">
              <a:spLocks/>
            </p:cNvSpPr>
            <p:nvPr/>
          </p:nvSpPr>
          <p:spPr>
            <a:xfrm rot="5400000">
              <a:off x="6884772" y="2820806"/>
              <a:ext cx="3548703"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OPERATIONS DASHBOARD</a:t>
              </a:r>
              <a:endParaRPr lang="en-US" sz="16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4690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s_Idea1.png"/>
          <p:cNvPicPr>
            <a:picLocks noChangeAspect="1"/>
          </p:cNvPicPr>
          <p:nvPr/>
        </p:nvPicPr>
        <p:blipFill rotWithShape="1">
          <a:blip r:embed="rId3">
            <a:extLst>
              <a:ext uri="{28A0092B-C50C-407E-A947-70E740481C1C}">
                <a14:useLocalDpi xmlns:a14="http://schemas.microsoft.com/office/drawing/2010/main" val="0"/>
              </a:ext>
            </a:extLst>
          </a:blip>
          <a:srcRect b="13915"/>
          <a:stretch/>
        </p:blipFill>
        <p:spPr>
          <a:xfrm>
            <a:off x="1290638" y="0"/>
            <a:ext cx="6563188" cy="6858000"/>
          </a:xfrm>
          <a:prstGeom prst="rect">
            <a:avLst/>
          </a:prstGeom>
        </p:spPr>
      </p:pic>
      <p:grpSp>
        <p:nvGrpSpPr>
          <p:cNvPr id="2" name="Group 1"/>
          <p:cNvGrpSpPr/>
          <p:nvPr/>
        </p:nvGrpSpPr>
        <p:grpSpPr>
          <a:xfrm>
            <a:off x="8329357" y="1376221"/>
            <a:ext cx="659534" cy="5351461"/>
            <a:chOff x="8329357" y="1376221"/>
            <a:chExt cx="659534" cy="5351461"/>
          </a:xfrm>
        </p:grpSpPr>
        <p:grpSp>
          <p:nvGrpSpPr>
            <p:cNvPr id="12" name="Group 11"/>
            <p:cNvGrpSpPr/>
            <p:nvPr/>
          </p:nvGrpSpPr>
          <p:grpSpPr>
            <a:xfrm>
              <a:off x="8330853" y="5066188"/>
              <a:ext cx="656542" cy="1661494"/>
              <a:chOff x="8465581" y="4432029"/>
              <a:chExt cx="656542" cy="1661494"/>
            </a:xfrm>
          </p:grpSpPr>
          <p:pic>
            <p:nvPicPr>
              <p:cNvPr id="7" name="Picture 6" descr="Bi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8" name="Picture 7" descr="A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9" name="Picture 8" descr="Fis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4" name="Title 3"/>
            <p:cNvSpPr txBox="1">
              <a:spLocks/>
            </p:cNvSpPr>
            <p:nvPr/>
          </p:nvSpPr>
          <p:spPr>
            <a:xfrm rot="5400000">
              <a:off x="6884772" y="2820806"/>
              <a:ext cx="3548703"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OPERATIONS DASHBOARD</a:t>
              </a:r>
              <a:endParaRPr lang="en-US" sz="1600" dirty="0">
                <a:effectLst>
                  <a:outerShdw blurRad="38100" dist="38100" dir="2700000" algn="tl">
                    <a:srgbClr val="000000">
                      <a:alpha val="43137"/>
                    </a:srgbClr>
                  </a:outerShdw>
                </a:effectLst>
              </a:endParaRPr>
            </a:p>
          </p:txBody>
        </p:sp>
      </p:grpSp>
      <p:pic>
        <p:nvPicPr>
          <p:cNvPr id="10" name="Picture 4" descr="7DayVisualizations.jpg"/>
          <p:cNvPicPr>
            <a:picLocks noChangeAspect="1"/>
          </p:cNvPicPr>
          <p:nvPr/>
        </p:nvPicPr>
        <p:blipFill rotWithShape="1">
          <a:blip r:embed="rId7">
            <a:extLst>
              <a:ext uri="{28A0092B-C50C-407E-A947-70E740481C1C}">
                <a14:useLocalDpi xmlns:a14="http://schemas.microsoft.com/office/drawing/2010/main" val="0"/>
              </a:ext>
            </a:extLst>
          </a:blip>
          <a:srcRect l="51093" t="24024" r="3040" b="19455"/>
          <a:stretch/>
        </p:blipFill>
        <p:spPr bwMode="auto">
          <a:xfrm>
            <a:off x="1393095" y="1435406"/>
            <a:ext cx="6324371" cy="509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08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jects_Dashboard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0"/>
            <a:ext cx="6571708" cy="6858000"/>
          </a:xfrm>
          <a:prstGeom prst="rect">
            <a:avLst/>
          </a:prstGeom>
        </p:spPr>
      </p:pic>
      <p:grpSp>
        <p:nvGrpSpPr>
          <p:cNvPr id="13" name="Group 12"/>
          <p:cNvGrpSpPr/>
          <p:nvPr/>
        </p:nvGrpSpPr>
        <p:grpSpPr>
          <a:xfrm>
            <a:off x="8329357" y="1376221"/>
            <a:ext cx="659534" cy="5351461"/>
            <a:chOff x="8329357" y="1376221"/>
            <a:chExt cx="659534" cy="5351461"/>
          </a:xfrm>
        </p:grpSpPr>
        <p:grpSp>
          <p:nvGrpSpPr>
            <p:cNvPr id="14" name="Group 13"/>
            <p:cNvGrpSpPr/>
            <p:nvPr/>
          </p:nvGrpSpPr>
          <p:grpSpPr>
            <a:xfrm>
              <a:off x="8330853" y="5066188"/>
              <a:ext cx="656542" cy="1661494"/>
              <a:chOff x="8465581" y="4432029"/>
              <a:chExt cx="656542" cy="1661494"/>
            </a:xfrm>
          </p:grpSpPr>
          <p:pic>
            <p:nvPicPr>
              <p:cNvPr id="16" name="Picture 15" descr="Bi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7" name="Picture 16" descr="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8" name="Picture 17" descr="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5" name="Title 3"/>
            <p:cNvSpPr txBox="1">
              <a:spLocks/>
            </p:cNvSpPr>
            <p:nvPr/>
          </p:nvSpPr>
          <p:spPr>
            <a:xfrm rot="5400000">
              <a:off x="6884772" y="2820806"/>
              <a:ext cx="3548703"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PROJECTS DASHBOARD</a:t>
              </a:r>
              <a:endParaRPr lang="en-US" sz="16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1629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ject_PageMcCormack.png"/>
          <p:cNvPicPr>
            <a:picLocks noChangeAspect="1"/>
          </p:cNvPicPr>
          <p:nvPr/>
        </p:nvPicPr>
        <p:blipFill rotWithShape="1">
          <a:blip r:embed="rId2">
            <a:extLst>
              <a:ext uri="{28A0092B-C50C-407E-A947-70E740481C1C}">
                <a14:useLocalDpi xmlns:a14="http://schemas.microsoft.com/office/drawing/2010/main" val="0"/>
              </a:ext>
            </a:extLst>
          </a:blip>
          <a:srcRect b="11931"/>
          <a:stretch/>
        </p:blipFill>
        <p:spPr>
          <a:xfrm>
            <a:off x="1290637" y="0"/>
            <a:ext cx="6562725" cy="6858000"/>
          </a:xfrm>
          <a:prstGeom prst="rect">
            <a:avLst/>
          </a:prstGeom>
        </p:spPr>
      </p:pic>
      <p:grpSp>
        <p:nvGrpSpPr>
          <p:cNvPr id="13" name="Group 12"/>
          <p:cNvGrpSpPr/>
          <p:nvPr/>
        </p:nvGrpSpPr>
        <p:grpSpPr>
          <a:xfrm>
            <a:off x="8329357" y="2540003"/>
            <a:ext cx="659534" cy="4187679"/>
            <a:chOff x="8329357" y="2540003"/>
            <a:chExt cx="659534" cy="4187679"/>
          </a:xfrm>
        </p:grpSpPr>
        <p:grpSp>
          <p:nvGrpSpPr>
            <p:cNvPr id="14" name="Group 13"/>
            <p:cNvGrpSpPr/>
            <p:nvPr/>
          </p:nvGrpSpPr>
          <p:grpSpPr>
            <a:xfrm>
              <a:off x="8330853" y="5066188"/>
              <a:ext cx="656542" cy="1661494"/>
              <a:chOff x="8465581" y="4432029"/>
              <a:chExt cx="656542" cy="1661494"/>
            </a:xfrm>
          </p:grpSpPr>
          <p:pic>
            <p:nvPicPr>
              <p:cNvPr id="16" name="Picture 15" descr="Bi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7" name="Picture 16" descr="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8" name="Picture 17" descr="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5" name="Title 3"/>
            <p:cNvSpPr txBox="1">
              <a:spLocks/>
            </p:cNvSpPr>
            <p:nvPr/>
          </p:nvSpPr>
          <p:spPr>
            <a:xfrm rot="5400000">
              <a:off x="7466663" y="3402697"/>
              <a:ext cx="238492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COLLABORATIVE</a:t>
              </a:r>
              <a:endParaRPr lang="en-US" sz="16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9135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ject_PageMcCormack.png"/>
          <p:cNvPicPr>
            <a:picLocks noChangeAspect="1"/>
          </p:cNvPicPr>
          <p:nvPr/>
        </p:nvPicPr>
        <p:blipFill rotWithShape="1">
          <a:blip r:embed="rId2">
            <a:extLst>
              <a:ext uri="{28A0092B-C50C-407E-A947-70E740481C1C}">
                <a14:useLocalDpi xmlns:a14="http://schemas.microsoft.com/office/drawing/2010/main" val="0"/>
              </a:ext>
            </a:extLst>
          </a:blip>
          <a:srcRect b="11931"/>
          <a:stretch/>
        </p:blipFill>
        <p:spPr>
          <a:xfrm>
            <a:off x="1290637" y="0"/>
            <a:ext cx="6562725" cy="6858000"/>
          </a:xfrm>
          <a:prstGeom prst="rect">
            <a:avLst/>
          </a:prstGeom>
        </p:spPr>
      </p:pic>
      <p:grpSp>
        <p:nvGrpSpPr>
          <p:cNvPr id="13" name="Group 12"/>
          <p:cNvGrpSpPr/>
          <p:nvPr/>
        </p:nvGrpSpPr>
        <p:grpSpPr>
          <a:xfrm>
            <a:off x="8329357" y="2540003"/>
            <a:ext cx="659534" cy="4187679"/>
            <a:chOff x="8329357" y="2540003"/>
            <a:chExt cx="659534" cy="4187679"/>
          </a:xfrm>
        </p:grpSpPr>
        <p:grpSp>
          <p:nvGrpSpPr>
            <p:cNvPr id="14" name="Group 13"/>
            <p:cNvGrpSpPr/>
            <p:nvPr/>
          </p:nvGrpSpPr>
          <p:grpSpPr>
            <a:xfrm>
              <a:off x="8330853" y="5066188"/>
              <a:ext cx="656542" cy="1661494"/>
              <a:chOff x="8465581" y="4432029"/>
              <a:chExt cx="656542" cy="1661494"/>
            </a:xfrm>
          </p:grpSpPr>
          <p:pic>
            <p:nvPicPr>
              <p:cNvPr id="16" name="Picture 15" descr="Bi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581" y="5474498"/>
                <a:ext cx="656542" cy="619025"/>
              </a:xfrm>
              <a:prstGeom prst="rect">
                <a:avLst/>
              </a:prstGeom>
            </p:spPr>
          </p:pic>
          <p:pic>
            <p:nvPicPr>
              <p:cNvPr id="17" name="Picture 16" descr="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004" y="4946115"/>
                <a:ext cx="545428" cy="528383"/>
              </a:xfrm>
              <a:prstGeom prst="rect">
                <a:avLst/>
              </a:prstGeom>
            </p:spPr>
          </p:pic>
          <p:pic>
            <p:nvPicPr>
              <p:cNvPr id="18" name="Picture 17" descr="Fis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144" y="4432029"/>
                <a:ext cx="491807" cy="474848"/>
              </a:xfrm>
              <a:prstGeom prst="rect">
                <a:avLst/>
              </a:prstGeom>
            </p:spPr>
          </p:pic>
        </p:grpSp>
        <p:sp>
          <p:nvSpPr>
            <p:cNvPr id="15" name="Title 3"/>
            <p:cNvSpPr txBox="1">
              <a:spLocks/>
            </p:cNvSpPr>
            <p:nvPr/>
          </p:nvSpPr>
          <p:spPr>
            <a:xfrm rot="5400000">
              <a:off x="7466663" y="3402697"/>
              <a:ext cx="2384922" cy="659534"/>
            </a:xfrm>
            <a:prstGeom prst="rect">
              <a:avLst/>
            </a:prstGeom>
          </p:spPr>
          <p:txBody>
            <a:bodyPr lIns="45720" rIns="45720" anchor="ctr" anchorCtr="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solidFill>
                    <a:schemeClr val="accent1">
                      <a:lumMod val="75000"/>
                    </a:schemeClr>
                  </a:solidFill>
                  <a:effectLst>
                    <a:outerShdw blurRad="38100" dist="38100" dir="2700000" algn="tl">
                      <a:srgbClr val="000000">
                        <a:alpha val="43137"/>
                      </a:srgbClr>
                    </a:outerShdw>
                  </a:effectLst>
                </a:rPr>
                <a:t>COLLABORATIVE</a:t>
              </a:r>
              <a:endParaRPr lang="en-US" sz="16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00143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2503</TotalTime>
  <Words>351</Words>
  <Application>Microsoft Macintosh PowerPoint</Application>
  <PresentationFormat>On-screen Show (4:3)</PresentationFormat>
  <Paragraphs>64</Paragraphs>
  <Slides>19</Slides>
  <Notes>7</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DEEPBLU Studios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67</cp:revision>
  <dcterms:created xsi:type="dcterms:W3CDTF">2013-03-13T18:36:42Z</dcterms:created>
  <dcterms:modified xsi:type="dcterms:W3CDTF">2013-11-12T22:44:50Z</dcterms:modified>
</cp:coreProperties>
</file>