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20" r:id="rId2"/>
    <p:sldId id="306" r:id="rId3"/>
    <p:sldId id="319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7" r:id="rId12"/>
    <p:sldId id="366" r:id="rId13"/>
    <p:sldId id="368" r:id="rId14"/>
    <p:sldId id="369" r:id="rId15"/>
    <p:sldId id="370" r:id="rId16"/>
    <p:sldId id="371" r:id="rId17"/>
    <p:sldId id="372" r:id="rId18"/>
    <p:sldId id="328" r:id="rId19"/>
    <p:sldId id="375" r:id="rId20"/>
    <p:sldId id="355" r:id="rId21"/>
    <p:sldId id="357" r:id="rId22"/>
    <p:sldId id="358" r:id="rId23"/>
    <p:sldId id="356" r:id="rId24"/>
    <p:sldId id="353" r:id="rId25"/>
    <p:sldId id="337" r:id="rId26"/>
    <p:sldId id="338" r:id="rId27"/>
    <p:sldId id="339" r:id="rId28"/>
    <p:sldId id="340" r:id="rId29"/>
    <p:sldId id="378" r:id="rId30"/>
    <p:sldId id="379" r:id="rId31"/>
    <p:sldId id="380" r:id="rId32"/>
    <p:sldId id="381" r:id="rId33"/>
    <p:sldId id="382" r:id="rId34"/>
    <p:sldId id="277" r:id="rId35"/>
    <p:sldId id="373" r:id="rId36"/>
    <p:sldId id="374" r:id="rId37"/>
    <p:sldId id="333" r:id="rId38"/>
    <p:sldId id="275" r:id="rId39"/>
    <p:sldId id="282" r:id="rId40"/>
    <p:sldId id="321" r:id="rId41"/>
    <p:sldId id="272" r:id="rId42"/>
    <p:sldId id="273" r:id="rId43"/>
    <p:sldId id="274" r:id="rId44"/>
    <p:sldId id="316" r:id="rId45"/>
    <p:sldId id="342" r:id="rId46"/>
    <p:sldId id="310" r:id="rId47"/>
    <p:sldId id="329" r:id="rId48"/>
    <p:sldId id="34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 snapToObjects="1">
      <p:cViewPr>
        <p:scale>
          <a:sx n="81" d="100"/>
          <a:sy n="81" d="100"/>
        </p:scale>
        <p:origin x="-3376" y="-1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Gotham Boo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7CB00-CECC-2147-B0E4-176B9543987B}" type="datetimeFigureOut">
              <a:rPr lang="en-US" smtClean="0">
                <a:latin typeface="Gotham Book"/>
              </a:rPr>
              <a:pPr/>
              <a:t>5/20/15</a:t>
            </a:fld>
            <a:endParaRPr lang="en-US" dirty="0">
              <a:latin typeface="Gotham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Gotham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DC443-4AE7-0C4C-8996-28BD05EDBA52}" type="slidenum">
              <a:rPr lang="en-US" smtClean="0">
                <a:latin typeface="Gotham Book"/>
              </a:rPr>
              <a:pPr/>
              <a:t>‹#›</a:t>
            </a:fld>
            <a:endParaRPr lang="en-US" dirty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4293562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otham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otham Book"/>
              </a:defRPr>
            </a:lvl1pPr>
          </a:lstStyle>
          <a:p>
            <a:fld id="{E54270C7-B292-BC4A-892F-925C9E83671E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otham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otham Book"/>
              </a:defRPr>
            </a:lvl1pPr>
          </a:lstStyle>
          <a:p>
            <a:fld id="{D5B7ED25-72AE-574D-B809-6FEC5AE16E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72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UNIQUE</a:t>
            </a:r>
            <a:r>
              <a:rPr lang="en-US" baseline="0" dirty="0" smtClean="0"/>
              <a:t> DETECTIONS AND DAILY SUM (using 30 minute unique detections filter and then sums)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32819-9383-5240-B750-248683CEF27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44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ED1D819-7A45-4042-9C0C-D86682ACBB10}" type="slidenum">
              <a:rPr lang="en-US" sz="1200">
                <a:latin typeface="Gotham Book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dirty="0">
              <a:latin typeface="Gotham Book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Using the OpenNRM Workspace to build stories</a:t>
            </a:r>
            <a:r>
              <a:rPr lang="en-US" dirty="0" smtClean="0"/>
              <a:t> using Spatial Data, Observations Data, and Site Content to build stories at various scales.  </a:t>
            </a:r>
          </a:p>
          <a:p>
            <a:pPr algn="ctr"/>
            <a:r>
              <a:rPr lang="en-US" dirty="0" smtClean="0"/>
              <a:t>(Site Level, Regional Level and System Wide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3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INFORMING THE 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333AB-494A-5C4D-B58E-7DFC393DE31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10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30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DC7D-47A9-CE4D-8969-1127A69343A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81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83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865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Implementation:</a:t>
            </a:r>
            <a:r>
              <a:rPr lang="en-US" baseline="0" dirty="0" smtClean="0"/>
              <a:t>  SJRRTM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7ED25-72AE-574D-B809-6FEC5AE16EC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63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EFBA7D-7C2F-164D-8813-06BC42862FF7}" type="slidenum">
              <a:rPr lang="en-US" sz="1200">
                <a:latin typeface="Gotham Book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dirty="0">
              <a:latin typeface="Gotham Book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What is OpenNRM?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A681F4-1273-9A48-875F-9E79BD071ADB}" type="slidenum">
              <a:rPr lang="en-US" sz="1200">
                <a:latin typeface="Gotham Book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dirty="0">
              <a:latin typeface="Gotham Book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With</a:t>
            </a:r>
            <a:r>
              <a:rPr lang="en-US" baseline="0" dirty="0" smtClean="0"/>
              <a:t> the knowledge from California knew  we needed to build a highly module and interoperable platform that 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en-US" baseline="0" dirty="0" smtClean="0"/>
              <a:t>Aggregated data both hosted and remote.</a:t>
            </a:r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en-US" baseline="0" dirty="0" smtClean="0"/>
              <a:t>The data then needed to be organized and used as information.</a:t>
            </a:r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en-US" baseline="0" dirty="0" smtClean="0"/>
              <a:t>Then the software that displayed this information needed to be to give the users maximum flexibility to accomplish their individual needs.</a:t>
            </a:r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endParaRPr lang="en-US" baseline="0" dirty="0" smtClean="0"/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23E99-E211-5241-AAD0-0FEFEADA5D08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CFE9759-82E7-934B-B3A0-82229D2B3CD9}" type="slidenum">
              <a:rPr lang="en-US" sz="1200">
                <a:latin typeface="Gotham Book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dirty="0">
              <a:latin typeface="Gotham Book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E1140-062F-924D-9A6A-9E1172C141B2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Clients include:  Honeywell, USGS, DWR, MWD, History Channel,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9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3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5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9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2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8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3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Book"/>
              </a:defRPr>
            </a:lvl1pPr>
          </a:lstStyle>
          <a:p>
            <a:fld id="{6E0E2574-8FF7-404E-9B6D-D631121F3F6D}" type="datetimeFigureOut">
              <a:rPr lang="en-US" smtClean="0"/>
              <a:pPr/>
              <a:t>5/20/15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tham 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Book"/>
              </a:defRPr>
            </a:lvl1pPr>
          </a:lstStyle>
          <a:p>
            <a:fld id="{4D7DEFEA-407D-A147-8F52-07FD932AB3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5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otham Boo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otham Book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55.jpe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Homepage Slide_Presenation_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61" y="3588899"/>
            <a:ext cx="5027481" cy="195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665472"/>
            <a:ext cx="2997200" cy="2603500"/>
          </a:xfrm>
          <a:prstGeom prst="rect">
            <a:avLst/>
          </a:prstGeom>
        </p:spPr>
      </p:pic>
      <p:pic>
        <p:nvPicPr>
          <p:cNvPr id="4" name="Picture 3" descr="Title-sli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381"/>
            <a:ext cx="9143999" cy="69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2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Qtren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11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ermineW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6800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t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56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tonTMD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4749501" cy="6858000"/>
          </a:xfrm>
          <a:prstGeom prst="rect">
            <a:avLst/>
          </a:prstGeom>
        </p:spPr>
      </p:pic>
      <p:pic>
        <p:nvPicPr>
          <p:cNvPr id="3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3132667" y="453889"/>
            <a:ext cx="5806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TMDL REPORT CARDS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tonTMDL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/>
          <a:stretch/>
        </p:blipFill>
        <p:spPr>
          <a:xfrm>
            <a:off x="2189442" y="0"/>
            <a:ext cx="4823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tonTMDL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0"/>
            <a:ext cx="4308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tonTMDL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/>
          <a:stretch/>
        </p:blipFill>
        <p:spPr>
          <a:xfrm>
            <a:off x="1905098" y="0"/>
            <a:ext cx="5437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tonTMDL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57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DL_Home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31" y="2313858"/>
            <a:ext cx="5849411" cy="6535490"/>
          </a:xfrm>
          <a:prstGeom prst="rect">
            <a:avLst/>
          </a:prstGeom>
        </p:spPr>
      </p:pic>
      <p:pic>
        <p:nvPicPr>
          <p:cNvPr id="3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219488" y="453889"/>
            <a:ext cx="8719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FISH TRACKING (ACOUSTIC TELEMETRY)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03225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T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5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1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772400" cy="5562600"/>
          </a:xfrm>
        </p:spPr>
        <p:txBody>
          <a:bodyPr>
            <a:normAutofit/>
          </a:bodyPr>
          <a:lstStyle/>
          <a:p>
            <a:pPr algn="r">
              <a:buFontTx/>
              <a:buNone/>
            </a:pPr>
            <a:endParaRPr lang="en-US" sz="2400" dirty="0" smtClean="0"/>
          </a:p>
          <a:p>
            <a:pPr algn="r">
              <a:buFontTx/>
              <a:buNone/>
            </a:pPr>
            <a:endParaRPr lang="en-US" sz="2400" dirty="0"/>
          </a:p>
          <a:p>
            <a:pPr marL="457200" indent="-457200" algn="r">
              <a:buFontTx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Water Quality Pages</a:t>
            </a:r>
          </a:p>
          <a:p>
            <a:pPr marL="457200" indent="-457200" algn="r">
              <a:buFontTx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Interactive TMDL Pages</a:t>
            </a:r>
          </a:p>
          <a:p>
            <a:pPr marL="457200" indent="-457200" algn="r">
              <a:buFontTx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Acoustic Telemetry:  Real Time Fish Tracking</a:t>
            </a:r>
          </a:p>
          <a:p>
            <a:pPr marL="457200" indent="-457200" algn="r">
              <a:buFontTx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WARMF Online:  Real Time Salinity Management in the SJR Basin</a:t>
            </a:r>
          </a:p>
          <a:p>
            <a:pPr marL="457200" indent="-457200" algn="r">
              <a:buFontTx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Data Stories</a:t>
            </a:r>
          </a:p>
        </p:txBody>
      </p:sp>
      <p:pic>
        <p:nvPicPr>
          <p:cNvPr id="30724" name="Picture 4" descr="OpenNRM_Water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156325"/>
            <a:ext cx="604838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/>
          <p:nvPr/>
        </p:nvSpPr>
        <p:spPr>
          <a:xfrm>
            <a:off x="3957553" y="563649"/>
            <a:ext cx="4981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Progress Report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pic>
        <p:nvPicPr>
          <p:cNvPr id="9" name="Picture 11" descr="34_North_logo_3333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6073246"/>
            <a:ext cx="3212571" cy="6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5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_Daily_S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6640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T_Station_Call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6585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T_Station_graph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6641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_Graph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0"/>
            <a:ext cx="2709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_Interactive_gr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3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1512775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CuadroTexto"/>
          <p:cNvSpPr txBox="1"/>
          <p:nvPr/>
        </p:nvSpPr>
        <p:spPr>
          <a:xfrm>
            <a:off x="5975989" y="6160723"/>
            <a:ext cx="296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smtClean="0">
                <a:solidFill>
                  <a:schemeClr val="bg1"/>
                </a:solidFill>
                <a:latin typeface="Gotham Book"/>
                <a:cs typeface="Gotham Book"/>
              </a:rPr>
              <a:t>SENSOR NETWORKS</a:t>
            </a:r>
            <a:endParaRPr lang="es-AR" sz="16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pic>
        <p:nvPicPr>
          <p:cNvPr id="2" name="Picture 1" descr="About_Chinoo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677751"/>
            <a:ext cx="5199495" cy="6858000"/>
          </a:xfrm>
          <a:prstGeom prst="rect">
            <a:avLst/>
          </a:prstGeom>
        </p:spPr>
      </p:pic>
      <p:pic>
        <p:nvPicPr>
          <p:cNvPr id="6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/>
          <p:nvPr/>
        </p:nvSpPr>
        <p:spPr>
          <a:xfrm>
            <a:off x="3132667" y="453889"/>
            <a:ext cx="5806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QUESTION TEMPLATES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8923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1512775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CuadroTexto"/>
          <p:cNvSpPr txBox="1"/>
          <p:nvPr/>
        </p:nvSpPr>
        <p:spPr>
          <a:xfrm>
            <a:off x="5975989" y="6160723"/>
            <a:ext cx="296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smtClean="0">
                <a:solidFill>
                  <a:schemeClr val="bg1"/>
                </a:solidFill>
                <a:latin typeface="Gotham Book"/>
                <a:cs typeface="Gotham Book"/>
              </a:rPr>
              <a:t>SENSOR NETWORKS</a:t>
            </a:r>
            <a:endParaRPr lang="es-AR" sz="16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pic>
        <p:nvPicPr>
          <p:cNvPr id="2" name="Picture 1" descr="About_Chinoo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0"/>
            <a:ext cx="5400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1512775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CuadroTexto"/>
          <p:cNvSpPr txBox="1"/>
          <p:nvPr/>
        </p:nvSpPr>
        <p:spPr>
          <a:xfrm>
            <a:off x="5975989" y="6160723"/>
            <a:ext cx="296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smtClean="0">
                <a:solidFill>
                  <a:schemeClr val="bg1"/>
                </a:solidFill>
                <a:latin typeface="Gotham Book"/>
                <a:cs typeface="Gotham Book"/>
              </a:rPr>
              <a:t>SENSOR NETWORKS</a:t>
            </a:r>
            <a:endParaRPr lang="es-AR" sz="16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pic>
        <p:nvPicPr>
          <p:cNvPr id="2" name="Picture 1" descr="Current_Condition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0"/>
            <a:ext cx="5199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1512775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CuadroTexto"/>
          <p:cNvSpPr txBox="1"/>
          <p:nvPr/>
        </p:nvSpPr>
        <p:spPr>
          <a:xfrm>
            <a:off x="5975989" y="6160723"/>
            <a:ext cx="296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smtClean="0">
                <a:solidFill>
                  <a:schemeClr val="bg1"/>
                </a:solidFill>
                <a:latin typeface="Gotham Book"/>
                <a:cs typeface="Gotham Book"/>
              </a:rPr>
              <a:t>SENSOR NETWORKS</a:t>
            </a:r>
            <a:endParaRPr lang="es-AR" sz="16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pic>
        <p:nvPicPr>
          <p:cNvPr id="2" name="Picture 1" descr="Current_Condition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5060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885"/>
          <a:stretch/>
        </p:blipFill>
        <p:spPr bwMode="auto">
          <a:xfrm>
            <a:off x="914400" y="595837"/>
            <a:ext cx="6943876" cy="66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914400" y="453889"/>
            <a:ext cx="8025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REAL TIME TMDL MANAGEMENT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80128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tlandQuestion1b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4830" r="4795" b="3976"/>
          <a:stretch/>
        </p:blipFill>
        <p:spPr>
          <a:xfrm>
            <a:off x="383399" y="1677479"/>
            <a:ext cx="3640667" cy="4045988"/>
          </a:xfrm>
          <a:prstGeom prst="rect">
            <a:avLst/>
          </a:prstGeom>
        </p:spPr>
      </p:pic>
      <p:pic>
        <p:nvPicPr>
          <p:cNvPr id="8" name="Picture 7" descr="WetlandQuestion2b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7478" r="5290" b="6648"/>
          <a:stretch/>
        </p:blipFill>
        <p:spPr>
          <a:xfrm>
            <a:off x="4826000" y="1794933"/>
            <a:ext cx="3945467" cy="3810000"/>
          </a:xfrm>
          <a:prstGeom prst="rect">
            <a:avLst/>
          </a:prstGeom>
        </p:spPr>
      </p:pic>
      <p:pic>
        <p:nvPicPr>
          <p:cNvPr id="7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CuadroTexto"/>
          <p:cNvSpPr txBox="1"/>
          <p:nvPr/>
        </p:nvSpPr>
        <p:spPr>
          <a:xfrm>
            <a:off x="2269068" y="453889"/>
            <a:ext cx="6670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MY WATER  QUALITY PORTALS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51066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6945608" cy="696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977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6945608" cy="696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19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702424" cy="696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661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783224" cy="696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697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132667" y="453889"/>
            <a:ext cx="5806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REGULATORY REPORTING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58755" y="1741264"/>
            <a:ext cx="5205851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u="sng" dirty="0" smtClean="0">
                <a:solidFill>
                  <a:srgbClr val="254061"/>
                </a:solidFill>
                <a:latin typeface="Gotham Book"/>
                <a:cs typeface="Gotham Book"/>
              </a:rPr>
              <a:t>WATER QUALITY DATA (Phase 2):</a:t>
            </a:r>
          </a:p>
          <a:p>
            <a:endParaRPr lang="es-AR" sz="2000" u="sng" dirty="0">
              <a:solidFill>
                <a:srgbClr val="254061"/>
              </a:solidFill>
              <a:latin typeface="Gotham Book"/>
              <a:cs typeface="Gotham Book"/>
            </a:endParaRPr>
          </a:p>
          <a:p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Environmental </a:t>
            </a:r>
            <a:r>
              <a:rPr lang="es-AR" sz="2000" dirty="0">
                <a:solidFill>
                  <a:srgbClr val="254061"/>
                </a:solidFill>
                <a:latin typeface="Gotham Book"/>
                <a:cs typeface="Gotham Book"/>
              </a:rPr>
              <a:t>Monitoring Program (EMP) water quality monitoring and special </a:t>
            </a: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studies for:</a:t>
            </a:r>
          </a:p>
          <a:p>
            <a:endParaRPr lang="es-AR" sz="2000" dirty="0" smtClean="0">
              <a:solidFill>
                <a:srgbClr val="254061"/>
              </a:solidFill>
              <a:latin typeface="Gotham Book"/>
              <a:cs typeface="Gotham Book"/>
            </a:endParaRP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Redeisgn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Hydrolologic Conditions</a:t>
            </a:r>
          </a:p>
          <a:p>
            <a:pPr marL="285750" indent="-285750">
              <a:buSzPct val="100000"/>
              <a:buBlip>
                <a:blip r:embed="rId5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Water Quality</a:t>
            </a:r>
          </a:p>
          <a:p>
            <a:pPr marL="285750" indent="-285750">
              <a:buSzPct val="100000"/>
              <a:buBlip>
                <a:blip r:embed="rId6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Phytoplankton and Chlorophyll a</a:t>
            </a:r>
          </a:p>
          <a:p>
            <a:pPr marL="285750" indent="-285750">
              <a:buSzPct val="100000"/>
              <a:buBlip>
                <a:blip r:embed="rId7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Zooplankton</a:t>
            </a:r>
          </a:p>
          <a:p>
            <a:pPr marL="285750" indent="-285750">
              <a:buSzPct val="100000"/>
              <a:buBlip>
                <a:blip r:embed="rId8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Benthic </a:t>
            </a:r>
          </a:p>
          <a:p>
            <a:pPr marL="285750" indent="-285750">
              <a:buSzPct val="100000"/>
              <a:buBlip>
                <a:blip r:embed="rId9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Nutrients</a:t>
            </a:r>
          </a:p>
          <a:p>
            <a:pPr marL="285750" indent="-285750">
              <a:buSzPct val="100000"/>
              <a:buBlip>
                <a:blip r:embed="rId9"/>
              </a:buBlip>
            </a:pPr>
            <a:r>
              <a:rPr lang="es-AR" sz="2000" dirty="0" smtClean="0">
                <a:solidFill>
                  <a:srgbClr val="254061"/>
                </a:solidFill>
                <a:latin typeface="Gotham Book"/>
                <a:cs typeface="Gotham Book"/>
              </a:rPr>
              <a:t>Special Studies</a:t>
            </a:r>
          </a:p>
          <a:p>
            <a:endParaRPr lang="es-AR" dirty="0" smtClean="0">
              <a:solidFill>
                <a:schemeClr val="bg1"/>
              </a:solidFill>
              <a:latin typeface="Gotham Book"/>
            </a:endParaRPr>
          </a:p>
          <a:p>
            <a:endParaRPr lang="es-AR" u="sng" dirty="0">
              <a:solidFill>
                <a:schemeClr val="bg1"/>
              </a:solidFill>
              <a:latin typeface="Gotham Book" pitchFamily="50" charset="0"/>
            </a:endParaRPr>
          </a:p>
          <a:p>
            <a:endParaRPr lang="es-AR" u="sng" dirty="0" smtClean="0">
              <a:solidFill>
                <a:schemeClr val="bg1"/>
              </a:solidFill>
              <a:latin typeface="Gotham Book" pitchFamily="50" charset="0"/>
            </a:endParaRPr>
          </a:p>
          <a:p>
            <a:endParaRPr lang="es-AR" u="sng" dirty="0" smtClean="0">
              <a:solidFill>
                <a:schemeClr val="bg1">
                  <a:lumMod val="95000"/>
                </a:schemeClr>
              </a:solidFill>
              <a:latin typeface="Gotham Book" pitchFamily="50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725714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34N019-Water_Quality_Conditions_v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43" y="2227415"/>
            <a:ext cx="2787342" cy="5308702"/>
          </a:xfrm>
          <a:prstGeom prst="rect">
            <a:avLst/>
          </a:prstGeom>
          <a:effectLst>
            <a:glow rad="25400">
              <a:schemeClr val="bg2">
                <a:alpha val="9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709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CuadroTexto"/>
          <p:cNvSpPr txBox="1"/>
          <p:nvPr/>
        </p:nvSpPr>
        <p:spPr>
          <a:xfrm>
            <a:off x="3132667" y="453889"/>
            <a:ext cx="5806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DATA  STORIES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pic>
        <p:nvPicPr>
          <p:cNvPr id="5" name="Picture 4" descr="DATAstories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360"/>
            <a:ext cx="9144000" cy="52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48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487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 dirty="0">
              <a:latin typeface="Gotham Book"/>
            </a:endParaRPr>
          </a:p>
          <a:p>
            <a:pPr eaLnBrk="1" hangingPunct="1"/>
            <a:endParaRPr lang="en-US" sz="1800" dirty="0">
              <a:latin typeface="Gotham Book"/>
            </a:endParaRPr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n-US" sz="1300" dirty="0">
              <a:latin typeface="Gotham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601" y="5700839"/>
            <a:ext cx="85649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Using the OpenNRM Workspace to build stories</a:t>
            </a:r>
            <a:r>
              <a:rPr lang="en-US" sz="2000" dirty="0">
                <a:latin typeface="Gotham Book"/>
              </a:rPr>
              <a:t> </a:t>
            </a:r>
            <a:r>
              <a:rPr lang="en-US" sz="2000" dirty="0" smtClean="0">
                <a:latin typeface="Gotham Book"/>
              </a:rPr>
              <a:t>using Spatial Data</a:t>
            </a:r>
            <a:r>
              <a:rPr lang="en-US" sz="2000" dirty="0">
                <a:latin typeface="Gotham Book"/>
              </a:rPr>
              <a:t>, Observations Data</a:t>
            </a:r>
            <a:r>
              <a:rPr lang="en-US" sz="2000" dirty="0" smtClean="0">
                <a:latin typeface="Gotham Book"/>
              </a:rPr>
              <a:t>, and Site Content to </a:t>
            </a:r>
            <a:r>
              <a:rPr lang="en-US" sz="2000" dirty="0">
                <a:latin typeface="Gotham Book"/>
              </a:rPr>
              <a:t>build stories at various scales.  </a:t>
            </a:r>
            <a:endParaRPr lang="en-US" sz="2000" dirty="0" smtClean="0">
              <a:latin typeface="Gotham Book"/>
            </a:endParaRPr>
          </a:p>
          <a:p>
            <a:pPr algn="ctr"/>
            <a:r>
              <a:rPr lang="en-US" sz="2000" dirty="0" smtClean="0">
                <a:latin typeface="Gotham Book"/>
              </a:rPr>
              <a:t>(Site </a:t>
            </a:r>
            <a:r>
              <a:rPr lang="en-US" sz="2000" dirty="0">
                <a:latin typeface="Gotham Book"/>
              </a:rPr>
              <a:t>Level, Regional Level and </a:t>
            </a:r>
            <a:r>
              <a:rPr lang="en-US" sz="2000" dirty="0" smtClean="0">
                <a:latin typeface="Gotham Book"/>
              </a:rPr>
              <a:t>System Wide</a:t>
            </a:r>
            <a:r>
              <a:rPr lang="en-US" sz="2000" dirty="0">
                <a:latin typeface="Gotham Book"/>
              </a:rPr>
              <a:t>)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632" y="1814627"/>
            <a:ext cx="2335508" cy="2028725"/>
          </a:xfrm>
          <a:prstGeom prst="rect">
            <a:avLst/>
          </a:prstGeom>
        </p:spPr>
      </p:pic>
      <p:pic>
        <p:nvPicPr>
          <p:cNvPr id="6" name="Picture 5" descr="UseCaseImag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13"/>
            <a:ext cx="9144000" cy="136755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462" y="3990974"/>
            <a:ext cx="910648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90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7553" y="453889"/>
            <a:ext cx="4981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REAL TIME DATA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7510" y="1741263"/>
            <a:ext cx="605009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u="sng" dirty="0" smtClean="0">
                <a:solidFill>
                  <a:srgbClr val="254061"/>
                </a:solidFill>
                <a:latin typeface="Gotham Book" pitchFamily="50" charset="0"/>
              </a:rPr>
              <a:t>HUNDREDS OF DATA PARAMETERS:</a:t>
            </a:r>
          </a:p>
          <a:p>
            <a:endParaRPr lang="es-AR" dirty="0">
              <a:solidFill>
                <a:srgbClr val="254061"/>
              </a:solidFill>
              <a:latin typeface="Gotham Book" pitchFamily="50" charset="0"/>
            </a:endParaRPr>
          </a:p>
          <a:p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CALIFORNIA DATA EXCHANGE CENTER (CDEC)</a:t>
            </a:r>
          </a:p>
          <a:p>
            <a:endParaRPr lang="es-AR" dirty="0" smtClean="0">
              <a:solidFill>
                <a:srgbClr val="254061"/>
              </a:solidFill>
              <a:latin typeface="Gotham Book" pitchFamily="50" charset="0"/>
            </a:endParaRPr>
          </a:p>
          <a:p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NATIONAL WATER INFORMATION SYSTEM (NWIS) </a:t>
            </a:r>
          </a:p>
          <a:p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NATIONAL OCEANIC &amp; ATMOSPHERIC AGENCY</a:t>
            </a:r>
          </a:p>
          <a:p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(NOAA)</a:t>
            </a:r>
          </a:p>
          <a:p>
            <a:endParaRPr lang="es-AR" dirty="0">
              <a:solidFill>
                <a:srgbClr val="254061"/>
              </a:solidFill>
              <a:latin typeface="Gotham Book" pitchFamily="50" charset="0"/>
            </a:endParaRPr>
          </a:p>
          <a:p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CALIFORNIA IRRIGATION MANAGEMENT SYSTEM</a:t>
            </a:r>
          </a:p>
          <a:p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(CIMIS)</a:t>
            </a:r>
          </a:p>
          <a:p>
            <a:endParaRPr lang="es-AR" dirty="0" smtClean="0">
              <a:solidFill>
                <a:srgbClr val="254061"/>
              </a:solidFill>
              <a:latin typeface="Gotham Book" pitchFamily="50" charset="0"/>
            </a:endParaRPr>
          </a:p>
          <a:p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CALIFORNIA ENVIRONMENTAL DATA EXCHANGE NETWORK (CEDEN)</a:t>
            </a:r>
            <a:endParaRPr lang="es-AR" dirty="0">
              <a:solidFill>
                <a:srgbClr val="254061"/>
              </a:solidFill>
              <a:latin typeface="Gotham Book" pitchFamily="50" charset="0"/>
            </a:endParaRPr>
          </a:p>
          <a:p>
            <a:endParaRPr lang="es-AR" dirty="0" smtClean="0">
              <a:solidFill>
                <a:srgbClr val="254061"/>
              </a:solidFill>
              <a:latin typeface="Gotham Book" pitchFamily="50" charset="0"/>
            </a:endParaRPr>
          </a:p>
          <a:p>
            <a:r>
              <a:rPr lang="es-AR" dirty="0">
                <a:solidFill>
                  <a:srgbClr val="254061"/>
                </a:solidFill>
                <a:latin typeface="Gotham Book" pitchFamily="50" charset="0"/>
              </a:rPr>
              <a:t>(Hydrodynamic, Water Quality,  </a:t>
            </a:r>
            <a:r>
              <a:rPr lang="es-AR" dirty="0" smtClean="0">
                <a:solidFill>
                  <a:srgbClr val="254061"/>
                </a:solidFill>
                <a:latin typeface="Gotham Book" pitchFamily="50" charset="0"/>
              </a:rPr>
              <a:t>Meteorlogical)</a:t>
            </a:r>
            <a:endParaRPr lang="es-AR" dirty="0">
              <a:solidFill>
                <a:srgbClr val="254061"/>
              </a:solidFill>
              <a:latin typeface="Gotham Book" pitchFamily="50" charset="0"/>
            </a:endParaRPr>
          </a:p>
          <a:p>
            <a:endParaRPr lang="es-AR" dirty="0">
              <a:solidFill>
                <a:srgbClr val="254061"/>
              </a:solidFill>
              <a:latin typeface="Gotham Book" pitchFamily="50" charset="0"/>
            </a:endParaRPr>
          </a:p>
          <a:p>
            <a:endParaRPr lang="es-AR" dirty="0">
              <a:solidFill>
                <a:srgbClr val="254061"/>
              </a:solidFill>
              <a:latin typeface="Gotham Book" pitchFamily="50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725714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WindSpe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90" y="5931933"/>
            <a:ext cx="408129" cy="496285"/>
          </a:xfrm>
          <a:prstGeom prst="rect">
            <a:avLst/>
          </a:prstGeom>
        </p:spPr>
      </p:pic>
      <p:pic>
        <p:nvPicPr>
          <p:cNvPr id="6" name="Picture 5" descr="MonitoringSt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69" y="5931933"/>
            <a:ext cx="440739" cy="535939"/>
          </a:xfrm>
          <a:prstGeom prst="rect">
            <a:avLst/>
          </a:prstGeom>
        </p:spPr>
      </p:pic>
      <p:pic>
        <p:nvPicPr>
          <p:cNvPr id="7" name="Picture 6" descr="RiverDisch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16" y="5994737"/>
            <a:ext cx="371088" cy="451243"/>
          </a:xfrm>
          <a:prstGeom prst="rect">
            <a:avLst/>
          </a:prstGeom>
        </p:spPr>
      </p:pic>
      <p:pic>
        <p:nvPicPr>
          <p:cNvPr id="8" name="Picture 7" descr="Turbidit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92" y="5994737"/>
            <a:ext cx="347322" cy="422344"/>
          </a:xfrm>
          <a:prstGeom prst="rect">
            <a:avLst/>
          </a:prstGeom>
        </p:spPr>
      </p:pic>
      <p:pic>
        <p:nvPicPr>
          <p:cNvPr id="9" name="Picture 8" descr="Graph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2" y="2930179"/>
            <a:ext cx="2450639" cy="2550509"/>
          </a:xfrm>
          <a:prstGeom prst="rect">
            <a:avLst/>
          </a:prstGeom>
        </p:spPr>
      </p:pic>
      <p:pic>
        <p:nvPicPr>
          <p:cNvPr id="10" name="Picture 9" descr="Widget_MLC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2" y="1423016"/>
            <a:ext cx="2450639" cy="1328339"/>
          </a:xfrm>
          <a:prstGeom prst="rect">
            <a:avLst/>
          </a:prstGeom>
        </p:spPr>
      </p:pic>
      <p:pic>
        <p:nvPicPr>
          <p:cNvPr id="11" name="Picture 10" descr="real_tim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0" y="120946"/>
            <a:ext cx="1088512" cy="124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755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7553" y="453889"/>
            <a:ext cx="4981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VISUALIZATIONS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58756" y="1741263"/>
            <a:ext cx="8780693" cy="680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u="sng" dirty="0" smtClean="0">
                <a:solidFill>
                  <a:srgbClr val="254061"/>
                </a:solidFill>
                <a:latin typeface="Gotham Book"/>
                <a:cs typeface="Gotham Book"/>
              </a:rPr>
              <a:t>VISUALIZE DATA ON THE WEB:</a:t>
            </a:r>
            <a:endParaRPr lang="es-AR" sz="2800" dirty="0" smtClean="0">
              <a:solidFill>
                <a:srgbClr val="254061"/>
              </a:solidFill>
              <a:latin typeface="Gotham Book"/>
              <a:cs typeface="Gotham Book"/>
            </a:endParaRP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Real-Time Data</a:t>
            </a:r>
          </a:p>
          <a:p>
            <a:pPr marL="285750" indent="-285750">
              <a:buSzPct val="100000"/>
              <a:buBlip>
                <a:blip r:embed="rId5"/>
              </a:buBlip>
            </a:pPr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Discrete Data added by user</a:t>
            </a:r>
          </a:p>
          <a:p>
            <a:pPr marL="285750" indent="-285750">
              <a:buSzPct val="100000"/>
              <a:buBlip>
                <a:blip r:embed="rId5"/>
              </a:buBlip>
            </a:pPr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GIS Data</a:t>
            </a:r>
          </a:p>
          <a:p>
            <a:pPr marL="285750" indent="-285750">
              <a:buSzPct val="100000"/>
              <a:buBlip>
                <a:blip r:embed="rId5"/>
              </a:buBlip>
            </a:pPr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Projects</a:t>
            </a:r>
          </a:p>
          <a:p>
            <a:pPr marL="285750" indent="-285750">
              <a:buSzPct val="100000"/>
              <a:buBlip>
                <a:blip r:embed="rId5"/>
              </a:buBlip>
            </a:pPr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Documents</a:t>
            </a:r>
          </a:p>
          <a:p>
            <a:pPr marL="285750" indent="-285750">
              <a:buSzPct val="100000"/>
              <a:buBlip>
                <a:blip r:embed="rId5"/>
              </a:buBlip>
            </a:pPr>
            <a:endParaRPr lang="es-AR" sz="2800" dirty="0">
              <a:solidFill>
                <a:srgbClr val="254061"/>
              </a:solidFill>
              <a:latin typeface="Gotham Book"/>
              <a:cs typeface="Gotham Book"/>
            </a:endParaRPr>
          </a:p>
          <a:p>
            <a:pPr marL="285750" indent="-285750" algn="ctr">
              <a:buSzPct val="100000"/>
              <a:buBlip>
                <a:blip r:embed="rId5"/>
              </a:buBlip>
            </a:pPr>
            <a:endParaRPr lang="es-AR" sz="2800" i="1" dirty="0" smtClean="0">
              <a:solidFill>
                <a:srgbClr val="254061"/>
              </a:solidFill>
              <a:latin typeface="Gotham Book"/>
              <a:cs typeface="Gotham Book"/>
            </a:endParaRPr>
          </a:p>
          <a:p>
            <a:pPr marL="285750" indent="-285750" algn="ctr">
              <a:buSzPct val="100000"/>
              <a:buBlip>
                <a:blip r:embed="rId5"/>
              </a:buBlip>
            </a:pPr>
            <a:endParaRPr lang="es-AR" sz="2800" i="1" dirty="0">
              <a:solidFill>
                <a:srgbClr val="254061"/>
              </a:solidFill>
              <a:latin typeface="Gotham Book"/>
              <a:cs typeface="Gotham Book"/>
            </a:endParaRPr>
          </a:p>
          <a:p>
            <a:pPr marL="285750" indent="-285750" algn="ctr">
              <a:buSzPct val="100000"/>
              <a:buBlip>
                <a:blip r:embed="rId5"/>
              </a:buBlip>
            </a:pPr>
            <a:r>
              <a:rPr lang="es-AR" sz="2800" i="1" dirty="0" smtClean="0">
                <a:solidFill>
                  <a:srgbClr val="254061"/>
                </a:solidFill>
                <a:latin typeface="Gotham Book"/>
                <a:cs typeface="Gotham Book"/>
              </a:rPr>
              <a:t>Interpolate, Model, Graphs, Maps, Analytics.   Associate with </a:t>
            </a:r>
          </a:p>
          <a:p>
            <a:pPr marL="285750" indent="-285750" algn="ctr">
              <a:buSzPct val="100000"/>
              <a:buBlip>
                <a:blip r:embed="rId5"/>
              </a:buBlip>
            </a:pPr>
            <a:r>
              <a:rPr lang="es-AR" sz="2800" i="1" dirty="0">
                <a:solidFill>
                  <a:srgbClr val="254061"/>
                </a:solidFill>
                <a:latin typeface="Gotham Book"/>
                <a:cs typeface="Gotham Book"/>
              </a:rPr>
              <a:t>a</a:t>
            </a:r>
            <a:r>
              <a:rPr lang="es-AR" sz="2800" i="1" dirty="0" smtClean="0">
                <a:solidFill>
                  <a:srgbClr val="254061"/>
                </a:solidFill>
                <a:latin typeface="Gotham Book"/>
                <a:cs typeface="Gotham Book"/>
              </a:rPr>
              <a:t>nything.</a:t>
            </a:r>
          </a:p>
          <a:p>
            <a:pPr marL="285750" indent="-285750">
              <a:buSzPct val="100000"/>
              <a:buBlip>
                <a:blip r:embed="rId6"/>
              </a:buBlip>
            </a:pPr>
            <a:endParaRPr lang="es-AR" sz="2800" dirty="0" smtClean="0">
              <a:solidFill>
                <a:srgbClr val="254061"/>
              </a:solidFill>
              <a:latin typeface="Gotham Book"/>
              <a:cs typeface="Gotham Book"/>
            </a:endParaRPr>
          </a:p>
          <a:p>
            <a:endParaRPr lang="es-AR" dirty="0" smtClean="0">
              <a:solidFill>
                <a:schemeClr val="bg1"/>
              </a:solidFill>
              <a:latin typeface="Gotham Book"/>
            </a:endParaRPr>
          </a:p>
          <a:p>
            <a:endParaRPr lang="es-AR" u="sng" dirty="0">
              <a:solidFill>
                <a:schemeClr val="bg1"/>
              </a:solidFill>
              <a:latin typeface="Gotham Book" pitchFamily="50" charset="0"/>
            </a:endParaRPr>
          </a:p>
          <a:p>
            <a:endParaRPr lang="es-AR" u="sng" dirty="0" smtClean="0">
              <a:solidFill>
                <a:schemeClr val="bg1"/>
              </a:solidFill>
              <a:latin typeface="Gotham Book" pitchFamily="50" charset="0"/>
            </a:endParaRPr>
          </a:p>
          <a:p>
            <a:endParaRPr lang="es-AR" u="sng" dirty="0" smtClean="0">
              <a:solidFill>
                <a:schemeClr val="bg1">
                  <a:lumMod val="95000"/>
                </a:schemeClr>
              </a:solidFill>
              <a:latin typeface="Gotham Book" pitchFamily="50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1845901" y="6438705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elta_Perspective_Rainbo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75" y="2563960"/>
            <a:ext cx="3169174" cy="281704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1" y="0"/>
            <a:ext cx="1362366" cy="132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isWaterQu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493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withSt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5" y="827598"/>
            <a:ext cx="9186314" cy="4780088"/>
          </a:xfrm>
          <a:prstGeom prst="rect">
            <a:avLst/>
          </a:prstGeom>
        </p:spPr>
      </p:pic>
      <p:sp>
        <p:nvSpPr>
          <p:cNvPr id="4" name="1 CuadroTexto"/>
          <p:cNvSpPr txBox="1"/>
          <p:nvPr/>
        </p:nvSpPr>
        <p:spPr>
          <a:xfrm>
            <a:off x="4910667" y="5991446"/>
            <a:ext cx="402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smtClean="0">
                <a:solidFill>
                  <a:srgbClr val="254061"/>
                </a:solidFill>
                <a:latin typeface="Gotham Book"/>
                <a:cs typeface="Gotham Book"/>
              </a:rPr>
              <a:t>MULTI PARAMETER VISUALIZATIONS</a:t>
            </a:r>
            <a:endParaRPr lang="es-AR" sz="1600" dirty="0">
              <a:solidFill>
                <a:srgbClr val="254061"/>
              </a:solidFill>
              <a:latin typeface="Gotham Book"/>
              <a:cs typeface="Gotham Book"/>
            </a:endParaRPr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1845901" y="6438705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45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72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7553" y="453889"/>
            <a:ext cx="4981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DATA DASHBOARDS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3340" y="1741264"/>
            <a:ext cx="54430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u="sng" dirty="0" smtClean="0">
                <a:solidFill>
                  <a:srgbClr val="254061"/>
                </a:solidFill>
                <a:latin typeface="Gotham Book"/>
                <a:cs typeface="Gotham Book"/>
              </a:rPr>
              <a:t>ONE VIEW DATA (Visualize, Map, Graph)</a:t>
            </a:r>
          </a:p>
          <a:p>
            <a:endParaRPr lang="es-AR" sz="2800" b="1" u="sng" dirty="0" smtClean="0">
              <a:solidFill>
                <a:srgbClr val="254061"/>
              </a:solidFill>
              <a:latin typeface="Gotham Book"/>
              <a:cs typeface="Gotham Book"/>
            </a:endParaRPr>
          </a:p>
          <a:p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Custom view of data </a:t>
            </a:r>
            <a:r>
              <a:rPr lang="es-AR" sz="2800" dirty="0">
                <a:solidFill>
                  <a:srgbClr val="254061"/>
                </a:solidFill>
                <a:latin typeface="Gotham Book"/>
                <a:cs typeface="Gotham Book"/>
              </a:rPr>
              <a:t>c</a:t>
            </a:r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ompilations</a:t>
            </a:r>
          </a:p>
          <a:p>
            <a:r>
              <a:rPr lang="es-AR" sz="2800" dirty="0" smtClean="0">
                <a:solidFill>
                  <a:srgbClr val="254061"/>
                </a:solidFill>
                <a:latin typeface="Gotham Book"/>
                <a:cs typeface="Gotham Book"/>
              </a:rPr>
              <a:t>Project management dashboards</a:t>
            </a:r>
          </a:p>
          <a:p>
            <a:endParaRPr lang="es-AR" dirty="0" smtClean="0">
              <a:solidFill>
                <a:srgbClr val="254061"/>
              </a:solidFill>
              <a:latin typeface="Gotham Book"/>
              <a:cs typeface="Gotham Book"/>
            </a:endParaRPr>
          </a:p>
          <a:p>
            <a:endParaRPr lang="es-AR" dirty="0" smtClean="0">
              <a:solidFill>
                <a:schemeClr val="bg1">
                  <a:lumMod val="95000"/>
                </a:schemeClr>
              </a:solidFill>
              <a:latin typeface="Gotham Book"/>
              <a:cs typeface="Gotham Book"/>
            </a:endParaRPr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1304054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ata_Providers_50P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3" y="5729084"/>
            <a:ext cx="3421107" cy="430328"/>
          </a:xfrm>
          <a:prstGeom prst="rect">
            <a:avLst/>
          </a:prstGeom>
        </p:spPr>
      </p:pic>
      <p:pic>
        <p:nvPicPr>
          <p:cNvPr id="6" name="Picture 5" descr="salinity in del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73" y="1741263"/>
            <a:ext cx="2854252" cy="4418149"/>
          </a:xfrm>
          <a:prstGeom prst="rect">
            <a:avLst/>
          </a:prstGeom>
          <a:effectLst>
            <a:glow rad="76200">
              <a:schemeClr val="bg2">
                <a:alpha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116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725714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1 CuadroTexto"/>
          <p:cNvSpPr txBox="1"/>
          <p:nvPr/>
        </p:nvSpPr>
        <p:spPr>
          <a:xfrm>
            <a:off x="5975989" y="6160723"/>
            <a:ext cx="296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smtClean="0">
                <a:solidFill>
                  <a:srgbClr val="254061"/>
                </a:solidFill>
                <a:latin typeface="Gotham Book"/>
                <a:cs typeface="Gotham Book"/>
              </a:rPr>
              <a:t> DASHBOARDS</a:t>
            </a:r>
            <a:endParaRPr lang="es-AR" sz="1600" dirty="0">
              <a:solidFill>
                <a:srgbClr val="254061"/>
              </a:solidFill>
              <a:latin typeface="Gotham Book"/>
              <a:cs typeface="Gotham Book"/>
            </a:endParaRPr>
          </a:p>
        </p:txBody>
      </p:sp>
      <p:pic>
        <p:nvPicPr>
          <p:cNvPr id="2" name="Picture 1" descr="Turbidity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1" y="285621"/>
            <a:ext cx="4176068" cy="5875103"/>
          </a:xfrm>
          <a:prstGeom prst="rect">
            <a:avLst/>
          </a:prstGeom>
          <a:effectLst>
            <a:glow rad="38100">
              <a:schemeClr val="bg2">
                <a:alpha val="96000"/>
              </a:schemeClr>
            </a:glow>
          </a:effectLst>
        </p:spPr>
      </p:pic>
      <p:pic>
        <p:nvPicPr>
          <p:cNvPr id="3" name="Picture 2" descr="Turbidit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96" y="285620"/>
            <a:ext cx="4349140" cy="5905552"/>
          </a:xfrm>
          <a:prstGeom prst="rect">
            <a:avLst/>
          </a:prstGeom>
          <a:effectLst>
            <a:glow rad="38100">
              <a:schemeClr val="bg2">
                <a:alpha val="9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59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725714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1 CuadroTexto"/>
          <p:cNvSpPr txBox="1"/>
          <p:nvPr/>
        </p:nvSpPr>
        <p:spPr>
          <a:xfrm>
            <a:off x="5975989" y="6160723"/>
            <a:ext cx="296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dirty="0" smtClean="0">
                <a:solidFill>
                  <a:srgbClr val="254061"/>
                </a:solidFill>
                <a:latin typeface="Gotham Book"/>
                <a:cs typeface="Gotham Book"/>
              </a:rPr>
              <a:t>DATA DASHBOARDS</a:t>
            </a:r>
            <a:endParaRPr lang="es-AR" sz="1600" dirty="0">
              <a:solidFill>
                <a:srgbClr val="254061"/>
              </a:solidFill>
              <a:latin typeface="Gotham Book"/>
              <a:cs typeface="Gotham Book"/>
            </a:endParaRPr>
          </a:p>
        </p:txBody>
      </p:sp>
      <p:pic>
        <p:nvPicPr>
          <p:cNvPr id="11" name="Picture 10" descr="Delta_Hydrolo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0" y="274408"/>
            <a:ext cx="4260510" cy="5825841"/>
          </a:xfrm>
          <a:prstGeom prst="rect">
            <a:avLst/>
          </a:prstGeom>
          <a:effectLst>
            <a:glow rad="38100">
              <a:schemeClr val="bg2">
                <a:alpha val="96000"/>
              </a:schemeClr>
            </a:glow>
          </a:effectLst>
        </p:spPr>
      </p:pic>
      <p:pic>
        <p:nvPicPr>
          <p:cNvPr id="12" name="Picture 11" descr="Delta_Hydrology_Grap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64" y="269260"/>
            <a:ext cx="4350084" cy="5819993"/>
          </a:xfrm>
          <a:prstGeom prst="rect">
            <a:avLst/>
          </a:prstGeom>
          <a:effectLst>
            <a:glow rad="38100">
              <a:schemeClr val="bg2">
                <a:alpha val="9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122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1122614" y="6428219"/>
            <a:ext cx="586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JRR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73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487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 dirty="0">
              <a:latin typeface="Gotham Book"/>
            </a:endParaRPr>
          </a:p>
          <a:p>
            <a:pPr eaLnBrk="1" hangingPunct="1"/>
            <a:endParaRPr lang="en-US" sz="1800" dirty="0">
              <a:latin typeface="Gotham Book"/>
            </a:endParaRPr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 dirty="0">
              <a:latin typeface="Gotham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143" y="5912444"/>
            <a:ext cx="856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otham Book"/>
              </a:rPr>
              <a:t>A collaborative resource management workspace and project management application for data collection, analysis, reporting and visualization</a:t>
            </a:r>
            <a:r>
              <a:rPr lang="en-US" dirty="0">
                <a:latin typeface="Gotham Book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059" y="-167987"/>
            <a:ext cx="8583559" cy="608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835975" y="1572869"/>
            <a:ext cx="3959357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Gujarati Sangam MN"/>
                <a:cs typeface="Gujarati Sangam MN"/>
              </a:rPr>
              <a:t>A collaborative resource management workspace and project management application for data collection, analysis, reporting and visualization</a:t>
            </a:r>
            <a:r>
              <a:rPr lang="en-US" sz="2800" dirty="0">
                <a:solidFill>
                  <a:srgbClr val="FFFFFF"/>
                </a:solidFill>
                <a:latin typeface="Gujarati Sangam MN"/>
                <a:cs typeface="Gujarati Sangam M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388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487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 dirty="0">
              <a:latin typeface="Gotham Book"/>
            </a:endParaRPr>
          </a:p>
          <a:p>
            <a:pPr eaLnBrk="1" hangingPunct="1"/>
            <a:endParaRPr lang="en-US" sz="1800" dirty="0">
              <a:latin typeface="Gotham Book"/>
            </a:endParaRPr>
          </a:p>
        </p:txBody>
      </p:sp>
      <p:pic>
        <p:nvPicPr>
          <p:cNvPr id="3" name="Picture 2" descr="DATA AS A SERVICE 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2" y="357850"/>
            <a:ext cx="5988968" cy="5988968"/>
          </a:xfrm>
          <a:prstGeom prst="rect">
            <a:avLst/>
          </a:prstGeom>
          <a:effectLst>
            <a:glow rad="101600">
              <a:schemeClr val="accent3">
                <a:lumMod val="75000"/>
                <a:alpha val="75000"/>
              </a:schemeClr>
            </a:glow>
          </a:effectLst>
        </p:spPr>
      </p:pic>
      <p:pic>
        <p:nvPicPr>
          <p:cNvPr id="7" name="Picture 5" descr="E:\SF360\BDL\Enviados\PPT Design\title b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0785" y="1787526"/>
            <a:ext cx="914399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CuadroTexto"/>
          <p:cNvSpPr txBox="1"/>
          <p:nvPr/>
        </p:nvSpPr>
        <p:spPr>
          <a:xfrm rot="5400000">
            <a:off x="4340887" y="1904894"/>
            <a:ext cx="8329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000" dirty="0" smtClean="0">
                <a:solidFill>
                  <a:schemeClr val="bg1"/>
                </a:solidFill>
                <a:latin typeface="Gotham Book"/>
                <a:cs typeface="Gotham Book"/>
              </a:rPr>
              <a:t>INTEROPERABILITY</a:t>
            </a:r>
            <a:endParaRPr lang="es-AR" sz="30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418224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OpenNRM_Water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43600"/>
            <a:ext cx="833438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34_North_Contact_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931988"/>
            <a:ext cx="5827713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7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487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 dirty="0">
              <a:latin typeface="Gotham Book"/>
            </a:endParaRPr>
          </a:p>
          <a:p>
            <a:pPr eaLnBrk="1" hangingPunct="1"/>
            <a:endParaRPr lang="en-US" sz="1800" dirty="0">
              <a:latin typeface="Gotham Book"/>
            </a:endParaRPr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n-US" sz="1300" dirty="0">
              <a:latin typeface="Gotham Book"/>
            </a:endParaRPr>
          </a:p>
        </p:txBody>
      </p:sp>
      <p:pic>
        <p:nvPicPr>
          <p:cNvPr id="2" name="Picture 1" descr="OpenNRM_Contact_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865761"/>
            <a:ext cx="8255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6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reisWQMonitore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reisWQMonitor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2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reisWQMonitored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6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QTrend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69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QTrends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7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45372</TotalTime>
  <Words>795</Words>
  <Application>Microsoft Macintosh PowerPoint</Application>
  <PresentationFormat>On-screen Show (4:3)</PresentationFormat>
  <Paragraphs>152</Paragraphs>
  <Slides>48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34 North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71</cp:revision>
  <cp:lastPrinted>2015-02-26T20:24:20Z</cp:lastPrinted>
  <dcterms:created xsi:type="dcterms:W3CDTF">2014-07-08T20:40:07Z</dcterms:created>
  <dcterms:modified xsi:type="dcterms:W3CDTF">2015-05-20T22:59:34Z</dcterms:modified>
</cp:coreProperties>
</file>