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257" r:id="rId2"/>
    <p:sldId id="258" r:id="rId3"/>
    <p:sldId id="308" r:id="rId4"/>
    <p:sldId id="316" r:id="rId5"/>
    <p:sldId id="315" r:id="rId6"/>
    <p:sldId id="306" r:id="rId7"/>
    <p:sldId id="307" r:id="rId8"/>
    <p:sldId id="260" r:id="rId9"/>
    <p:sldId id="309" r:id="rId10"/>
    <p:sldId id="261" r:id="rId11"/>
    <p:sldId id="317" r:id="rId12"/>
    <p:sldId id="310" r:id="rId13"/>
    <p:sldId id="318" r:id="rId14"/>
  </p:sldIdLst>
  <p:sldSz cx="10080625" cy="7559675"/>
  <p:notesSz cx="7772400" cy="10058400"/>
  <p:defaultTex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40"/>
    <p:restoredTop sz="94530"/>
  </p:normalViewPr>
  <p:slideViewPr>
    <p:cSldViewPr>
      <p:cViewPr>
        <p:scale>
          <a:sx n="95" d="100"/>
          <a:sy n="95" d="100"/>
        </p:scale>
        <p:origin x="1600" y="88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7" d="100"/>
        <a:sy n="107"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050" name="Rectangle 2"/>
          <p:cNvSpPr>
            <a:spLocks noGrp="1" noRot="1" noChangeAspect="1" noChangeArrowheads="1"/>
          </p:cNvSpPr>
          <p:nvPr>
            <p:ph type="sldImg"/>
          </p:nvPr>
        </p:nvSpPr>
        <p:spPr bwMode="auto">
          <a:xfrm>
            <a:off x="1371600" y="763588"/>
            <a:ext cx="5026025" cy="376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2051" name="Rectangle 3"/>
          <p:cNvSpPr>
            <a:spLocks noGrp="1" noChangeArrowheads="1"/>
          </p:cNvSpPr>
          <p:nvPr>
            <p:ph type="body"/>
          </p:nvPr>
        </p:nvSpPr>
        <p:spPr bwMode="auto">
          <a:xfrm>
            <a:off x="777875" y="4776788"/>
            <a:ext cx="6215063"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altLang="en-US"/>
          </a:p>
        </p:txBody>
      </p:sp>
      <p:sp>
        <p:nvSpPr>
          <p:cNvPr id="2052" name="Rectangle 4"/>
          <p:cNvSpPr>
            <a:spLocks noGrp="1" noChangeArrowheads="1"/>
          </p:cNvSpPr>
          <p:nvPr>
            <p:ph type="hdr"/>
          </p:nvPr>
        </p:nvSpPr>
        <p:spPr bwMode="auto">
          <a:xfrm>
            <a:off x="0" y="0"/>
            <a:ext cx="3370263"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ea typeface="Lucida Sans Unicode" charset="0"/>
                <a:cs typeface="Lucida Sans Unicode" charset="0"/>
              </a:defRPr>
            </a:lvl1pPr>
          </a:lstStyle>
          <a:p>
            <a:endParaRPr lang="en-US" altLang="en-US" dirty="0"/>
          </a:p>
        </p:txBody>
      </p:sp>
      <p:sp>
        <p:nvSpPr>
          <p:cNvPr id="2053" name="Rectangle 5"/>
          <p:cNvSpPr>
            <a:spLocks noGrp="1" noChangeArrowheads="1"/>
          </p:cNvSpPr>
          <p:nvPr>
            <p:ph type="dt"/>
          </p:nvPr>
        </p:nvSpPr>
        <p:spPr bwMode="auto">
          <a:xfrm>
            <a:off x="4398963" y="0"/>
            <a:ext cx="3370262"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ea typeface="Lucida Sans Unicode" charset="0"/>
                <a:cs typeface="Lucida Sans Unicode" charset="0"/>
              </a:defRPr>
            </a:lvl1pPr>
          </a:lstStyle>
          <a:p>
            <a:endParaRPr lang="en-US" altLang="en-US" dirty="0"/>
          </a:p>
        </p:txBody>
      </p:sp>
      <p:sp>
        <p:nvSpPr>
          <p:cNvPr id="2054" name="Rectangle 6"/>
          <p:cNvSpPr>
            <a:spLocks noGrp="1" noChangeArrowheads="1"/>
          </p:cNvSpPr>
          <p:nvPr>
            <p:ph type="ftr"/>
          </p:nvPr>
        </p:nvSpPr>
        <p:spPr bwMode="auto">
          <a:xfrm>
            <a:off x="0" y="9555163"/>
            <a:ext cx="3370263"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ea typeface="Lucida Sans Unicode" charset="0"/>
                <a:cs typeface="Lucida Sans Unicode" charset="0"/>
              </a:defRPr>
            </a:lvl1pPr>
          </a:lstStyle>
          <a:p>
            <a:endParaRPr lang="en-US" altLang="en-US" dirty="0"/>
          </a:p>
        </p:txBody>
      </p:sp>
      <p:sp>
        <p:nvSpPr>
          <p:cNvPr id="2055" name="Rectangle 7"/>
          <p:cNvSpPr>
            <a:spLocks noGrp="1" noChangeArrowheads="1"/>
          </p:cNvSpPr>
          <p:nvPr>
            <p:ph type="sldNum"/>
          </p:nvPr>
        </p:nvSpPr>
        <p:spPr bwMode="auto">
          <a:xfrm>
            <a:off x="4398963" y="9555163"/>
            <a:ext cx="3370262"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ea typeface="Lucida Sans Unicode" charset="0"/>
                <a:cs typeface="Lucida Sans Unicode" charset="0"/>
              </a:defRPr>
            </a:lvl1pPr>
          </a:lstStyle>
          <a:p>
            <a:fld id="{1611B8BF-D77E-2B46-AE22-F717F9C22408}" type="slidenum">
              <a:rPr lang="en-US" altLang="en-US"/>
              <a:pPr/>
              <a:t>‹#›</a:t>
            </a:fld>
            <a:endParaRPr lang="en-US" altLang="en-US" dirty="0"/>
          </a:p>
        </p:txBody>
      </p:sp>
    </p:spTree>
    <p:extLst>
      <p:ext uri="{BB962C8B-B14F-4D97-AF65-F5344CB8AC3E}">
        <p14:creationId xmlns:p14="http://schemas.microsoft.com/office/powerpoint/2010/main" val="157835714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C8C3010-3CFF-FC48-BD85-9BB344B0AD12}" type="slidenum">
              <a:rPr lang="en-US" altLang="en-US"/>
              <a:pPr/>
              <a:t>1</a:t>
            </a:fld>
            <a:endParaRPr lang="en-US" altLang="en-US" dirty="0"/>
          </a:p>
        </p:txBody>
      </p:sp>
      <p:sp>
        <p:nvSpPr>
          <p:cNvPr id="54273"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90009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CD37BD0-7D6D-754D-A924-7400FCAE7810}" type="slidenum">
              <a:rPr lang="en-US" altLang="en-US"/>
              <a:pPr/>
              <a:t>10</a:t>
            </a:fld>
            <a:endParaRPr lang="en-US" altLang="en-US" dirty="0"/>
          </a:p>
        </p:txBody>
      </p:sp>
      <p:sp>
        <p:nvSpPr>
          <p:cNvPr id="5836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90900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CD37BD0-7D6D-754D-A924-7400FCAE7810}" type="slidenum">
              <a:rPr lang="en-US" altLang="en-US"/>
              <a:pPr/>
              <a:t>11</a:t>
            </a:fld>
            <a:endParaRPr lang="en-US" altLang="en-US" dirty="0"/>
          </a:p>
        </p:txBody>
      </p:sp>
      <p:sp>
        <p:nvSpPr>
          <p:cNvPr id="5836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72144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CD37BD0-7D6D-754D-A924-7400FCAE7810}" type="slidenum">
              <a:rPr lang="en-US" altLang="en-US"/>
              <a:pPr/>
              <a:t>12</a:t>
            </a:fld>
            <a:endParaRPr lang="en-US" altLang="en-US" dirty="0"/>
          </a:p>
        </p:txBody>
      </p:sp>
      <p:sp>
        <p:nvSpPr>
          <p:cNvPr id="5836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047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CD37BD0-7D6D-754D-A924-7400FCAE7810}" type="slidenum">
              <a:rPr lang="en-US" altLang="en-US"/>
              <a:pPr/>
              <a:t>13</a:t>
            </a:fld>
            <a:endParaRPr lang="en-US" altLang="en-US" dirty="0"/>
          </a:p>
        </p:txBody>
      </p:sp>
      <p:sp>
        <p:nvSpPr>
          <p:cNvPr id="5836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329297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0AD3F83-F2F4-B24E-B5A0-011B08D2202F}" type="slidenum">
              <a:rPr lang="en-US" altLang="en-US"/>
              <a:pPr/>
              <a:t>2</a:t>
            </a:fld>
            <a:endParaRPr lang="en-US" altLang="en-US" dirty="0"/>
          </a:p>
        </p:txBody>
      </p:sp>
      <p:sp>
        <p:nvSpPr>
          <p:cNvPr id="55297"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5298"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80853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CD37BD0-7D6D-754D-A924-7400FCAE7810}" type="slidenum">
              <a:rPr lang="en-US" altLang="en-US"/>
              <a:pPr/>
              <a:t>3</a:t>
            </a:fld>
            <a:endParaRPr lang="en-US" altLang="en-US" dirty="0"/>
          </a:p>
        </p:txBody>
      </p:sp>
      <p:sp>
        <p:nvSpPr>
          <p:cNvPr id="5836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734565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A497638-180B-C24D-A59E-05EC9E998545}" type="slidenum">
              <a:rPr lang="en-US" altLang="en-US"/>
              <a:pPr/>
              <a:t>4</a:t>
            </a:fld>
            <a:endParaRPr lang="en-US" altLang="en-US" dirty="0"/>
          </a:p>
        </p:txBody>
      </p:sp>
      <p:sp>
        <p:nvSpPr>
          <p:cNvPr id="57345"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734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207022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CD37BD0-7D6D-754D-A924-7400FCAE7810}" type="slidenum">
              <a:rPr lang="en-US" altLang="en-US"/>
              <a:pPr/>
              <a:t>5</a:t>
            </a:fld>
            <a:endParaRPr lang="en-US" altLang="en-US" dirty="0"/>
          </a:p>
        </p:txBody>
      </p:sp>
      <p:sp>
        <p:nvSpPr>
          <p:cNvPr id="5836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8593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4510CC0-D860-E948-A16B-6A173FAD4297}" type="slidenum">
              <a:rPr lang="en-US" altLang="en-US"/>
              <a:pPr/>
              <a:t>6</a:t>
            </a:fld>
            <a:endParaRPr lang="en-US" altLang="en-US" dirty="0"/>
          </a:p>
        </p:txBody>
      </p:sp>
      <p:sp>
        <p:nvSpPr>
          <p:cNvPr id="56321"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632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303530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A497638-180B-C24D-A59E-05EC9E998545}" type="slidenum">
              <a:rPr lang="en-US" altLang="en-US"/>
              <a:pPr/>
              <a:t>7</a:t>
            </a:fld>
            <a:endParaRPr lang="en-US" altLang="en-US" dirty="0"/>
          </a:p>
        </p:txBody>
      </p:sp>
      <p:sp>
        <p:nvSpPr>
          <p:cNvPr id="57345"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734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509660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A497638-180B-C24D-A59E-05EC9E998545}" type="slidenum">
              <a:rPr lang="en-US" altLang="en-US"/>
              <a:pPr/>
              <a:t>8</a:t>
            </a:fld>
            <a:endParaRPr lang="en-US" altLang="en-US" dirty="0"/>
          </a:p>
        </p:txBody>
      </p:sp>
      <p:sp>
        <p:nvSpPr>
          <p:cNvPr id="57345"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734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696162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A497638-180B-C24D-A59E-05EC9E998545}" type="slidenum">
              <a:rPr lang="en-US" altLang="en-US"/>
              <a:pPr/>
              <a:t>9</a:t>
            </a:fld>
            <a:endParaRPr lang="en-US" altLang="en-US" dirty="0"/>
          </a:p>
        </p:txBody>
      </p:sp>
      <p:sp>
        <p:nvSpPr>
          <p:cNvPr id="57345"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734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04718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1236663"/>
            <a:ext cx="7559675" cy="2632075"/>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tLang="en-US" dirty="0"/>
          </a:p>
        </p:txBody>
      </p:sp>
      <p:sp>
        <p:nvSpPr>
          <p:cNvPr id="5" name="Footer Placeholder 4"/>
          <p:cNvSpPr>
            <a:spLocks noGrp="1"/>
          </p:cNvSpPr>
          <p:nvPr>
            <p:ph type="ftr" idx="11"/>
          </p:nvPr>
        </p:nvSpPr>
        <p:spPr/>
        <p:txBody>
          <a:bodyPr/>
          <a:lstStyle>
            <a:lvl1pPr>
              <a:defRPr/>
            </a:lvl1pPr>
          </a:lstStyle>
          <a:p>
            <a:endParaRPr lang="en-US" altLang="en-US" dirty="0"/>
          </a:p>
        </p:txBody>
      </p:sp>
      <p:sp>
        <p:nvSpPr>
          <p:cNvPr id="6" name="Slide Number Placeholder 5"/>
          <p:cNvSpPr>
            <a:spLocks noGrp="1"/>
          </p:cNvSpPr>
          <p:nvPr>
            <p:ph type="sldNum" idx="12"/>
          </p:nvPr>
        </p:nvSpPr>
        <p:spPr/>
        <p:txBody>
          <a:bodyPr/>
          <a:lstStyle>
            <a:lvl1pPr>
              <a:defRPr/>
            </a:lvl1pPr>
          </a:lstStyle>
          <a:p>
            <a:fld id="{BFBB256B-87C6-B44D-AE87-BDCA51B3C5D3}" type="slidenum">
              <a:rPr lang="en-US" altLang="en-US"/>
              <a:pPr/>
              <a:t>‹#›</a:t>
            </a:fld>
            <a:endParaRPr lang="en-US" altLang="en-US" dirty="0"/>
          </a:p>
        </p:txBody>
      </p:sp>
    </p:spTree>
    <p:extLst>
      <p:ext uri="{BB962C8B-B14F-4D97-AF65-F5344CB8AC3E}">
        <p14:creationId xmlns:p14="http://schemas.microsoft.com/office/powerpoint/2010/main" val="2018335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dirty="0"/>
          </a:p>
        </p:txBody>
      </p:sp>
      <p:sp>
        <p:nvSpPr>
          <p:cNvPr id="5" name="Footer Placeholder 4"/>
          <p:cNvSpPr>
            <a:spLocks noGrp="1"/>
          </p:cNvSpPr>
          <p:nvPr>
            <p:ph type="ftr" idx="11"/>
          </p:nvPr>
        </p:nvSpPr>
        <p:spPr/>
        <p:txBody>
          <a:bodyPr/>
          <a:lstStyle>
            <a:lvl1pPr>
              <a:defRPr/>
            </a:lvl1pPr>
          </a:lstStyle>
          <a:p>
            <a:endParaRPr lang="en-US" altLang="en-US" dirty="0"/>
          </a:p>
        </p:txBody>
      </p:sp>
      <p:sp>
        <p:nvSpPr>
          <p:cNvPr id="6" name="Slide Number Placeholder 5"/>
          <p:cNvSpPr>
            <a:spLocks noGrp="1"/>
          </p:cNvSpPr>
          <p:nvPr>
            <p:ph type="sldNum" idx="12"/>
          </p:nvPr>
        </p:nvSpPr>
        <p:spPr/>
        <p:txBody>
          <a:bodyPr/>
          <a:lstStyle>
            <a:lvl1pPr>
              <a:defRPr/>
            </a:lvl1pPr>
          </a:lstStyle>
          <a:p>
            <a:fld id="{7D431802-7BAE-454C-A4B5-AE0A884E2CC0}" type="slidenum">
              <a:rPr lang="en-US" altLang="en-US"/>
              <a:pPr/>
              <a:t>‹#›</a:t>
            </a:fld>
            <a:endParaRPr lang="en-US" altLang="en-US" dirty="0"/>
          </a:p>
        </p:txBody>
      </p:sp>
    </p:spTree>
    <p:extLst>
      <p:ext uri="{BB962C8B-B14F-4D97-AF65-F5344CB8AC3E}">
        <p14:creationId xmlns:p14="http://schemas.microsoft.com/office/powerpoint/2010/main" val="1873425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4088" y="301625"/>
            <a:ext cx="2266950" cy="64531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8" y="301625"/>
            <a:ext cx="6648450" cy="6453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dirty="0"/>
          </a:p>
        </p:txBody>
      </p:sp>
      <p:sp>
        <p:nvSpPr>
          <p:cNvPr id="5" name="Footer Placeholder 4"/>
          <p:cNvSpPr>
            <a:spLocks noGrp="1"/>
          </p:cNvSpPr>
          <p:nvPr>
            <p:ph type="ftr" idx="11"/>
          </p:nvPr>
        </p:nvSpPr>
        <p:spPr/>
        <p:txBody>
          <a:bodyPr/>
          <a:lstStyle>
            <a:lvl1pPr>
              <a:defRPr/>
            </a:lvl1pPr>
          </a:lstStyle>
          <a:p>
            <a:endParaRPr lang="en-US" altLang="en-US" dirty="0"/>
          </a:p>
        </p:txBody>
      </p:sp>
      <p:sp>
        <p:nvSpPr>
          <p:cNvPr id="6" name="Slide Number Placeholder 5"/>
          <p:cNvSpPr>
            <a:spLocks noGrp="1"/>
          </p:cNvSpPr>
          <p:nvPr>
            <p:ph type="sldNum" idx="12"/>
          </p:nvPr>
        </p:nvSpPr>
        <p:spPr/>
        <p:txBody>
          <a:bodyPr/>
          <a:lstStyle>
            <a:lvl1pPr>
              <a:defRPr/>
            </a:lvl1pPr>
          </a:lstStyle>
          <a:p>
            <a:fld id="{48033046-1ABC-8E43-84CF-36CB1AA4D61D}" type="slidenum">
              <a:rPr lang="en-US" altLang="en-US"/>
              <a:pPr/>
              <a:t>‹#›</a:t>
            </a:fld>
            <a:endParaRPr lang="en-US" altLang="en-US" dirty="0"/>
          </a:p>
        </p:txBody>
      </p:sp>
    </p:spTree>
    <p:extLst>
      <p:ext uri="{BB962C8B-B14F-4D97-AF65-F5344CB8AC3E}">
        <p14:creationId xmlns:p14="http://schemas.microsoft.com/office/powerpoint/2010/main" val="248826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67800" cy="1258888"/>
          </a:xfrm>
        </p:spPr>
        <p:txBody>
          <a:bodyPr/>
          <a:lstStyle/>
          <a:p>
            <a:r>
              <a:rPr lang="en-US"/>
              <a:t>Click to edit Master title style</a:t>
            </a:r>
          </a:p>
        </p:txBody>
      </p:sp>
      <p:sp>
        <p:nvSpPr>
          <p:cNvPr id="3" name="Date Placeholder 2"/>
          <p:cNvSpPr>
            <a:spLocks noGrp="1"/>
          </p:cNvSpPr>
          <p:nvPr>
            <p:ph type="dt" idx="10"/>
          </p:nvPr>
        </p:nvSpPr>
        <p:spPr>
          <a:xfrm>
            <a:off x="503238" y="6886575"/>
            <a:ext cx="2344737" cy="517525"/>
          </a:xfrm>
        </p:spPr>
        <p:txBody>
          <a:bodyPr/>
          <a:lstStyle>
            <a:lvl1pPr>
              <a:defRPr/>
            </a:lvl1pPr>
          </a:lstStyle>
          <a:p>
            <a:endParaRPr lang="en-US" altLang="en-US" dirty="0"/>
          </a:p>
        </p:txBody>
      </p:sp>
      <p:sp>
        <p:nvSpPr>
          <p:cNvPr id="4" name="Footer Placeholder 3"/>
          <p:cNvSpPr>
            <a:spLocks noGrp="1"/>
          </p:cNvSpPr>
          <p:nvPr>
            <p:ph type="ftr" idx="11"/>
          </p:nvPr>
        </p:nvSpPr>
        <p:spPr>
          <a:xfrm>
            <a:off x="3448050" y="6886575"/>
            <a:ext cx="3192463" cy="517525"/>
          </a:xfrm>
        </p:spPr>
        <p:txBody>
          <a:bodyPr/>
          <a:lstStyle>
            <a:lvl1pPr>
              <a:defRPr/>
            </a:lvl1pPr>
          </a:lstStyle>
          <a:p>
            <a:endParaRPr lang="en-US" altLang="en-US" dirty="0"/>
          </a:p>
        </p:txBody>
      </p:sp>
      <p:sp>
        <p:nvSpPr>
          <p:cNvPr id="5" name="Slide Number Placeholder 4"/>
          <p:cNvSpPr>
            <a:spLocks noGrp="1"/>
          </p:cNvSpPr>
          <p:nvPr>
            <p:ph type="sldNum" idx="12"/>
          </p:nvPr>
        </p:nvSpPr>
        <p:spPr>
          <a:xfrm>
            <a:off x="7227888" y="6886575"/>
            <a:ext cx="2344737" cy="517525"/>
          </a:xfrm>
        </p:spPr>
        <p:txBody>
          <a:bodyPr/>
          <a:lstStyle>
            <a:lvl1pPr>
              <a:defRPr/>
            </a:lvl1pPr>
          </a:lstStyle>
          <a:p>
            <a:fld id="{AA4012DC-154C-5447-B9BC-552089007CBA}" type="slidenum">
              <a:rPr lang="en-US" altLang="en-US"/>
              <a:pPr/>
              <a:t>‹#›</a:t>
            </a:fld>
            <a:endParaRPr lang="en-US" altLang="en-US" dirty="0"/>
          </a:p>
        </p:txBody>
      </p:sp>
    </p:spTree>
    <p:extLst>
      <p:ext uri="{BB962C8B-B14F-4D97-AF65-F5344CB8AC3E}">
        <p14:creationId xmlns:p14="http://schemas.microsoft.com/office/powerpoint/2010/main" val="880039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dirty="0"/>
          </a:p>
        </p:txBody>
      </p:sp>
      <p:sp>
        <p:nvSpPr>
          <p:cNvPr id="5" name="Footer Placeholder 4"/>
          <p:cNvSpPr>
            <a:spLocks noGrp="1"/>
          </p:cNvSpPr>
          <p:nvPr>
            <p:ph type="ftr" idx="11"/>
          </p:nvPr>
        </p:nvSpPr>
        <p:spPr/>
        <p:txBody>
          <a:bodyPr/>
          <a:lstStyle>
            <a:lvl1pPr>
              <a:defRPr/>
            </a:lvl1pPr>
          </a:lstStyle>
          <a:p>
            <a:endParaRPr lang="en-US" altLang="en-US" dirty="0"/>
          </a:p>
        </p:txBody>
      </p:sp>
      <p:sp>
        <p:nvSpPr>
          <p:cNvPr id="6" name="Slide Number Placeholder 5"/>
          <p:cNvSpPr>
            <a:spLocks noGrp="1"/>
          </p:cNvSpPr>
          <p:nvPr>
            <p:ph type="sldNum" idx="12"/>
          </p:nvPr>
        </p:nvSpPr>
        <p:spPr/>
        <p:txBody>
          <a:bodyPr/>
          <a:lstStyle>
            <a:lvl1pPr>
              <a:defRPr/>
            </a:lvl1pPr>
          </a:lstStyle>
          <a:p>
            <a:fld id="{1D5BB2D2-8BEC-8B45-AC8D-58F84AD9AE6A}" type="slidenum">
              <a:rPr lang="en-US" altLang="en-US"/>
              <a:pPr/>
              <a:t>‹#›</a:t>
            </a:fld>
            <a:endParaRPr lang="en-US" altLang="en-US" dirty="0"/>
          </a:p>
        </p:txBody>
      </p:sp>
    </p:spTree>
    <p:extLst>
      <p:ext uri="{BB962C8B-B14F-4D97-AF65-F5344CB8AC3E}">
        <p14:creationId xmlns:p14="http://schemas.microsoft.com/office/powerpoint/2010/main" val="51521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4363"/>
            <a:ext cx="8694737" cy="31448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tLang="en-US" dirty="0"/>
          </a:p>
        </p:txBody>
      </p:sp>
      <p:sp>
        <p:nvSpPr>
          <p:cNvPr id="5" name="Footer Placeholder 4"/>
          <p:cNvSpPr>
            <a:spLocks noGrp="1"/>
          </p:cNvSpPr>
          <p:nvPr>
            <p:ph type="ftr" idx="11"/>
          </p:nvPr>
        </p:nvSpPr>
        <p:spPr/>
        <p:txBody>
          <a:bodyPr/>
          <a:lstStyle>
            <a:lvl1pPr>
              <a:defRPr/>
            </a:lvl1pPr>
          </a:lstStyle>
          <a:p>
            <a:endParaRPr lang="en-US" altLang="en-US" dirty="0"/>
          </a:p>
        </p:txBody>
      </p:sp>
      <p:sp>
        <p:nvSpPr>
          <p:cNvPr id="6" name="Slide Number Placeholder 5"/>
          <p:cNvSpPr>
            <a:spLocks noGrp="1"/>
          </p:cNvSpPr>
          <p:nvPr>
            <p:ph type="sldNum" idx="12"/>
          </p:nvPr>
        </p:nvSpPr>
        <p:spPr/>
        <p:txBody>
          <a:bodyPr/>
          <a:lstStyle>
            <a:lvl1pPr>
              <a:defRPr/>
            </a:lvl1pPr>
          </a:lstStyle>
          <a:p>
            <a:fld id="{B07D161D-3E1F-D049-A8F3-D36474FC97E6}" type="slidenum">
              <a:rPr lang="en-US" altLang="en-US"/>
              <a:pPr/>
              <a:t>‹#›</a:t>
            </a:fld>
            <a:endParaRPr lang="en-US" altLang="en-US" dirty="0"/>
          </a:p>
        </p:txBody>
      </p:sp>
    </p:spTree>
    <p:extLst>
      <p:ext uri="{BB962C8B-B14F-4D97-AF65-F5344CB8AC3E}">
        <p14:creationId xmlns:p14="http://schemas.microsoft.com/office/powerpoint/2010/main" val="51038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768475"/>
            <a:ext cx="4457700" cy="4986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338" y="1768475"/>
            <a:ext cx="4457700" cy="4986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tLang="en-US" dirty="0"/>
          </a:p>
        </p:txBody>
      </p:sp>
      <p:sp>
        <p:nvSpPr>
          <p:cNvPr id="6" name="Footer Placeholder 5"/>
          <p:cNvSpPr>
            <a:spLocks noGrp="1"/>
          </p:cNvSpPr>
          <p:nvPr>
            <p:ph type="ftr" idx="11"/>
          </p:nvPr>
        </p:nvSpPr>
        <p:spPr/>
        <p:txBody>
          <a:bodyPr/>
          <a:lstStyle>
            <a:lvl1pPr>
              <a:defRPr/>
            </a:lvl1pPr>
          </a:lstStyle>
          <a:p>
            <a:endParaRPr lang="en-US" altLang="en-US" dirty="0"/>
          </a:p>
        </p:txBody>
      </p:sp>
      <p:sp>
        <p:nvSpPr>
          <p:cNvPr id="7" name="Slide Number Placeholder 6"/>
          <p:cNvSpPr>
            <a:spLocks noGrp="1"/>
          </p:cNvSpPr>
          <p:nvPr>
            <p:ph type="sldNum" idx="12"/>
          </p:nvPr>
        </p:nvSpPr>
        <p:spPr/>
        <p:txBody>
          <a:bodyPr/>
          <a:lstStyle>
            <a:lvl1pPr>
              <a:defRPr/>
            </a:lvl1pPr>
          </a:lstStyle>
          <a:p>
            <a:fld id="{E8E1B14B-AC9C-0D43-8D2A-4E12FBFB87B0}" type="slidenum">
              <a:rPr lang="en-US" altLang="en-US"/>
              <a:pPr/>
              <a:t>‹#›</a:t>
            </a:fld>
            <a:endParaRPr lang="en-US" altLang="en-US" dirty="0"/>
          </a:p>
        </p:txBody>
      </p:sp>
    </p:spTree>
    <p:extLst>
      <p:ext uri="{BB962C8B-B14F-4D97-AF65-F5344CB8AC3E}">
        <p14:creationId xmlns:p14="http://schemas.microsoft.com/office/powerpoint/2010/main" val="1057967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94737" cy="1460500"/>
          </a:xfrm>
        </p:spPr>
        <p:txBody>
          <a:bodyPr/>
          <a:lstStyle/>
          <a:p>
            <a:r>
              <a:rPr lang="en-US"/>
              <a:t>Click to edit Master title style</a:t>
            </a:r>
          </a:p>
        </p:txBody>
      </p:sp>
      <p:sp>
        <p:nvSpPr>
          <p:cNvPr id="3" name="Text Placeholder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93738" y="2760663"/>
            <a:ext cx="426561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03813" y="2760663"/>
            <a:ext cx="428466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tLang="en-US" dirty="0"/>
          </a:p>
        </p:txBody>
      </p:sp>
      <p:sp>
        <p:nvSpPr>
          <p:cNvPr id="8" name="Footer Placeholder 7"/>
          <p:cNvSpPr>
            <a:spLocks noGrp="1"/>
          </p:cNvSpPr>
          <p:nvPr>
            <p:ph type="ftr" idx="11"/>
          </p:nvPr>
        </p:nvSpPr>
        <p:spPr/>
        <p:txBody>
          <a:bodyPr/>
          <a:lstStyle>
            <a:lvl1pPr>
              <a:defRPr/>
            </a:lvl1pPr>
          </a:lstStyle>
          <a:p>
            <a:endParaRPr lang="en-US" altLang="en-US" dirty="0"/>
          </a:p>
        </p:txBody>
      </p:sp>
      <p:sp>
        <p:nvSpPr>
          <p:cNvPr id="9" name="Slide Number Placeholder 8"/>
          <p:cNvSpPr>
            <a:spLocks noGrp="1"/>
          </p:cNvSpPr>
          <p:nvPr>
            <p:ph type="sldNum" idx="12"/>
          </p:nvPr>
        </p:nvSpPr>
        <p:spPr/>
        <p:txBody>
          <a:bodyPr/>
          <a:lstStyle>
            <a:lvl1pPr>
              <a:defRPr/>
            </a:lvl1pPr>
          </a:lstStyle>
          <a:p>
            <a:fld id="{03B4709D-4165-074F-8A78-ECCB21EFE73E}" type="slidenum">
              <a:rPr lang="en-US" altLang="en-US"/>
              <a:pPr/>
              <a:t>‹#›</a:t>
            </a:fld>
            <a:endParaRPr lang="en-US" altLang="en-US" dirty="0"/>
          </a:p>
        </p:txBody>
      </p:sp>
    </p:spTree>
    <p:extLst>
      <p:ext uri="{BB962C8B-B14F-4D97-AF65-F5344CB8AC3E}">
        <p14:creationId xmlns:p14="http://schemas.microsoft.com/office/powerpoint/2010/main" val="103074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tLang="en-US" dirty="0"/>
          </a:p>
        </p:txBody>
      </p:sp>
      <p:sp>
        <p:nvSpPr>
          <p:cNvPr id="4" name="Footer Placeholder 3"/>
          <p:cNvSpPr>
            <a:spLocks noGrp="1"/>
          </p:cNvSpPr>
          <p:nvPr>
            <p:ph type="ftr" idx="11"/>
          </p:nvPr>
        </p:nvSpPr>
        <p:spPr/>
        <p:txBody>
          <a:bodyPr/>
          <a:lstStyle>
            <a:lvl1pPr>
              <a:defRPr/>
            </a:lvl1pPr>
          </a:lstStyle>
          <a:p>
            <a:endParaRPr lang="en-US" altLang="en-US" dirty="0"/>
          </a:p>
        </p:txBody>
      </p:sp>
      <p:sp>
        <p:nvSpPr>
          <p:cNvPr id="5" name="Slide Number Placeholder 4"/>
          <p:cNvSpPr>
            <a:spLocks noGrp="1"/>
          </p:cNvSpPr>
          <p:nvPr>
            <p:ph type="sldNum" idx="12"/>
          </p:nvPr>
        </p:nvSpPr>
        <p:spPr/>
        <p:txBody>
          <a:bodyPr/>
          <a:lstStyle>
            <a:lvl1pPr>
              <a:defRPr/>
            </a:lvl1pPr>
          </a:lstStyle>
          <a:p>
            <a:fld id="{9671F540-4A67-4B42-BB4A-664A00573F91}" type="slidenum">
              <a:rPr lang="en-US" altLang="en-US"/>
              <a:pPr/>
              <a:t>‹#›</a:t>
            </a:fld>
            <a:endParaRPr lang="en-US" altLang="en-US" dirty="0"/>
          </a:p>
        </p:txBody>
      </p:sp>
    </p:spTree>
    <p:extLst>
      <p:ext uri="{BB962C8B-B14F-4D97-AF65-F5344CB8AC3E}">
        <p14:creationId xmlns:p14="http://schemas.microsoft.com/office/powerpoint/2010/main" val="1503486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tLang="en-US" dirty="0"/>
          </a:p>
        </p:txBody>
      </p:sp>
      <p:sp>
        <p:nvSpPr>
          <p:cNvPr id="3" name="Footer Placeholder 2"/>
          <p:cNvSpPr>
            <a:spLocks noGrp="1"/>
          </p:cNvSpPr>
          <p:nvPr>
            <p:ph type="ftr" idx="11"/>
          </p:nvPr>
        </p:nvSpPr>
        <p:spPr/>
        <p:txBody>
          <a:bodyPr/>
          <a:lstStyle>
            <a:lvl1pPr>
              <a:defRPr/>
            </a:lvl1pPr>
          </a:lstStyle>
          <a:p>
            <a:endParaRPr lang="en-US" altLang="en-US" dirty="0"/>
          </a:p>
        </p:txBody>
      </p:sp>
      <p:sp>
        <p:nvSpPr>
          <p:cNvPr id="4" name="Slide Number Placeholder 3"/>
          <p:cNvSpPr>
            <a:spLocks noGrp="1"/>
          </p:cNvSpPr>
          <p:nvPr>
            <p:ph type="sldNum" idx="12"/>
          </p:nvPr>
        </p:nvSpPr>
        <p:spPr/>
        <p:txBody>
          <a:bodyPr/>
          <a:lstStyle>
            <a:lvl1pPr>
              <a:defRPr/>
            </a:lvl1pPr>
          </a:lstStyle>
          <a:p>
            <a:fld id="{A07CB123-B3CB-4742-AF6A-4DC7EEBECFB0}" type="slidenum">
              <a:rPr lang="en-US" altLang="en-US"/>
              <a:pPr/>
              <a:t>‹#›</a:t>
            </a:fld>
            <a:endParaRPr lang="en-US" altLang="en-US" dirty="0"/>
          </a:p>
        </p:txBody>
      </p:sp>
    </p:spTree>
    <p:extLst>
      <p:ext uri="{BB962C8B-B14F-4D97-AF65-F5344CB8AC3E}">
        <p14:creationId xmlns:p14="http://schemas.microsoft.com/office/powerpoint/2010/main" val="181220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tLang="en-US" dirty="0"/>
          </a:p>
        </p:txBody>
      </p:sp>
      <p:sp>
        <p:nvSpPr>
          <p:cNvPr id="6" name="Footer Placeholder 5"/>
          <p:cNvSpPr>
            <a:spLocks noGrp="1"/>
          </p:cNvSpPr>
          <p:nvPr>
            <p:ph type="ftr" idx="11"/>
          </p:nvPr>
        </p:nvSpPr>
        <p:spPr/>
        <p:txBody>
          <a:bodyPr/>
          <a:lstStyle>
            <a:lvl1pPr>
              <a:defRPr/>
            </a:lvl1pPr>
          </a:lstStyle>
          <a:p>
            <a:endParaRPr lang="en-US" altLang="en-US" dirty="0"/>
          </a:p>
        </p:txBody>
      </p:sp>
      <p:sp>
        <p:nvSpPr>
          <p:cNvPr id="7" name="Slide Number Placeholder 6"/>
          <p:cNvSpPr>
            <a:spLocks noGrp="1"/>
          </p:cNvSpPr>
          <p:nvPr>
            <p:ph type="sldNum" idx="12"/>
          </p:nvPr>
        </p:nvSpPr>
        <p:spPr/>
        <p:txBody>
          <a:bodyPr/>
          <a:lstStyle>
            <a:lvl1pPr>
              <a:defRPr/>
            </a:lvl1pPr>
          </a:lstStyle>
          <a:p>
            <a:fld id="{386EDA05-B34F-E841-80B3-A20DAE5E7372}" type="slidenum">
              <a:rPr lang="en-US" altLang="en-US"/>
              <a:pPr/>
              <a:t>‹#›</a:t>
            </a:fld>
            <a:endParaRPr lang="en-US" altLang="en-US" dirty="0"/>
          </a:p>
        </p:txBody>
      </p:sp>
    </p:spTree>
    <p:extLst>
      <p:ext uri="{BB962C8B-B14F-4D97-AF65-F5344CB8AC3E}">
        <p14:creationId xmlns:p14="http://schemas.microsoft.com/office/powerpoint/2010/main" val="24231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tLang="en-US" dirty="0"/>
          </a:p>
        </p:txBody>
      </p:sp>
      <p:sp>
        <p:nvSpPr>
          <p:cNvPr id="6" name="Footer Placeholder 5"/>
          <p:cNvSpPr>
            <a:spLocks noGrp="1"/>
          </p:cNvSpPr>
          <p:nvPr>
            <p:ph type="ftr" idx="11"/>
          </p:nvPr>
        </p:nvSpPr>
        <p:spPr/>
        <p:txBody>
          <a:bodyPr/>
          <a:lstStyle>
            <a:lvl1pPr>
              <a:defRPr/>
            </a:lvl1pPr>
          </a:lstStyle>
          <a:p>
            <a:endParaRPr lang="en-US" altLang="en-US" dirty="0"/>
          </a:p>
        </p:txBody>
      </p:sp>
      <p:sp>
        <p:nvSpPr>
          <p:cNvPr id="7" name="Slide Number Placeholder 6"/>
          <p:cNvSpPr>
            <a:spLocks noGrp="1"/>
          </p:cNvSpPr>
          <p:nvPr>
            <p:ph type="sldNum" idx="12"/>
          </p:nvPr>
        </p:nvSpPr>
        <p:spPr/>
        <p:txBody>
          <a:bodyPr/>
          <a:lstStyle>
            <a:lvl1pPr>
              <a:defRPr/>
            </a:lvl1pPr>
          </a:lstStyle>
          <a:p>
            <a:fld id="{63E3B67D-4824-B642-9BE1-7A83EB5E3CEC}" type="slidenum">
              <a:rPr lang="en-US" altLang="en-US"/>
              <a:pPr/>
              <a:t>‹#›</a:t>
            </a:fld>
            <a:endParaRPr lang="en-US" altLang="en-US" dirty="0"/>
          </a:p>
        </p:txBody>
      </p:sp>
    </p:spTree>
    <p:extLst>
      <p:ext uri="{BB962C8B-B14F-4D97-AF65-F5344CB8AC3E}">
        <p14:creationId xmlns:p14="http://schemas.microsoft.com/office/powerpoint/2010/main" val="1390411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p:cNvSpPr>
            <a:spLocks noGrp="1" noChangeArrowheads="1"/>
          </p:cNvSpPr>
          <p:nvPr>
            <p:ph type="body" idx="1"/>
          </p:nvPr>
        </p:nvSpPr>
        <p:spPr bwMode="auto">
          <a:xfrm>
            <a:off x="503238" y="1768475"/>
            <a:ext cx="9067800" cy="4986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2808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7" name="Rectangle 3"/>
          <p:cNvSpPr>
            <a:spLocks noGrp="1" noChangeArrowheads="1"/>
          </p:cNvSpPr>
          <p:nvPr>
            <p:ph type="dt"/>
          </p:nvPr>
        </p:nvSpPr>
        <p:spPr bwMode="auto">
          <a:xfrm>
            <a:off x="50323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ea typeface="+mn-ea"/>
                <a:cs typeface="+mn-cs"/>
              </a:defRPr>
            </a:lvl1pPr>
          </a:lstStyle>
          <a:p>
            <a:endParaRPr lang="en-US" altLang="en-US" dirty="0"/>
          </a:p>
        </p:txBody>
      </p:sp>
      <p:sp>
        <p:nvSpPr>
          <p:cNvPr id="1028" name="Rectangle 4"/>
          <p:cNvSpPr>
            <a:spLocks noGrp="1" noChangeArrowheads="1"/>
          </p:cNvSpPr>
          <p:nvPr>
            <p:ph type="ftr"/>
          </p:nvPr>
        </p:nvSpPr>
        <p:spPr bwMode="auto">
          <a:xfrm>
            <a:off x="3448050" y="6886575"/>
            <a:ext cx="3192463"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ea typeface="+mn-ea"/>
                <a:cs typeface="+mn-cs"/>
              </a:defRPr>
            </a:lvl1pPr>
          </a:lstStyle>
          <a:p>
            <a:endParaRPr lang="en-US" altLang="en-US" dirty="0"/>
          </a:p>
        </p:txBody>
      </p:sp>
      <p:sp>
        <p:nvSpPr>
          <p:cNvPr id="1029" name="Rectangle 5"/>
          <p:cNvSpPr>
            <a:spLocks noGrp="1" noChangeArrowheads="1"/>
          </p:cNvSpPr>
          <p:nvPr>
            <p:ph type="sldNum"/>
          </p:nvPr>
        </p:nvSpPr>
        <p:spPr bwMode="auto">
          <a:xfrm>
            <a:off x="722788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ea typeface="+mn-ea"/>
                <a:cs typeface="+mn-cs"/>
              </a:defRPr>
            </a:lvl1pPr>
          </a:lstStyle>
          <a:p>
            <a:fld id="{F26C6E19-5489-A741-8CE4-99F1C0ECCB23}"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fontAlgn="base" hangingPunct="0">
        <a:lnSpc>
          <a:spcPct val="93000"/>
        </a:lnSpc>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icrosoft YaHei" charset="0"/>
          <a:cs typeface="Microsoft YaHei"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icrosoft YaHei" charset="0"/>
          <a:cs typeface="Microsoft YaHei"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icrosoft YaHei" charset="0"/>
          <a:cs typeface="Microsoft YaHei"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icrosoft YaHei" charset="0"/>
          <a:cs typeface="Microsoft YaHei"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icrosoft YaHei" charset="0"/>
          <a:cs typeface="Microsoft YaHei"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icrosoft YaHei" charset="0"/>
          <a:cs typeface="Microsoft YaHei"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icrosoft YaHei" charset="0"/>
          <a:cs typeface="Microsoft YaHei"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icrosoft YaHei" charset="0"/>
          <a:cs typeface="Microsoft YaHei" charset="0"/>
        </a:defRPr>
      </a:lvl9pPr>
    </p:titleStyle>
    <p:bodyStyle>
      <a:lvl1pPr marL="342900" indent="-342900" algn="l" defTabSz="457200" rtl="0" fontAlgn="base" hangingPunct="0">
        <a:lnSpc>
          <a:spcPct val="93000"/>
        </a:lnSpc>
        <a:spcBef>
          <a:spcPct val="0"/>
        </a:spcBef>
        <a:spcAft>
          <a:spcPts val="1413"/>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57200" rtl="0" fontAlgn="base" hangingPunct="0">
        <a:lnSpc>
          <a:spcPct val="93000"/>
        </a:lnSpc>
        <a:spcBef>
          <a:spcPct val="0"/>
        </a:spcBef>
        <a:spcAft>
          <a:spcPts val="1138"/>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57200" rtl="0" fontAlgn="base" hangingPunct="0">
        <a:lnSpc>
          <a:spcPct val="93000"/>
        </a:lnSpc>
        <a:spcBef>
          <a:spcPct val="0"/>
        </a:spcBef>
        <a:spcAft>
          <a:spcPts val="85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57200" rtl="0" fontAlgn="base" hangingPunct="0">
        <a:lnSpc>
          <a:spcPct val="93000"/>
        </a:lnSpc>
        <a:spcBef>
          <a:spcPct val="0"/>
        </a:spcBef>
        <a:spcAft>
          <a:spcPts val="575"/>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57200" rtl="0" fontAlgn="base" hangingPunct="0">
        <a:lnSpc>
          <a:spcPct val="93000"/>
        </a:lnSpc>
        <a:spcBef>
          <a:spcPct val="0"/>
        </a:spcBef>
        <a:spcAft>
          <a:spcPts val="288"/>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430"/>
            <a:ext cx="10145713" cy="76096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0"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8685" y="6907760"/>
            <a:ext cx="1503362" cy="5567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6" name="Text Box 10"/>
          <p:cNvSpPr txBox="1">
            <a:spLocks noChangeArrowheads="1"/>
          </p:cNvSpPr>
          <p:nvPr/>
        </p:nvSpPr>
        <p:spPr bwMode="auto">
          <a:xfrm>
            <a:off x="287338" y="4265613"/>
            <a:ext cx="9509125"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lnSpc>
                <a:spcPct val="105000"/>
              </a:lnSpc>
              <a:buClrTx/>
              <a:buFontTx/>
              <a:buNone/>
            </a:pPr>
            <a:endParaRPr lang="en-US" altLang="en-US" sz="3000" dirty="0">
              <a:solidFill>
                <a:srgbClr val="2CBBC0"/>
              </a:solidFill>
              <a:latin typeface="Source Sans Pro Black" charset="0"/>
            </a:endParaRPr>
          </a:p>
        </p:txBody>
      </p:sp>
      <p:sp>
        <p:nvSpPr>
          <p:cNvPr id="4107" name="Text Box 11"/>
          <p:cNvSpPr txBox="1">
            <a:spLocks noChangeArrowheads="1"/>
          </p:cNvSpPr>
          <p:nvPr/>
        </p:nvSpPr>
        <p:spPr bwMode="auto">
          <a:xfrm>
            <a:off x="301625" y="4691063"/>
            <a:ext cx="950912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lnSpc>
                <a:spcPct val="105000"/>
              </a:lnSpc>
              <a:buClrTx/>
              <a:buFontTx/>
              <a:buNone/>
            </a:pPr>
            <a:r>
              <a:rPr lang="en-US" altLang="en-US" sz="2800" dirty="0">
                <a:solidFill>
                  <a:srgbClr val="FFFFFF"/>
                </a:solidFill>
                <a:latin typeface="Source Sans Pro Semibold" charset="0"/>
              </a:rPr>
              <a:t>Modeling ‘Delta-Scale’ Water Quality Fields</a:t>
            </a:r>
          </a:p>
          <a:p>
            <a:pPr algn="ctr">
              <a:lnSpc>
                <a:spcPct val="105000"/>
              </a:lnSpc>
              <a:buClrTx/>
              <a:buFontTx/>
              <a:buNone/>
            </a:pPr>
            <a:r>
              <a:rPr lang="en-US" altLang="en-US" sz="1600" dirty="0">
                <a:solidFill>
                  <a:srgbClr val="FFFFFF"/>
                </a:solidFill>
                <a:latin typeface="Source Sans Pro Semibold" charset="0"/>
              </a:rPr>
              <a:t>Nathan Hemenway, Dave Osti, Jon Burau, Jon Donovan, Amye Osti </a:t>
            </a:r>
          </a:p>
        </p:txBody>
      </p:sp>
      <p:pic>
        <p:nvPicPr>
          <p:cNvPr id="14" name="Picture 13">
            <a:extLst>
              <a:ext uri="{FF2B5EF4-FFF2-40B4-BE49-F238E27FC236}">
                <a16:creationId xmlns:a16="http://schemas.microsoft.com/office/drawing/2014/main" id="{00A2C2FE-828C-2249-921F-D84183672E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512" y="1504017"/>
            <a:ext cx="4808147" cy="2693332"/>
          </a:xfrm>
          <a:prstGeom prst="rect">
            <a:avLst/>
          </a:prstGeom>
        </p:spPr>
      </p:pic>
      <p:pic>
        <p:nvPicPr>
          <p:cNvPr id="15" name="Picture 14">
            <a:extLst>
              <a:ext uri="{FF2B5EF4-FFF2-40B4-BE49-F238E27FC236}">
                <a16:creationId xmlns:a16="http://schemas.microsoft.com/office/drawing/2014/main" id="{D6AB9AB0-E2FC-E643-A18D-91446F43C213}"/>
              </a:ext>
            </a:extLst>
          </p:cNvPr>
          <p:cNvPicPr/>
          <p:nvPr/>
        </p:nvPicPr>
        <p:blipFill rotWithShape="1">
          <a:blip r:embed="rId7" cstate="print">
            <a:extLst>
              <a:ext uri="{28A0092B-C50C-407E-A947-70E740481C1C}">
                <a14:useLocalDpi xmlns:a14="http://schemas.microsoft.com/office/drawing/2010/main" val="0"/>
              </a:ext>
            </a:extLst>
          </a:blip>
          <a:srcRect r="3581" b="44657"/>
          <a:stretch/>
        </p:blipFill>
        <p:spPr>
          <a:xfrm>
            <a:off x="5373576" y="1504017"/>
            <a:ext cx="4086336" cy="2693332"/>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5" name="Text Box 3"/>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dirty="0">
                <a:solidFill>
                  <a:srgbClr val="FFFFFF"/>
                </a:solidFill>
                <a:latin typeface="Source Sans Pro Black" charset="0"/>
              </a:rPr>
              <a:t>Future Model Applications</a:t>
            </a:r>
          </a:p>
        </p:txBody>
      </p:sp>
      <p:sp>
        <p:nvSpPr>
          <p:cNvPr id="8199" name="Text Box 7"/>
          <p:cNvSpPr txBox="1">
            <a:spLocks noChangeArrowheads="1"/>
          </p:cNvSpPr>
          <p:nvPr/>
        </p:nvSpPr>
        <p:spPr bwMode="auto">
          <a:xfrm>
            <a:off x="6056313" y="5270500"/>
            <a:ext cx="2800350" cy="81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endParaRPr lang="en-US" altLang="en-US" sz="2200" dirty="0">
              <a:solidFill>
                <a:srgbClr val="FFFFFF"/>
              </a:solidFill>
              <a:latin typeface="Source Sans Pro Black" charset="0"/>
            </a:endParaRPr>
          </a:p>
        </p:txBody>
      </p:sp>
      <p:sp>
        <p:nvSpPr>
          <p:cNvPr id="2" name="Rectangle 1">
            <a:extLst>
              <a:ext uri="{FF2B5EF4-FFF2-40B4-BE49-F238E27FC236}">
                <a16:creationId xmlns:a16="http://schemas.microsoft.com/office/drawing/2014/main" id="{1488D7FD-4A1B-704B-907E-F3C399F1D1AC}"/>
              </a:ext>
            </a:extLst>
          </p:cNvPr>
          <p:cNvSpPr/>
          <p:nvPr/>
        </p:nvSpPr>
        <p:spPr>
          <a:xfrm>
            <a:off x="849312" y="1722437"/>
            <a:ext cx="8915400" cy="3699026"/>
          </a:xfrm>
          <a:prstGeom prst="rect">
            <a:avLst/>
          </a:prstGeom>
        </p:spPr>
        <p:txBody>
          <a:bodyPr wrap="square">
            <a:spAutoFit/>
          </a:bodyPr>
          <a:lstStyle/>
          <a:p>
            <a:pPr algn="ctr"/>
            <a:endParaRPr lang="en-US" dirty="0"/>
          </a:p>
          <a:p>
            <a:r>
              <a:rPr lang="en-US" sz="2400" b="1" dirty="0"/>
              <a:t>Salinity Tracker </a:t>
            </a:r>
            <a:r>
              <a:rPr lang="en-US" sz="2400" dirty="0"/>
              <a:t>(Salinity Intrusion, conservative tracer)</a:t>
            </a:r>
          </a:p>
          <a:p>
            <a:endParaRPr lang="en-US" sz="2400" dirty="0"/>
          </a:p>
          <a:p>
            <a:r>
              <a:rPr lang="en-US" sz="2400" b="1" dirty="0"/>
              <a:t>Turbidity Tracker </a:t>
            </a:r>
            <a:r>
              <a:rPr lang="en-US" sz="2400" dirty="0"/>
              <a:t>(Delta Smelt Working Group, Water Project Ops)</a:t>
            </a:r>
          </a:p>
          <a:p>
            <a:endParaRPr lang="en-US" sz="2400" dirty="0"/>
          </a:p>
          <a:p>
            <a:r>
              <a:rPr lang="en-US" sz="2400" b="1" dirty="0"/>
              <a:t>Bloom Tracker </a:t>
            </a:r>
            <a:r>
              <a:rPr lang="en-US" sz="2400" dirty="0"/>
              <a:t>(Chl-a - Flow Pulse, Salinity control gates exp.)</a:t>
            </a:r>
          </a:p>
          <a:p>
            <a:r>
              <a:rPr lang="en-US" sz="2400" dirty="0"/>
              <a:t>                             </a:t>
            </a:r>
          </a:p>
          <a:p>
            <a:endParaRPr lang="en-US" sz="2400" dirty="0"/>
          </a:p>
          <a:p>
            <a:r>
              <a:rPr lang="en-US" sz="2400" b="1" dirty="0"/>
              <a:t>Nutrient Tracker </a:t>
            </a:r>
            <a:r>
              <a:rPr lang="en-US" sz="2400" dirty="0"/>
              <a:t>(Operation Baseline)</a:t>
            </a:r>
          </a:p>
          <a:p>
            <a:r>
              <a:rPr lang="en-US" dirty="0"/>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5" name="Text Box 3"/>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dirty="0">
                <a:solidFill>
                  <a:srgbClr val="FFFFFF"/>
                </a:solidFill>
                <a:latin typeface="Source Sans Pro Black" charset="0"/>
              </a:rPr>
              <a:t>Model Review</a:t>
            </a:r>
          </a:p>
        </p:txBody>
      </p:sp>
      <p:sp>
        <p:nvSpPr>
          <p:cNvPr id="8199" name="Text Box 7"/>
          <p:cNvSpPr txBox="1">
            <a:spLocks noChangeArrowheads="1"/>
          </p:cNvSpPr>
          <p:nvPr/>
        </p:nvSpPr>
        <p:spPr bwMode="auto">
          <a:xfrm>
            <a:off x="6056313" y="5270500"/>
            <a:ext cx="2800350" cy="81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endParaRPr lang="en-US" altLang="en-US" sz="2200" dirty="0">
              <a:solidFill>
                <a:srgbClr val="FFFFFF"/>
              </a:solidFill>
              <a:latin typeface="Source Sans Pro Black" charset="0"/>
            </a:endParaRPr>
          </a:p>
        </p:txBody>
      </p:sp>
    </p:spTree>
    <p:extLst>
      <p:ext uri="{BB962C8B-B14F-4D97-AF65-F5344CB8AC3E}">
        <p14:creationId xmlns:p14="http://schemas.microsoft.com/office/powerpoint/2010/main" val="3604852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5" name="Text Box 3"/>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dirty="0">
                <a:solidFill>
                  <a:srgbClr val="FFFFFF"/>
                </a:solidFill>
                <a:latin typeface="Source Sans Pro Black" charset="0"/>
              </a:rPr>
              <a:t>Transect Comparisons</a:t>
            </a:r>
          </a:p>
        </p:txBody>
      </p:sp>
      <p:sp>
        <p:nvSpPr>
          <p:cNvPr id="8199" name="Text Box 7"/>
          <p:cNvSpPr txBox="1">
            <a:spLocks noChangeArrowheads="1"/>
          </p:cNvSpPr>
          <p:nvPr/>
        </p:nvSpPr>
        <p:spPr bwMode="auto">
          <a:xfrm>
            <a:off x="6056313" y="5270500"/>
            <a:ext cx="2800350" cy="81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endParaRPr lang="en-US" altLang="en-US" sz="2200" dirty="0">
              <a:solidFill>
                <a:srgbClr val="FFFFFF"/>
              </a:solidFill>
              <a:latin typeface="Source Sans Pro Black" charset="0"/>
            </a:endParaRPr>
          </a:p>
        </p:txBody>
      </p:sp>
      <p:pic>
        <p:nvPicPr>
          <p:cNvPr id="6" name="Picture 5">
            <a:extLst>
              <a:ext uri="{FF2B5EF4-FFF2-40B4-BE49-F238E27FC236}">
                <a16:creationId xmlns:a16="http://schemas.microsoft.com/office/drawing/2014/main" id="{7D35E919-3F3C-AD4E-972B-40B3DDCAA5FB}"/>
              </a:ext>
            </a:extLst>
          </p:cNvPr>
          <p:cNvPicPr>
            <a:picLocks noChangeAspect="1"/>
          </p:cNvPicPr>
          <p:nvPr/>
        </p:nvPicPr>
        <p:blipFill>
          <a:blip r:embed="rId5"/>
          <a:stretch>
            <a:fillRect/>
          </a:stretch>
        </p:blipFill>
        <p:spPr>
          <a:xfrm>
            <a:off x="-1587" y="1409471"/>
            <a:ext cx="10080625" cy="6160382"/>
          </a:xfrm>
          <a:prstGeom prst="rect">
            <a:avLst/>
          </a:prstGeom>
        </p:spPr>
      </p:pic>
    </p:spTree>
    <p:extLst>
      <p:ext uri="{BB962C8B-B14F-4D97-AF65-F5344CB8AC3E}">
        <p14:creationId xmlns:p14="http://schemas.microsoft.com/office/powerpoint/2010/main" val="31705852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5" name="Text Box 3"/>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dirty="0">
                <a:solidFill>
                  <a:srgbClr val="FFFFFF"/>
                </a:solidFill>
                <a:latin typeface="Source Sans Pro Black" charset="0"/>
              </a:rPr>
              <a:t>Transect Comparisons</a:t>
            </a:r>
          </a:p>
        </p:txBody>
      </p:sp>
      <p:sp>
        <p:nvSpPr>
          <p:cNvPr id="8199" name="Text Box 7"/>
          <p:cNvSpPr txBox="1">
            <a:spLocks noChangeArrowheads="1"/>
          </p:cNvSpPr>
          <p:nvPr/>
        </p:nvSpPr>
        <p:spPr bwMode="auto">
          <a:xfrm>
            <a:off x="6056313" y="5270500"/>
            <a:ext cx="2800350" cy="81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endParaRPr lang="en-US" altLang="en-US" sz="2200" dirty="0">
              <a:solidFill>
                <a:srgbClr val="FFFFFF"/>
              </a:solidFill>
              <a:latin typeface="Source Sans Pro Black" charset="0"/>
            </a:endParaRPr>
          </a:p>
        </p:txBody>
      </p:sp>
      <p:pic>
        <p:nvPicPr>
          <p:cNvPr id="3" name="Picture 2">
            <a:extLst>
              <a:ext uri="{FF2B5EF4-FFF2-40B4-BE49-F238E27FC236}">
                <a16:creationId xmlns:a16="http://schemas.microsoft.com/office/drawing/2014/main" id="{48BB6BE2-BA94-1C44-86BA-820FB94E7A57}"/>
              </a:ext>
            </a:extLst>
          </p:cNvPr>
          <p:cNvPicPr>
            <a:picLocks noChangeAspect="1"/>
          </p:cNvPicPr>
          <p:nvPr/>
        </p:nvPicPr>
        <p:blipFill>
          <a:blip r:embed="rId5"/>
          <a:stretch>
            <a:fillRect/>
          </a:stretch>
        </p:blipFill>
        <p:spPr>
          <a:xfrm>
            <a:off x="0" y="1471612"/>
            <a:ext cx="10080625" cy="6160382"/>
          </a:xfrm>
          <a:prstGeom prst="rect">
            <a:avLst/>
          </a:prstGeom>
        </p:spPr>
      </p:pic>
    </p:spTree>
    <p:extLst>
      <p:ext uri="{BB962C8B-B14F-4D97-AF65-F5344CB8AC3E}">
        <p14:creationId xmlns:p14="http://schemas.microsoft.com/office/powerpoint/2010/main" val="32095548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65" y="0"/>
            <a:ext cx="10728821" cy="8047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912" y="7288959"/>
            <a:ext cx="1547813" cy="5731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3" name="Text Box 3"/>
          <p:cNvSpPr txBox="1">
            <a:spLocks noChangeArrowheads="1"/>
          </p:cNvSpPr>
          <p:nvPr/>
        </p:nvSpPr>
        <p:spPr bwMode="auto">
          <a:xfrm>
            <a:off x="100759" y="222872"/>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dirty="0">
                <a:solidFill>
                  <a:srgbClr val="FFFFFF"/>
                </a:solidFill>
                <a:latin typeface="Source Sans Pro Black" charset="0"/>
              </a:rPr>
              <a:t>A Collaborative Effort</a:t>
            </a:r>
          </a:p>
        </p:txBody>
      </p:sp>
      <p:sp>
        <p:nvSpPr>
          <p:cNvPr id="5124" name="Text Box 4"/>
          <p:cNvSpPr txBox="1">
            <a:spLocks noChangeArrowheads="1"/>
          </p:cNvSpPr>
          <p:nvPr/>
        </p:nvSpPr>
        <p:spPr bwMode="auto">
          <a:xfrm>
            <a:off x="254652" y="5231136"/>
            <a:ext cx="3160713"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dirty="0">
                <a:solidFill>
                  <a:srgbClr val="FFFFFF"/>
                </a:solidFill>
                <a:latin typeface="Source Sans Pro Semibold" charset="0"/>
              </a:rPr>
              <a:t>34 North</a:t>
            </a:r>
          </a:p>
        </p:txBody>
      </p:sp>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27" y="1774304"/>
            <a:ext cx="2843213" cy="1122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1578" y="1774304"/>
            <a:ext cx="2843212" cy="1122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6428" y="1774304"/>
            <a:ext cx="2843212" cy="1122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7" y="4118299"/>
            <a:ext cx="2843213" cy="1122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2381" y="3999246"/>
            <a:ext cx="2843212" cy="1122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7983" y="1838463"/>
            <a:ext cx="898525" cy="890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38" name="Text Box 18"/>
          <p:cNvSpPr txBox="1">
            <a:spLocks noChangeArrowheads="1"/>
          </p:cNvSpPr>
          <p:nvPr/>
        </p:nvSpPr>
        <p:spPr bwMode="auto">
          <a:xfrm>
            <a:off x="3636168" y="4821570"/>
            <a:ext cx="3311525" cy="7478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endParaRPr lang="en-US" altLang="en-US" sz="2200" dirty="0">
              <a:solidFill>
                <a:srgbClr val="FFFFFF"/>
              </a:solidFill>
              <a:latin typeface="Source Sans Pro Semibold" charset="0"/>
            </a:endParaRPr>
          </a:p>
          <a:p>
            <a:pPr algn="ctr">
              <a:lnSpc>
                <a:spcPct val="105000"/>
              </a:lnSpc>
            </a:pPr>
            <a:r>
              <a:rPr lang="en-US" altLang="en-US" sz="2200" dirty="0">
                <a:solidFill>
                  <a:srgbClr val="FFFFFF"/>
                </a:solidFill>
                <a:latin typeface="Source Sans Pro Semibold" charset="0"/>
              </a:rPr>
              <a:t>State and Federal Contractors Water Agency</a:t>
            </a:r>
          </a:p>
        </p:txBody>
      </p:sp>
      <p:sp>
        <p:nvSpPr>
          <p:cNvPr id="5140" name="Text Box 20"/>
          <p:cNvSpPr txBox="1">
            <a:spLocks noChangeArrowheads="1"/>
          </p:cNvSpPr>
          <p:nvPr/>
        </p:nvSpPr>
        <p:spPr bwMode="auto">
          <a:xfrm>
            <a:off x="138765" y="2910954"/>
            <a:ext cx="3160713"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dirty="0">
                <a:solidFill>
                  <a:srgbClr val="FFFFFF"/>
                </a:solidFill>
                <a:latin typeface="Source Sans Pro Semibold" charset="0"/>
              </a:rPr>
              <a:t>USGS</a:t>
            </a:r>
          </a:p>
        </p:txBody>
      </p:sp>
      <p:sp>
        <p:nvSpPr>
          <p:cNvPr id="5141" name="Text Box 21"/>
          <p:cNvSpPr txBox="1">
            <a:spLocks noChangeArrowheads="1"/>
          </p:cNvSpPr>
          <p:nvPr/>
        </p:nvSpPr>
        <p:spPr bwMode="auto">
          <a:xfrm>
            <a:off x="3415365" y="2947466"/>
            <a:ext cx="3160713"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dirty="0">
                <a:solidFill>
                  <a:srgbClr val="FFFFFF"/>
                </a:solidFill>
                <a:latin typeface="Source Sans Pro Semibold" charset="0"/>
              </a:rPr>
              <a:t>Metropolitan Water District </a:t>
            </a:r>
          </a:p>
        </p:txBody>
      </p:sp>
      <p:sp>
        <p:nvSpPr>
          <p:cNvPr id="5142" name="Text Box 22"/>
          <p:cNvSpPr txBox="1">
            <a:spLocks noChangeArrowheads="1"/>
          </p:cNvSpPr>
          <p:nvPr/>
        </p:nvSpPr>
        <p:spPr bwMode="auto">
          <a:xfrm>
            <a:off x="6726890" y="2983979"/>
            <a:ext cx="3160713"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dirty="0">
                <a:solidFill>
                  <a:srgbClr val="FFFFFF"/>
                </a:solidFill>
                <a:latin typeface="Source Sans Pro Semibold" charset="0"/>
              </a:rPr>
              <a:t>California Department of Water Resources</a:t>
            </a:r>
          </a:p>
        </p:txBody>
      </p:sp>
      <p:pic>
        <p:nvPicPr>
          <p:cNvPr id="3" name="Picture 2">
            <a:extLst>
              <a:ext uri="{FF2B5EF4-FFF2-40B4-BE49-F238E27FC236}">
                <a16:creationId xmlns:a16="http://schemas.microsoft.com/office/drawing/2014/main" id="{99BC3E47-5DA5-2F43-BE7A-7EEF306CE009}"/>
              </a:ext>
            </a:extLst>
          </p:cNvPr>
          <p:cNvPicPr>
            <a:picLocks noChangeAspect="1"/>
          </p:cNvPicPr>
          <p:nvPr/>
        </p:nvPicPr>
        <p:blipFill>
          <a:blip r:embed="rId7"/>
          <a:stretch>
            <a:fillRect/>
          </a:stretch>
        </p:blipFill>
        <p:spPr>
          <a:xfrm>
            <a:off x="1060536" y="1821440"/>
            <a:ext cx="1317170" cy="838199"/>
          </a:xfrm>
          <a:prstGeom prst="rect">
            <a:avLst/>
          </a:prstGeom>
        </p:spPr>
      </p:pic>
      <p:pic>
        <p:nvPicPr>
          <p:cNvPr id="5" name="Picture 4">
            <a:extLst>
              <a:ext uri="{FF2B5EF4-FFF2-40B4-BE49-F238E27FC236}">
                <a16:creationId xmlns:a16="http://schemas.microsoft.com/office/drawing/2014/main" id="{67432D5D-240C-E345-B709-53DCF57231E4}"/>
              </a:ext>
            </a:extLst>
          </p:cNvPr>
          <p:cNvPicPr>
            <a:picLocks noChangeAspect="1"/>
          </p:cNvPicPr>
          <p:nvPr/>
        </p:nvPicPr>
        <p:blipFill>
          <a:blip r:embed="rId8"/>
          <a:stretch>
            <a:fillRect/>
          </a:stretch>
        </p:blipFill>
        <p:spPr>
          <a:xfrm>
            <a:off x="4612373" y="1874182"/>
            <a:ext cx="819150" cy="819150"/>
          </a:xfrm>
          <a:prstGeom prst="rect">
            <a:avLst/>
          </a:prstGeom>
        </p:spPr>
      </p:pic>
      <p:pic>
        <p:nvPicPr>
          <p:cNvPr id="7" name="Picture 6">
            <a:extLst>
              <a:ext uri="{FF2B5EF4-FFF2-40B4-BE49-F238E27FC236}">
                <a16:creationId xmlns:a16="http://schemas.microsoft.com/office/drawing/2014/main" id="{047BBC92-A82F-4F40-B313-D46F4A64278B}"/>
              </a:ext>
            </a:extLst>
          </p:cNvPr>
          <p:cNvPicPr>
            <a:picLocks noChangeAspect="1"/>
          </p:cNvPicPr>
          <p:nvPr/>
        </p:nvPicPr>
        <p:blipFill>
          <a:blip r:embed="rId9"/>
          <a:stretch>
            <a:fillRect/>
          </a:stretch>
        </p:blipFill>
        <p:spPr>
          <a:xfrm>
            <a:off x="895190" y="4394523"/>
            <a:ext cx="1879636" cy="441715"/>
          </a:xfrm>
          <a:prstGeom prst="rect">
            <a:avLst/>
          </a:prstGeom>
        </p:spPr>
      </p:pic>
      <p:pic>
        <p:nvPicPr>
          <p:cNvPr id="9" name="Picture 8">
            <a:extLst>
              <a:ext uri="{FF2B5EF4-FFF2-40B4-BE49-F238E27FC236}">
                <a16:creationId xmlns:a16="http://schemas.microsoft.com/office/drawing/2014/main" id="{5B8EAF3B-3693-7440-87DB-8375F4807E32}"/>
              </a:ext>
            </a:extLst>
          </p:cNvPr>
          <p:cNvPicPr>
            <a:picLocks noChangeAspect="1"/>
          </p:cNvPicPr>
          <p:nvPr/>
        </p:nvPicPr>
        <p:blipFill>
          <a:blip r:embed="rId10"/>
          <a:stretch>
            <a:fillRect/>
          </a:stretch>
        </p:blipFill>
        <p:spPr>
          <a:xfrm>
            <a:off x="4506912" y="4183395"/>
            <a:ext cx="1397000" cy="596900"/>
          </a:xfrm>
          <a:prstGeom prst="rect">
            <a:avLst/>
          </a:prstGeom>
        </p:spPr>
      </p:pic>
      <p:pic>
        <p:nvPicPr>
          <p:cNvPr id="33" name="Picture 10">
            <a:extLst>
              <a:ext uri="{FF2B5EF4-FFF2-40B4-BE49-F238E27FC236}">
                <a16:creationId xmlns:a16="http://schemas.microsoft.com/office/drawing/2014/main" id="{6737ED94-658E-6C46-9879-282610398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8496" y="3970299"/>
            <a:ext cx="2843212" cy="1122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 name="Text Box 18">
            <a:extLst>
              <a:ext uri="{FF2B5EF4-FFF2-40B4-BE49-F238E27FC236}">
                <a16:creationId xmlns:a16="http://schemas.microsoft.com/office/drawing/2014/main" id="{7E14426F-871E-C144-B69C-6EEC15838078}"/>
              </a:ext>
            </a:extLst>
          </p:cNvPr>
          <p:cNvSpPr txBox="1">
            <a:spLocks noChangeArrowheads="1"/>
          </p:cNvSpPr>
          <p:nvPr/>
        </p:nvSpPr>
        <p:spPr bwMode="auto">
          <a:xfrm>
            <a:off x="6992283" y="4792623"/>
            <a:ext cx="3311525" cy="7478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endParaRPr lang="en-US" altLang="en-US" sz="2200" dirty="0">
              <a:solidFill>
                <a:srgbClr val="FFFFFF"/>
              </a:solidFill>
              <a:latin typeface="Source Sans Pro Semibold" charset="0"/>
            </a:endParaRPr>
          </a:p>
          <a:p>
            <a:pPr algn="ctr">
              <a:lnSpc>
                <a:spcPct val="105000"/>
              </a:lnSpc>
            </a:pPr>
            <a:r>
              <a:rPr lang="en-US" altLang="en-US" sz="2200" dirty="0">
                <a:solidFill>
                  <a:srgbClr val="FFFFFF"/>
                </a:solidFill>
                <a:latin typeface="Source Sans Pro Semibold" charset="0"/>
              </a:rPr>
              <a:t>USBR</a:t>
            </a:r>
          </a:p>
        </p:txBody>
      </p:sp>
      <p:pic>
        <p:nvPicPr>
          <p:cNvPr id="11" name="Picture 10">
            <a:extLst>
              <a:ext uri="{FF2B5EF4-FFF2-40B4-BE49-F238E27FC236}">
                <a16:creationId xmlns:a16="http://schemas.microsoft.com/office/drawing/2014/main" id="{008AFA53-25A1-464B-A643-D6161FFAE57E}"/>
              </a:ext>
            </a:extLst>
          </p:cNvPr>
          <p:cNvPicPr>
            <a:picLocks noChangeAspect="1"/>
          </p:cNvPicPr>
          <p:nvPr/>
        </p:nvPicPr>
        <p:blipFill>
          <a:blip r:embed="rId11"/>
          <a:stretch>
            <a:fillRect/>
          </a:stretch>
        </p:blipFill>
        <p:spPr>
          <a:xfrm>
            <a:off x="8012112" y="4023519"/>
            <a:ext cx="914400" cy="91440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5" name="Text Box 3"/>
          <p:cNvSpPr txBox="1">
            <a:spLocks noChangeArrowheads="1"/>
          </p:cNvSpPr>
          <p:nvPr/>
        </p:nvSpPr>
        <p:spPr bwMode="auto">
          <a:xfrm>
            <a:off x="-20264" y="242232"/>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dirty="0">
                <a:solidFill>
                  <a:srgbClr val="FFFFFF"/>
                </a:solidFill>
                <a:latin typeface="Source Sans Pro Black" charset="0"/>
              </a:rPr>
              <a:t>Water Project Operation Issues</a:t>
            </a:r>
          </a:p>
        </p:txBody>
      </p:sp>
      <p:sp>
        <p:nvSpPr>
          <p:cNvPr id="8199" name="Text Box 7"/>
          <p:cNvSpPr txBox="1">
            <a:spLocks noChangeArrowheads="1"/>
          </p:cNvSpPr>
          <p:nvPr/>
        </p:nvSpPr>
        <p:spPr bwMode="auto">
          <a:xfrm>
            <a:off x="6056313" y="5270500"/>
            <a:ext cx="2800350" cy="81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endParaRPr lang="en-US" altLang="en-US" sz="2200" dirty="0">
              <a:solidFill>
                <a:srgbClr val="FFFFFF"/>
              </a:solidFill>
              <a:latin typeface="Source Sans Pro Black" charset="0"/>
            </a:endParaRPr>
          </a:p>
        </p:txBody>
      </p:sp>
      <p:sp>
        <p:nvSpPr>
          <p:cNvPr id="7" name="TextBox 6">
            <a:extLst>
              <a:ext uri="{FF2B5EF4-FFF2-40B4-BE49-F238E27FC236}">
                <a16:creationId xmlns:a16="http://schemas.microsoft.com/office/drawing/2014/main" id="{F7FD1716-9108-554D-8153-CA5B46BCA9D3}"/>
              </a:ext>
            </a:extLst>
          </p:cNvPr>
          <p:cNvSpPr txBox="1"/>
          <p:nvPr/>
        </p:nvSpPr>
        <p:spPr>
          <a:xfrm>
            <a:off x="876205" y="1084400"/>
            <a:ext cx="8471835" cy="5845831"/>
          </a:xfrm>
          <a:prstGeom prst="rect">
            <a:avLst/>
          </a:prstGeom>
          <a:noFill/>
        </p:spPr>
        <p:txBody>
          <a:bodyPr wrap="square" rtlCol="0">
            <a:spAutoFit/>
          </a:bodyPr>
          <a:lstStyle/>
          <a:p>
            <a:r>
              <a:rPr lang="en-US" sz="2400" dirty="0"/>
              <a:t> </a:t>
            </a:r>
          </a:p>
          <a:p>
            <a:pPr marL="285750" lvl="0" indent="-285750">
              <a:buClr>
                <a:schemeClr val="bg1"/>
              </a:buClr>
              <a:buFont typeface="Wingdings" pitchFamily="2" charset="2"/>
              <a:buChar char="Ø"/>
            </a:pPr>
            <a:r>
              <a:rPr lang="en-US" sz="2400" dirty="0"/>
              <a:t>Water projects are managed by large scale processes.</a:t>
            </a:r>
          </a:p>
          <a:p>
            <a:pPr marL="285750" lvl="0" indent="-285750">
              <a:buClr>
                <a:schemeClr val="bg1"/>
              </a:buClr>
              <a:buFont typeface="Wingdings" pitchFamily="2" charset="2"/>
              <a:buChar char="Ø"/>
            </a:pPr>
            <a:r>
              <a:rPr lang="en-US" sz="2400" dirty="0"/>
              <a:t>Water project operational response to water quality variability is slow (days to weeks).</a:t>
            </a:r>
          </a:p>
          <a:p>
            <a:pPr marL="285750" lvl="0" indent="-285750">
              <a:buClr>
                <a:schemeClr val="bg1"/>
              </a:buClr>
              <a:buFont typeface="Wingdings" pitchFamily="2" charset="2"/>
              <a:buChar char="Ø"/>
            </a:pPr>
            <a:r>
              <a:rPr lang="en-US" sz="2400" dirty="0"/>
              <a:t>Water quality conditions are governed by constituent fields that move at variable timescales.</a:t>
            </a:r>
          </a:p>
          <a:p>
            <a:pPr marL="285750" lvl="0" indent="-285750">
              <a:buClr>
                <a:schemeClr val="bg1"/>
              </a:buClr>
              <a:buFont typeface="Wingdings" pitchFamily="2" charset="2"/>
              <a:buChar char="Ø"/>
            </a:pPr>
            <a:r>
              <a:rPr lang="en-US" sz="2400" dirty="0"/>
              <a:t>Water quality conditions are influenced by twice daily rapid and powerful tidal cycles (affecting up to 8 miles of water quality conditions in the western Delta).</a:t>
            </a:r>
          </a:p>
          <a:p>
            <a:pPr marL="285750" lvl="0" indent="-285750">
              <a:buClr>
                <a:schemeClr val="bg1"/>
              </a:buClr>
              <a:buFont typeface="Wingdings" pitchFamily="2" charset="2"/>
              <a:buChar char="Ø"/>
            </a:pPr>
            <a:r>
              <a:rPr lang="en-US" sz="2400" dirty="0"/>
              <a:t>Other factors impacting the constituent field and further complicate issues are river flows, spring/neap (14-day) cycle and pumping.</a:t>
            </a:r>
          </a:p>
          <a:p>
            <a:pPr marL="285750" lvl="0" indent="-285750">
              <a:buClr>
                <a:schemeClr val="bg1"/>
              </a:buClr>
              <a:buFont typeface="Wingdings" pitchFamily="2" charset="2"/>
              <a:buChar char="Ø"/>
            </a:pPr>
            <a:r>
              <a:rPr lang="en-US" sz="2400" dirty="0"/>
              <a:t>Delta Smelt Working Group reliance on DWR turbidity transect data and maps are misleading (tidal currents can move the turbidity field back and forth in these channels on the order of 5 miles twice a day, every day).</a:t>
            </a:r>
          </a:p>
          <a:p>
            <a:endParaRPr lang="en-US" dirty="0"/>
          </a:p>
        </p:txBody>
      </p:sp>
    </p:spTree>
    <p:extLst>
      <p:ext uri="{BB962C8B-B14F-4D97-AF65-F5344CB8AC3E}">
        <p14:creationId xmlns:p14="http://schemas.microsoft.com/office/powerpoint/2010/main" val="29427205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1" name="Text Box 3"/>
          <p:cNvSpPr txBox="1">
            <a:spLocks noChangeArrowheads="1"/>
          </p:cNvSpPr>
          <p:nvPr/>
        </p:nvSpPr>
        <p:spPr bwMode="auto">
          <a:xfrm>
            <a:off x="-76994" y="136337"/>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dirty="0">
                <a:solidFill>
                  <a:srgbClr val="FFFFFF"/>
                </a:solidFill>
                <a:latin typeface="Source Sans Pro Black" charset="0"/>
              </a:rPr>
              <a:t>What is Tidal Excursion</a:t>
            </a:r>
          </a:p>
        </p:txBody>
      </p:sp>
      <p:sp>
        <p:nvSpPr>
          <p:cNvPr id="7181" name="Text Box 13"/>
          <p:cNvSpPr txBox="1">
            <a:spLocks noChangeArrowheads="1"/>
          </p:cNvSpPr>
          <p:nvPr/>
        </p:nvSpPr>
        <p:spPr bwMode="auto">
          <a:xfrm>
            <a:off x="620712" y="6236494"/>
            <a:ext cx="484187" cy="76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endParaRPr lang="en-US" altLang="en-US" sz="4800" dirty="0">
              <a:solidFill>
                <a:srgbClr val="999999"/>
              </a:solidFill>
              <a:latin typeface="Source Sans Pro" charset="0"/>
            </a:endParaRPr>
          </a:p>
        </p:txBody>
      </p:sp>
      <p:pic>
        <p:nvPicPr>
          <p:cNvPr id="7" name="particles02">
            <a:hlinkClick r:id="" action="ppaction://media"/>
            <a:extLst>
              <a:ext uri="{FF2B5EF4-FFF2-40B4-BE49-F238E27FC236}">
                <a16:creationId xmlns:a16="http://schemas.microsoft.com/office/drawing/2014/main" id="{704BF32E-F860-1D43-951A-E32199600EA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92719" y="1017141"/>
            <a:ext cx="7525347" cy="5644010"/>
          </a:xfrm>
          <a:prstGeom prst="rect">
            <a:avLst/>
          </a:prstGeom>
        </p:spPr>
      </p:pic>
      <p:sp>
        <p:nvSpPr>
          <p:cNvPr id="3" name="Rectangle 2">
            <a:extLst>
              <a:ext uri="{FF2B5EF4-FFF2-40B4-BE49-F238E27FC236}">
                <a16:creationId xmlns:a16="http://schemas.microsoft.com/office/drawing/2014/main" id="{658A7C76-309F-CD43-86A5-56D3A80EE179}"/>
              </a:ext>
            </a:extLst>
          </p:cNvPr>
          <p:cNvSpPr/>
          <p:nvPr/>
        </p:nvSpPr>
        <p:spPr>
          <a:xfrm>
            <a:off x="3129223" y="7027066"/>
            <a:ext cx="3852337" cy="349968"/>
          </a:xfrm>
          <a:prstGeom prst="rect">
            <a:avLst/>
          </a:prstGeom>
        </p:spPr>
        <p:txBody>
          <a:bodyPr wrap="none">
            <a:spAutoFit/>
          </a:bodyPr>
          <a:lstStyle/>
          <a:p>
            <a:r>
              <a:rPr lang="en-US" dirty="0"/>
              <a:t>(Courtesy of John DeGeorge, RMA)</a:t>
            </a:r>
          </a:p>
        </p:txBody>
      </p:sp>
    </p:spTree>
    <p:extLst>
      <p:ext uri="{BB962C8B-B14F-4D97-AF65-F5344CB8AC3E}">
        <p14:creationId xmlns:p14="http://schemas.microsoft.com/office/powerpoint/2010/main" val="2019641888"/>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5" name="Text Box 3"/>
          <p:cNvSpPr txBox="1">
            <a:spLocks noChangeArrowheads="1"/>
          </p:cNvSpPr>
          <p:nvPr/>
        </p:nvSpPr>
        <p:spPr bwMode="auto">
          <a:xfrm>
            <a:off x="-20264" y="242232"/>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dirty="0">
                <a:solidFill>
                  <a:srgbClr val="FFFFFF"/>
                </a:solidFill>
                <a:latin typeface="Source Sans Pro Black" charset="0"/>
              </a:rPr>
              <a:t>Research and Model Objectives</a:t>
            </a:r>
          </a:p>
        </p:txBody>
      </p:sp>
      <p:sp>
        <p:nvSpPr>
          <p:cNvPr id="8199" name="Text Box 7"/>
          <p:cNvSpPr txBox="1">
            <a:spLocks noChangeArrowheads="1"/>
          </p:cNvSpPr>
          <p:nvPr/>
        </p:nvSpPr>
        <p:spPr bwMode="auto">
          <a:xfrm>
            <a:off x="6056313" y="5270500"/>
            <a:ext cx="2800350" cy="81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endParaRPr lang="en-US" altLang="en-US" sz="2200" dirty="0">
              <a:solidFill>
                <a:srgbClr val="FFFFFF"/>
              </a:solidFill>
              <a:latin typeface="Source Sans Pro Black" charset="0"/>
            </a:endParaRPr>
          </a:p>
        </p:txBody>
      </p:sp>
      <p:sp>
        <p:nvSpPr>
          <p:cNvPr id="7" name="TextBox 6">
            <a:extLst>
              <a:ext uri="{FF2B5EF4-FFF2-40B4-BE49-F238E27FC236}">
                <a16:creationId xmlns:a16="http://schemas.microsoft.com/office/drawing/2014/main" id="{F7FD1716-9108-554D-8153-CA5B46BCA9D3}"/>
              </a:ext>
            </a:extLst>
          </p:cNvPr>
          <p:cNvSpPr txBox="1"/>
          <p:nvPr/>
        </p:nvSpPr>
        <p:spPr>
          <a:xfrm>
            <a:off x="1154113" y="1260479"/>
            <a:ext cx="8471835" cy="6446958"/>
          </a:xfrm>
          <a:prstGeom prst="rect">
            <a:avLst/>
          </a:prstGeom>
          <a:noFill/>
        </p:spPr>
        <p:txBody>
          <a:bodyPr wrap="square" rtlCol="0">
            <a:spAutoFit/>
          </a:bodyPr>
          <a:lstStyle/>
          <a:p>
            <a:pPr marL="285750" indent="-285750">
              <a:buClr>
                <a:schemeClr val="bg1"/>
              </a:buClr>
              <a:buFont typeface="Wingdings" pitchFamily="2" charset="2"/>
              <a:buChar char="Ø"/>
            </a:pPr>
            <a:r>
              <a:rPr lang="en-US" sz="2400" dirty="0"/>
              <a:t>Develop a predictive tool using measured observations of water quality constituents or proxies (specific conductivity and turbidity) and measured velocities to demonstrate the constituent field at a constant point in </a:t>
            </a:r>
            <a:r>
              <a:rPr lang="en-US" sz="2400" i="1" u="sng" dirty="0"/>
              <a:t>tide.</a:t>
            </a:r>
          </a:p>
          <a:p>
            <a:pPr marL="285750" indent="-285750">
              <a:buClr>
                <a:schemeClr val="bg1"/>
              </a:buClr>
              <a:buFont typeface="Wingdings" pitchFamily="2" charset="2"/>
              <a:buChar char="Ø"/>
            </a:pPr>
            <a:r>
              <a:rPr lang="en-US" sz="2400" dirty="0"/>
              <a:t>Develop and prepare daily graphical products showing excursion of these constituents from their slack-water distributions. This work will be performed in order to reduce the need for in situ measurements of turbidity.</a:t>
            </a:r>
          </a:p>
          <a:p>
            <a:pPr marL="285750" indent="-285750">
              <a:buClr>
                <a:schemeClr val="bg1"/>
              </a:buClr>
              <a:buFont typeface="Wingdings" pitchFamily="2" charset="2"/>
              <a:buChar char="Ø"/>
            </a:pPr>
            <a:r>
              <a:rPr lang="en-US" sz="2400" dirty="0"/>
              <a:t>Develop heat maps and animations (3-week duration) of the constituent field interpolated at slack water to show the tidally-averaged movement of the maximum incursion of turbidity into the South Delta.</a:t>
            </a:r>
          </a:p>
          <a:p>
            <a:pPr marL="285750" indent="-285750">
              <a:buClr>
                <a:schemeClr val="bg1"/>
              </a:buClr>
              <a:buFont typeface="Wingdings" pitchFamily="2" charset="2"/>
              <a:buChar char="Ø"/>
            </a:pPr>
            <a:r>
              <a:rPr lang="en-US" sz="2400" dirty="0"/>
              <a:t>Allow users to build their own models and combine with other data.</a:t>
            </a:r>
          </a:p>
          <a:p>
            <a:pPr marL="285750" indent="-285750">
              <a:buClr>
                <a:schemeClr val="bg1"/>
              </a:buClr>
              <a:buFont typeface="Wingdings" pitchFamily="2" charset="2"/>
              <a:buChar char="Ø"/>
            </a:pPr>
            <a:r>
              <a:rPr lang="en-US" sz="2400" dirty="0"/>
              <a:t>Apply model infrastructure to evaluate additional constituents including temperature, chlorophyll and food web transport.  </a:t>
            </a:r>
          </a:p>
          <a:p>
            <a:pPr>
              <a:buClr>
                <a:schemeClr val="bg1"/>
              </a:buClr>
            </a:pPr>
            <a:endParaRPr lang="en-US" dirty="0"/>
          </a:p>
          <a:p>
            <a:pPr marL="285750" indent="-285750">
              <a:buClr>
                <a:schemeClr val="bg1"/>
              </a:buClr>
              <a:buFont typeface="Wingdings" pitchFamily="2" charset="2"/>
              <a:buChar char="Ø"/>
            </a:pPr>
            <a:endParaRPr lang="en-US" dirty="0"/>
          </a:p>
        </p:txBody>
      </p:sp>
    </p:spTree>
    <p:extLst>
      <p:ext uri="{BB962C8B-B14F-4D97-AF65-F5344CB8AC3E}">
        <p14:creationId xmlns:p14="http://schemas.microsoft.com/office/powerpoint/2010/main" val="1820645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693" y="6827837"/>
            <a:ext cx="1517651" cy="5619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7" name="Text Box 3"/>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b="1" dirty="0">
                <a:solidFill>
                  <a:srgbClr val="FFFFFF"/>
                </a:solidFill>
                <a:latin typeface="Source Sans Pro Black" charset="0"/>
              </a:rPr>
              <a:t>Research and Model 1.0 Objectives</a:t>
            </a:r>
          </a:p>
        </p:txBody>
      </p:sp>
      <p:sp>
        <p:nvSpPr>
          <p:cNvPr id="6148" name="Text Box 4"/>
          <p:cNvSpPr txBox="1">
            <a:spLocks noChangeArrowheads="1"/>
          </p:cNvSpPr>
          <p:nvPr/>
        </p:nvSpPr>
        <p:spPr bwMode="auto">
          <a:xfrm>
            <a:off x="1065213" y="374650"/>
            <a:ext cx="7951787"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dirty="0">
                <a:solidFill>
                  <a:srgbClr val="FFFFFF"/>
                </a:solidFill>
                <a:latin typeface="Source Sans Pro" charset="0"/>
              </a:rPr>
              <a:t>Modeling constituent transport (EC)</a:t>
            </a:r>
          </a:p>
        </p:txBody>
      </p:sp>
      <p:sp>
        <p:nvSpPr>
          <p:cNvPr id="6149" name="Text Box 5"/>
          <p:cNvSpPr txBox="1">
            <a:spLocks noChangeArrowheads="1"/>
          </p:cNvSpPr>
          <p:nvPr/>
        </p:nvSpPr>
        <p:spPr bwMode="auto">
          <a:xfrm>
            <a:off x="482600" y="5808663"/>
            <a:ext cx="9117013"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endParaRPr lang="en-US" altLang="en-US" sz="2200" dirty="0">
              <a:solidFill>
                <a:srgbClr val="FFFFFF"/>
              </a:solidFill>
              <a:latin typeface="Source Sans Pro Semibold" charset="0"/>
            </a:endParaRPr>
          </a:p>
        </p:txBody>
      </p:sp>
      <p:sp>
        <p:nvSpPr>
          <p:cNvPr id="2" name="TextBox 1">
            <a:extLst>
              <a:ext uri="{FF2B5EF4-FFF2-40B4-BE49-F238E27FC236}">
                <a16:creationId xmlns:a16="http://schemas.microsoft.com/office/drawing/2014/main" id="{716FF877-7503-1E4F-A8D0-F19542F60508}"/>
              </a:ext>
            </a:extLst>
          </p:cNvPr>
          <p:cNvSpPr txBox="1"/>
          <p:nvPr/>
        </p:nvSpPr>
        <p:spPr>
          <a:xfrm>
            <a:off x="620712" y="1201737"/>
            <a:ext cx="9220200" cy="6103530"/>
          </a:xfrm>
          <a:prstGeom prst="rect">
            <a:avLst/>
          </a:prstGeom>
          <a:noFill/>
        </p:spPr>
        <p:txBody>
          <a:bodyPr wrap="square" rtlCol="0">
            <a:spAutoFit/>
          </a:bodyPr>
          <a:lstStyle/>
          <a:p>
            <a:pPr marL="285750" lvl="0" indent="-285750">
              <a:buClr>
                <a:schemeClr val="bg1"/>
              </a:buClr>
              <a:buFont typeface="Wingdings" pitchFamily="2" charset="2"/>
              <a:buChar char="Ø"/>
            </a:pPr>
            <a:r>
              <a:rPr lang="en-US" sz="2800" dirty="0"/>
              <a:t>Aggregate and develop database for capturing velocity and constituent at each station downstream/upstream.</a:t>
            </a:r>
          </a:p>
          <a:p>
            <a:pPr marL="285750" lvl="0" indent="-285750">
              <a:buClr>
                <a:schemeClr val="bg1"/>
              </a:buClr>
              <a:buFont typeface="Wingdings" pitchFamily="2" charset="2"/>
              <a:buChar char="Ø"/>
            </a:pPr>
            <a:r>
              <a:rPr lang="en-US" sz="2800" dirty="0"/>
              <a:t>Generate a time series of normalized velocity values for each station</a:t>
            </a:r>
          </a:p>
          <a:p>
            <a:pPr marL="285750" lvl="0" indent="-285750">
              <a:buClr>
                <a:schemeClr val="bg1"/>
              </a:buClr>
              <a:buFont typeface="Wingdings" pitchFamily="2" charset="2"/>
              <a:buChar char="Ø"/>
            </a:pPr>
            <a:r>
              <a:rPr lang="en-US" sz="2800" dirty="0"/>
              <a:t>Generate a time series of Signal To Noise Ratio (SNR).</a:t>
            </a:r>
          </a:p>
          <a:p>
            <a:pPr marL="285750" lvl="0" indent="-285750">
              <a:buClr>
                <a:schemeClr val="bg1"/>
              </a:buClr>
              <a:buFont typeface="Wingdings" pitchFamily="2" charset="2"/>
              <a:buChar char="Ø"/>
            </a:pPr>
            <a:r>
              <a:rPr lang="en-US" sz="2800" dirty="0"/>
              <a:t>Generate a time series of the lowest SNR for each tidal cycle.</a:t>
            </a:r>
          </a:p>
          <a:p>
            <a:pPr marL="285750" lvl="0" indent="-285750">
              <a:buClr>
                <a:schemeClr val="bg1"/>
              </a:buClr>
              <a:buFont typeface="Wingdings" pitchFamily="2" charset="2"/>
              <a:buChar char="Ø"/>
            </a:pPr>
            <a:r>
              <a:rPr lang="en-US" sz="2800" dirty="0"/>
              <a:t>Implement a conservative tracer (EC) in ARC geometry</a:t>
            </a:r>
          </a:p>
          <a:p>
            <a:pPr marL="285750" lvl="0" indent="-285750">
              <a:buClr>
                <a:schemeClr val="bg1"/>
              </a:buClr>
              <a:buFont typeface="Wingdings" pitchFamily="2" charset="2"/>
              <a:buChar char="Ø"/>
            </a:pPr>
            <a:r>
              <a:rPr lang="en-US" sz="2800" dirty="0"/>
              <a:t>Train and visualize data.</a:t>
            </a:r>
          </a:p>
          <a:p>
            <a:pPr marL="285750" lvl="0" indent="-285750">
              <a:buFont typeface="Wingdings" pitchFamily="2" charset="2"/>
              <a:buChar char="Ø"/>
            </a:pPr>
            <a:endParaRPr lang="en-US" sz="2400" dirty="0"/>
          </a:p>
          <a:p>
            <a:pPr marL="285750" lvl="0" indent="-285750">
              <a:buFont typeface="Wingdings" pitchFamily="2" charset="2"/>
              <a:buChar char="Ø"/>
            </a:pPr>
            <a:endParaRPr lang="en-US" sz="2400" dirty="0"/>
          </a:p>
          <a:p>
            <a:pPr marL="285750" lvl="0" indent="-285750">
              <a:buFont typeface="Wingdings" pitchFamily="2" charset="2"/>
              <a:buChar char="Ø"/>
            </a:pPr>
            <a:endParaRPr lang="en-US" sz="2400" dirty="0"/>
          </a:p>
          <a:p>
            <a:pPr marL="285750" lvl="0" indent="-285750">
              <a:buFont typeface="Wingdings" pitchFamily="2" charset="2"/>
              <a:buChar char="Ø"/>
            </a:pPr>
            <a:endParaRPr lang="en-US" sz="2400" dirty="0"/>
          </a:p>
          <a:p>
            <a:pPr marL="285750" lvl="0" indent="-285750">
              <a:buFont typeface="Wingdings" pitchFamily="2" charset="2"/>
              <a:buChar char="Ø"/>
            </a:pPr>
            <a:endParaRPr lang="en-US" sz="2400" dirty="0"/>
          </a:p>
          <a:p>
            <a:pPr marL="285750" lvl="0" indent="-285750">
              <a:buFont typeface="Wingdings" pitchFamily="2" charset="2"/>
              <a:buChar char="Ø"/>
            </a:pPr>
            <a:endParaRPr lang="en-US" sz="2400" dirty="0"/>
          </a:p>
          <a:p>
            <a:pPr lvl="0"/>
            <a:endParaRPr lang="en-US" sz="2400" dirty="0"/>
          </a:p>
        </p:txBody>
      </p:sp>
      <p:pic>
        <p:nvPicPr>
          <p:cNvPr id="8" name="Picture 7">
            <a:extLst>
              <a:ext uri="{FF2B5EF4-FFF2-40B4-BE49-F238E27FC236}">
                <a16:creationId xmlns:a16="http://schemas.microsoft.com/office/drawing/2014/main" id="{FBA9D86D-B72F-6A48-BDCA-0399D5555C0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442247" y="5232597"/>
            <a:ext cx="5022215" cy="2517775"/>
          </a:xfrm>
          <a:prstGeom prst="rect">
            <a:avLst/>
          </a:prstGeom>
        </p:spPr>
      </p:pic>
    </p:spTree>
    <p:extLst>
      <p:ext uri="{BB962C8B-B14F-4D97-AF65-F5344CB8AC3E}">
        <p14:creationId xmlns:p14="http://schemas.microsoft.com/office/powerpoint/2010/main" val="37174490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1" name="Text Box 3"/>
          <p:cNvSpPr txBox="1">
            <a:spLocks noChangeArrowheads="1"/>
          </p:cNvSpPr>
          <p:nvPr/>
        </p:nvSpPr>
        <p:spPr bwMode="auto">
          <a:xfrm>
            <a:off x="-76994" y="136337"/>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dirty="0">
                <a:solidFill>
                  <a:srgbClr val="FFFFFF"/>
                </a:solidFill>
                <a:latin typeface="Source Sans Pro Black" charset="0"/>
              </a:rPr>
              <a:t>Model 1.1 Objectives</a:t>
            </a:r>
          </a:p>
        </p:txBody>
      </p:sp>
      <p:sp>
        <p:nvSpPr>
          <p:cNvPr id="7181" name="Text Box 13"/>
          <p:cNvSpPr txBox="1">
            <a:spLocks noChangeArrowheads="1"/>
          </p:cNvSpPr>
          <p:nvPr/>
        </p:nvSpPr>
        <p:spPr bwMode="auto">
          <a:xfrm>
            <a:off x="620712" y="6236494"/>
            <a:ext cx="484187" cy="76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endParaRPr lang="en-US" altLang="en-US" sz="4800" dirty="0">
              <a:solidFill>
                <a:srgbClr val="999999"/>
              </a:solidFill>
              <a:latin typeface="Source Sans Pro" charset="0"/>
            </a:endParaRPr>
          </a:p>
        </p:txBody>
      </p:sp>
      <p:sp>
        <p:nvSpPr>
          <p:cNvPr id="6" name="TextBox 5">
            <a:extLst>
              <a:ext uri="{FF2B5EF4-FFF2-40B4-BE49-F238E27FC236}">
                <a16:creationId xmlns:a16="http://schemas.microsoft.com/office/drawing/2014/main" id="{F49BB848-4575-7A41-9C8B-48C615B1A3C0}"/>
              </a:ext>
            </a:extLst>
          </p:cNvPr>
          <p:cNvSpPr txBox="1"/>
          <p:nvPr/>
        </p:nvSpPr>
        <p:spPr>
          <a:xfrm>
            <a:off x="302605" y="1457409"/>
            <a:ext cx="4786312" cy="4471865"/>
          </a:xfrm>
          <a:prstGeom prst="rect">
            <a:avLst/>
          </a:prstGeom>
          <a:noFill/>
        </p:spPr>
        <p:txBody>
          <a:bodyPr wrap="square" rtlCol="0">
            <a:spAutoFit/>
          </a:bodyPr>
          <a:lstStyle/>
          <a:p>
            <a:pPr marL="285750" lvl="0" indent="-285750">
              <a:buFont typeface="Wingdings" pitchFamily="2" charset="2"/>
              <a:buChar char="Ø"/>
            </a:pPr>
            <a:endParaRPr lang="en-US" dirty="0"/>
          </a:p>
          <a:p>
            <a:pPr marL="342900" lvl="0" indent="-342900">
              <a:buClr>
                <a:schemeClr val="bg1"/>
              </a:buClr>
              <a:buFont typeface="Wingdings" pitchFamily="2" charset="2"/>
              <a:buChar char="Ø"/>
            </a:pPr>
            <a:r>
              <a:rPr lang="en-US" sz="2400" dirty="0"/>
              <a:t>Implement model at Delta Scale</a:t>
            </a:r>
          </a:p>
          <a:p>
            <a:pPr marL="342900" lvl="0" indent="-342900">
              <a:buClr>
                <a:schemeClr val="bg1"/>
              </a:buClr>
              <a:buFont typeface="Wingdings" pitchFamily="2" charset="2"/>
              <a:buChar char="Ø"/>
            </a:pPr>
            <a:endParaRPr lang="en-US" sz="2400" dirty="0"/>
          </a:p>
          <a:p>
            <a:pPr marL="342900" lvl="0" indent="-342900">
              <a:buClr>
                <a:schemeClr val="bg1"/>
              </a:buClr>
              <a:buFont typeface="Wingdings" pitchFamily="2" charset="2"/>
              <a:buChar char="Ø"/>
            </a:pPr>
            <a:r>
              <a:rPr lang="en-US" sz="2400" dirty="0"/>
              <a:t>Train algorithm to run with network and or data issues</a:t>
            </a:r>
          </a:p>
          <a:p>
            <a:pPr marL="342900" lvl="0" indent="-342900">
              <a:buClr>
                <a:schemeClr val="bg1"/>
              </a:buClr>
              <a:buFont typeface="Wingdings" pitchFamily="2" charset="2"/>
              <a:buChar char="Ø"/>
            </a:pPr>
            <a:endParaRPr lang="en-US" sz="2400" dirty="0"/>
          </a:p>
          <a:p>
            <a:pPr marL="342900" lvl="0" indent="-342900">
              <a:buClr>
                <a:schemeClr val="bg1"/>
              </a:buClr>
              <a:buFont typeface="Wingdings" pitchFamily="2" charset="2"/>
              <a:buChar char="Ø"/>
            </a:pPr>
            <a:r>
              <a:rPr lang="en-US" sz="2400" dirty="0"/>
              <a:t>Implement Turbidity</a:t>
            </a:r>
          </a:p>
          <a:p>
            <a:pPr marL="342900" lvl="0" indent="-342900">
              <a:buClr>
                <a:schemeClr val="bg1"/>
              </a:buClr>
              <a:buFont typeface="Wingdings" pitchFamily="2" charset="2"/>
              <a:buChar char="Ø"/>
            </a:pPr>
            <a:endParaRPr lang="en-US" sz="2400" dirty="0"/>
          </a:p>
          <a:p>
            <a:pPr marL="342900" lvl="0" indent="-342900">
              <a:buClr>
                <a:schemeClr val="bg1"/>
              </a:buClr>
              <a:buFont typeface="Wingdings" pitchFamily="2" charset="2"/>
              <a:buChar char="Ø"/>
            </a:pPr>
            <a:r>
              <a:rPr lang="en-US" sz="2400" dirty="0"/>
              <a:t>Train and visualize data</a:t>
            </a:r>
          </a:p>
          <a:p>
            <a:pPr marL="342900" lvl="0" indent="-342900">
              <a:buClr>
                <a:schemeClr val="bg1"/>
              </a:buClr>
              <a:buFont typeface="Wingdings" pitchFamily="2" charset="2"/>
              <a:buChar char="Ø"/>
            </a:pPr>
            <a:endParaRPr lang="en-US" sz="2400" dirty="0"/>
          </a:p>
          <a:p>
            <a:pPr marL="342900" lvl="0" indent="-342900">
              <a:buClr>
                <a:schemeClr val="bg1"/>
              </a:buClr>
              <a:buFont typeface="Wingdings" pitchFamily="2" charset="2"/>
              <a:buChar char="Ø"/>
            </a:pPr>
            <a:r>
              <a:rPr lang="en-US" sz="2400" dirty="0"/>
              <a:t>Implement evaluation models and dashboards</a:t>
            </a:r>
          </a:p>
        </p:txBody>
      </p:sp>
      <p:pic>
        <p:nvPicPr>
          <p:cNvPr id="7" name="Picture 6">
            <a:extLst>
              <a:ext uri="{FF2B5EF4-FFF2-40B4-BE49-F238E27FC236}">
                <a16:creationId xmlns:a16="http://schemas.microsoft.com/office/drawing/2014/main" id="{F2EFCF11-C196-E14D-8EF9-3C2632C19B78}"/>
              </a:ext>
            </a:extLst>
          </p:cNvPr>
          <p:cNvPicPr/>
          <p:nvPr/>
        </p:nvPicPr>
        <p:blipFill rotWithShape="1">
          <a:blip r:embed="rId5" cstate="print">
            <a:extLst>
              <a:ext uri="{28A0092B-C50C-407E-A947-70E740481C1C}">
                <a14:useLocalDpi xmlns:a14="http://schemas.microsoft.com/office/drawing/2010/main" val="0"/>
              </a:ext>
            </a:extLst>
          </a:blip>
          <a:srcRect r="3581"/>
          <a:stretch/>
        </p:blipFill>
        <p:spPr>
          <a:xfrm>
            <a:off x="5788025" y="1451713"/>
            <a:ext cx="3505200" cy="4500245"/>
          </a:xfrm>
          <a:prstGeom prst="rect">
            <a:avLst/>
          </a:prstGeom>
        </p:spPr>
      </p:pic>
    </p:spTree>
    <p:extLst>
      <p:ext uri="{BB962C8B-B14F-4D97-AF65-F5344CB8AC3E}">
        <p14:creationId xmlns:p14="http://schemas.microsoft.com/office/powerpoint/2010/main" val="3174009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1" name="Text Box 3"/>
          <p:cNvSpPr txBox="1">
            <a:spLocks noChangeArrowheads="1"/>
          </p:cNvSpPr>
          <p:nvPr/>
        </p:nvSpPr>
        <p:spPr bwMode="auto">
          <a:xfrm>
            <a:off x="-76994" y="136337"/>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dirty="0">
                <a:solidFill>
                  <a:srgbClr val="FFFFFF"/>
                </a:solidFill>
                <a:latin typeface="Source Sans Pro Black" charset="0"/>
              </a:rPr>
              <a:t>Model 2.0 Objectives</a:t>
            </a:r>
          </a:p>
        </p:txBody>
      </p:sp>
      <p:sp>
        <p:nvSpPr>
          <p:cNvPr id="7181" name="Text Box 13"/>
          <p:cNvSpPr txBox="1">
            <a:spLocks noChangeArrowheads="1"/>
          </p:cNvSpPr>
          <p:nvPr/>
        </p:nvSpPr>
        <p:spPr bwMode="auto">
          <a:xfrm>
            <a:off x="620712" y="6236494"/>
            <a:ext cx="484187" cy="76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endParaRPr lang="en-US" altLang="en-US" sz="4800" dirty="0">
              <a:solidFill>
                <a:srgbClr val="999999"/>
              </a:solidFill>
              <a:latin typeface="Source Sans Pro" charset="0"/>
            </a:endParaRPr>
          </a:p>
        </p:txBody>
      </p:sp>
      <p:sp>
        <p:nvSpPr>
          <p:cNvPr id="2" name="Rectangle 1">
            <a:extLst>
              <a:ext uri="{FF2B5EF4-FFF2-40B4-BE49-F238E27FC236}">
                <a16:creationId xmlns:a16="http://schemas.microsoft.com/office/drawing/2014/main" id="{D8C444F1-CCE9-E54C-8A3D-03435DA9D5A1}"/>
              </a:ext>
            </a:extLst>
          </p:cNvPr>
          <p:cNvSpPr/>
          <p:nvPr/>
        </p:nvSpPr>
        <p:spPr>
          <a:xfrm>
            <a:off x="772319" y="1360747"/>
            <a:ext cx="8534400" cy="4763035"/>
          </a:xfrm>
          <a:prstGeom prst="rect">
            <a:avLst/>
          </a:prstGeom>
        </p:spPr>
        <p:txBody>
          <a:bodyPr wrap="square">
            <a:spAutoFit/>
          </a:bodyPr>
          <a:lstStyle/>
          <a:p>
            <a:pPr marL="457200" marR="0" lvl="0" indent="-457200" algn="just">
              <a:spcBef>
                <a:spcPts val="0"/>
              </a:spcBef>
              <a:spcAft>
                <a:spcPts val="0"/>
              </a:spcAft>
              <a:buClr>
                <a:schemeClr val="bg1"/>
              </a:buClr>
              <a:buFont typeface="Wingdings" pitchFamily="2" charset="2"/>
              <a:buChar char="Ø"/>
            </a:pPr>
            <a:r>
              <a:rPr lang="en-US" sz="2800" dirty="0">
                <a:latin typeface="+mn-lt"/>
                <a:ea typeface="Calibri" panose="020F0502020204030204" pitchFamily="34" charset="0"/>
                <a:cs typeface="Times New Roman" panose="02020603050405020304" pitchFamily="18" charset="0"/>
              </a:rPr>
              <a:t>In partnership with DWR and USGS, proceed with model training and validation with retrospective data.  Daily monitoring. </a:t>
            </a:r>
          </a:p>
          <a:p>
            <a:pPr marL="457200" marR="0" lvl="0" indent="-457200" algn="just">
              <a:spcBef>
                <a:spcPts val="0"/>
              </a:spcBef>
              <a:spcAft>
                <a:spcPts val="0"/>
              </a:spcAft>
              <a:buClr>
                <a:schemeClr val="bg1"/>
              </a:buClr>
              <a:buFont typeface="Wingdings" pitchFamily="2" charset="2"/>
              <a:buChar char="Ø"/>
            </a:pPr>
            <a:r>
              <a:rPr lang="en-US" sz="2800" dirty="0">
                <a:latin typeface="+mn-lt"/>
                <a:ea typeface="Calibri" panose="020F0502020204030204" pitchFamily="34" charset="0"/>
                <a:cs typeface="Times New Roman" panose="02020603050405020304" pitchFamily="18" charset="0"/>
              </a:rPr>
              <a:t>Continued model training and for extreme conditions/edge cases (high flow, spring/neap tides, station failure).  Develop tools to automate validation procedures.</a:t>
            </a:r>
          </a:p>
          <a:p>
            <a:pPr marL="457200" marR="0" lvl="0" indent="-457200" algn="just">
              <a:spcBef>
                <a:spcPts val="0"/>
              </a:spcBef>
              <a:spcAft>
                <a:spcPts val="0"/>
              </a:spcAft>
              <a:buClr>
                <a:schemeClr val="bg1"/>
              </a:buClr>
              <a:buFont typeface="Wingdings" pitchFamily="2" charset="2"/>
              <a:buChar char="Ø"/>
            </a:pPr>
            <a:r>
              <a:rPr lang="en-US" sz="2800" dirty="0">
                <a:latin typeface="+mn-lt"/>
                <a:ea typeface="Calibri" panose="020F0502020204030204" pitchFamily="34" charset="0"/>
                <a:cs typeface="Times New Roman" panose="02020603050405020304" pitchFamily="18" charset="0"/>
              </a:rPr>
              <a:t>Implementation of advection, signal to noise algorithms and plots for constituent excursion tracking points.</a:t>
            </a:r>
          </a:p>
          <a:p>
            <a:pPr marL="457200" marR="0" lvl="0" indent="-457200" algn="just">
              <a:spcBef>
                <a:spcPts val="0"/>
              </a:spcBef>
              <a:spcAft>
                <a:spcPts val="0"/>
              </a:spcAft>
              <a:buClr>
                <a:schemeClr val="bg1"/>
              </a:buClr>
              <a:buFont typeface="Wingdings" pitchFamily="2" charset="2"/>
              <a:buChar char="Ø"/>
            </a:pPr>
            <a:r>
              <a:rPr lang="en-US" sz="2800" dirty="0">
                <a:latin typeface="+mn-lt"/>
                <a:ea typeface="Calibri" panose="020F0502020204030204" pitchFamily="34" charset="0"/>
                <a:cs typeface="Times New Roman" panose="02020603050405020304" pitchFamily="18" charset="0"/>
              </a:rPr>
              <a:t>Model automation.</a:t>
            </a:r>
          </a:p>
          <a:p>
            <a:pPr marL="0" marR="0">
              <a:spcBef>
                <a:spcPts val="0"/>
              </a:spcBef>
              <a:spcAft>
                <a:spcPts val="0"/>
              </a:spcAft>
            </a:pPr>
            <a:r>
              <a:rPr lang="en-US" b="1" dirty="0">
                <a:latin typeface="Avenir Next" panose="020B0503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1" name="Text Box 3"/>
          <p:cNvSpPr txBox="1">
            <a:spLocks noChangeArrowheads="1"/>
          </p:cNvSpPr>
          <p:nvPr/>
        </p:nvSpPr>
        <p:spPr bwMode="auto">
          <a:xfrm>
            <a:off x="-76994" y="136337"/>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dirty="0">
                <a:solidFill>
                  <a:srgbClr val="FFFFFF"/>
                </a:solidFill>
                <a:latin typeface="Source Sans Pro Black" charset="0"/>
              </a:rPr>
              <a:t>Model 2.0 Objectives</a:t>
            </a:r>
          </a:p>
        </p:txBody>
      </p:sp>
      <p:sp>
        <p:nvSpPr>
          <p:cNvPr id="7181" name="Text Box 13"/>
          <p:cNvSpPr txBox="1">
            <a:spLocks noChangeArrowheads="1"/>
          </p:cNvSpPr>
          <p:nvPr/>
        </p:nvSpPr>
        <p:spPr bwMode="auto">
          <a:xfrm>
            <a:off x="620712" y="6236494"/>
            <a:ext cx="484187" cy="76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endParaRPr lang="en-US" altLang="en-US" sz="4800" dirty="0">
              <a:solidFill>
                <a:srgbClr val="999999"/>
              </a:solidFill>
              <a:latin typeface="Source Sans Pro" charset="0"/>
            </a:endParaRPr>
          </a:p>
        </p:txBody>
      </p:sp>
      <p:sp>
        <p:nvSpPr>
          <p:cNvPr id="2" name="Rectangle 1">
            <a:extLst>
              <a:ext uri="{FF2B5EF4-FFF2-40B4-BE49-F238E27FC236}">
                <a16:creationId xmlns:a16="http://schemas.microsoft.com/office/drawing/2014/main" id="{D8C444F1-CCE9-E54C-8A3D-03435DA9D5A1}"/>
              </a:ext>
            </a:extLst>
          </p:cNvPr>
          <p:cNvSpPr/>
          <p:nvPr/>
        </p:nvSpPr>
        <p:spPr>
          <a:xfrm>
            <a:off x="773531" y="1374294"/>
            <a:ext cx="8381581" cy="5710346"/>
          </a:xfrm>
          <a:prstGeom prst="rect">
            <a:avLst/>
          </a:prstGeom>
        </p:spPr>
        <p:txBody>
          <a:bodyPr wrap="square">
            <a:spAutoFit/>
          </a:bodyPr>
          <a:lstStyle/>
          <a:p>
            <a:pPr marL="457200" marR="0" lvl="0" indent="-457200" algn="just">
              <a:spcBef>
                <a:spcPts val="0"/>
              </a:spcBef>
              <a:spcAft>
                <a:spcPts val="0"/>
              </a:spcAft>
              <a:buClr>
                <a:schemeClr val="bg1"/>
              </a:buClr>
              <a:buFont typeface="Wingdings" pitchFamily="2" charset="2"/>
              <a:buChar char="Ø"/>
            </a:pPr>
            <a:r>
              <a:rPr lang="en-US" sz="2800" dirty="0">
                <a:latin typeface="+mn-lt"/>
                <a:ea typeface="Calibri" panose="020F0502020204030204" pitchFamily="34" charset="0"/>
                <a:cs typeface="Times New Roman" panose="02020603050405020304" pitchFamily="18" charset="0"/>
              </a:rPr>
              <a:t>User Interface and User Experience:  Tideline, model result interaction and reporting, visualization.  Build your own model workspace.</a:t>
            </a:r>
          </a:p>
          <a:p>
            <a:pPr marL="457200" marR="0" lvl="0" indent="-457200" algn="just">
              <a:spcBef>
                <a:spcPts val="0"/>
              </a:spcBef>
              <a:spcAft>
                <a:spcPts val="0"/>
              </a:spcAft>
              <a:buClr>
                <a:schemeClr val="bg1"/>
              </a:buClr>
              <a:buFont typeface="Wingdings" pitchFamily="2" charset="2"/>
              <a:buChar char="Ø"/>
            </a:pPr>
            <a:r>
              <a:rPr lang="en-US" sz="2800" dirty="0">
                <a:latin typeface="+mn-lt"/>
                <a:ea typeface="Calibri" panose="020F0502020204030204" pitchFamily="34" charset="0"/>
                <a:cs typeface="Times New Roman" panose="02020603050405020304" pitchFamily="18" charset="0"/>
              </a:rPr>
              <a:t>Adapt model to additional constituents.</a:t>
            </a:r>
          </a:p>
          <a:p>
            <a:pPr marL="457200" marR="0" lvl="0" indent="-457200" algn="just">
              <a:spcBef>
                <a:spcPts val="0"/>
              </a:spcBef>
              <a:spcAft>
                <a:spcPts val="0"/>
              </a:spcAft>
              <a:buClr>
                <a:schemeClr val="bg1"/>
              </a:buClr>
              <a:buFont typeface="Wingdings" pitchFamily="2" charset="2"/>
              <a:buChar char="Ø"/>
            </a:pPr>
            <a:r>
              <a:rPr lang="en-US" sz="2800" dirty="0">
                <a:latin typeface="+mn-lt"/>
                <a:ea typeface="Calibri" panose="020F0502020204030204" pitchFamily="34" charset="0"/>
                <a:cs typeface="Times New Roman" panose="02020603050405020304" pitchFamily="18" charset="0"/>
              </a:rPr>
              <a:t>DSWG Dashboard.</a:t>
            </a:r>
          </a:p>
          <a:p>
            <a:pPr marL="457200" marR="0" lvl="0" indent="-457200" algn="just">
              <a:spcBef>
                <a:spcPts val="0"/>
              </a:spcBef>
              <a:spcAft>
                <a:spcPts val="0"/>
              </a:spcAft>
              <a:buClr>
                <a:schemeClr val="bg1"/>
              </a:buClr>
              <a:buFont typeface="Wingdings" pitchFamily="2" charset="2"/>
              <a:buChar char="Ø"/>
            </a:pPr>
            <a:r>
              <a:rPr lang="en-US" sz="2800" dirty="0">
                <a:latin typeface="+mn-lt"/>
                <a:ea typeface="Calibri" panose="020F0502020204030204" pitchFamily="34" charset="0"/>
                <a:cs typeface="Times New Roman" panose="02020603050405020304" pitchFamily="18" charset="0"/>
              </a:rPr>
              <a:t>Integrate additional operations data:  fish trawls, operations, GIS.</a:t>
            </a:r>
          </a:p>
          <a:p>
            <a:pPr marL="457200" marR="0" lvl="0" indent="-457200" algn="just">
              <a:spcBef>
                <a:spcPts val="0"/>
              </a:spcBef>
              <a:spcAft>
                <a:spcPts val="0"/>
              </a:spcAft>
              <a:buClr>
                <a:schemeClr val="bg1"/>
              </a:buClr>
              <a:buFont typeface="Wingdings" pitchFamily="2" charset="2"/>
              <a:buChar char="Ø"/>
            </a:pPr>
            <a:r>
              <a:rPr lang="en-US" sz="2800" dirty="0">
                <a:latin typeface="+mn-lt"/>
                <a:ea typeface="Calibri" panose="020F0502020204030204" pitchFamily="34" charset="0"/>
                <a:cs typeface="Times New Roman" panose="02020603050405020304" pitchFamily="18" charset="0"/>
              </a:rPr>
              <a:t>Conditions prediction methods and research.</a:t>
            </a:r>
          </a:p>
          <a:p>
            <a:pPr marL="457200" marR="0" lvl="0" indent="-457200" algn="just">
              <a:spcBef>
                <a:spcPts val="0"/>
              </a:spcBef>
              <a:spcAft>
                <a:spcPts val="0"/>
              </a:spcAft>
              <a:buClr>
                <a:schemeClr val="bg1"/>
              </a:buClr>
              <a:buFont typeface="Wingdings" pitchFamily="2" charset="2"/>
              <a:buChar char="Ø"/>
            </a:pPr>
            <a:r>
              <a:rPr lang="en-US" sz="2800" dirty="0">
                <a:latin typeface="+mn-lt"/>
                <a:ea typeface="Calibri" panose="020F0502020204030204" pitchFamily="34" charset="0"/>
                <a:cs typeface="Times New Roman" panose="02020603050405020304" pitchFamily="18" charset="0"/>
              </a:rPr>
              <a:t>Reporting dashboards, syndication.</a:t>
            </a:r>
          </a:p>
          <a:p>
            <a:pPr marL="457200" marR="0" lvl="0" indent="-457200" algn="just">
              <a:spcBef>
                <a:spcPts val="0"/>
              </a:spcBef>
              <a:spcAft>
                <a:spcPts val="0"/>
              </a:spcAft>
              <a:buClr>
                <a:schemeClr val="bg1"/>
              </a:buClr>
              <a:buFont typeface="Wingdings" pitchFamily="2" charset="2"/>
              <a:buChar char="Ø"/>
            </a:pPr>
            <a:r>
              <a:rPr lang="en-US" sz="2800" dirty="0">
                <a:latin typeface="+mn-lt"/>
                <a:ea typeface="Calibri" panose="020F0502020204030204" pitchFamily="34" charset="0"/>
                <a:cs typeface="Times New Roman" panose="02020603050405020304" pitchFamily="18" charset="0"/>
              </a:rPr>
              <a:t>Develop model scenarios for network evaluation.</a:t>
            </a:r>
          </a:p>
          <a:p>
            <a:pPr marL="457200" marR="0" lvl="0" indent="-457200" algn="just">
              <a:spcBef>
                <a:spcPts val="0"/>
              </a:spcBef>
              <a:spcAft>
                <a:spcPts val="0"/>
              </a:spcAft>
              <a:buClr>
                <a:schemeClr val="bg1"/>
              </a:buClr>
              <a:buFont typeface="Wingdings" pitchFamily="2" charset="2"/>
              <a:buChar char="Ø"/>
            </a:pPr>
            <a:r>
              <a:rPr lang="en-US" sz="2800" dirty="0">
                <a:latin typeface="+mn-lt"/>
                <a:ea typeface="Calibri" panose="020F0502020204030204" pitchFamily="34" charset="0"/>
                <a:cs typeface="Times New Roman" panose="02020603050405020304" pitchFamily="18" charset="0"/>
              </a:rPr>
              <a:t>Review and feedback for further development by IEP. </a:t>
            </a:r>
          </a:p>
          <a:p>
            <a:pPr marL="457200" marR="0" lvl="0" indent="-457200" algn="just">
              <a:spcBef>
                <a:spcPts val="0"/>
              </a:spcBef>
              <a:spcAft>
                <a:spcPts val="0"/>
              </a:spcAft>
              <a:buClr>
                <a:schemeClr val="bg1"/>
              </a:buClr>
              <a:buFont typeface="Wingdings" pitchFamily="2" charset="2"/>
              <a:buChar char="Ø"/>
            </a:pPr>
            <a:r>
              <a:rPr lang="en-US" sz="2800" dirty="0">
                <a:latin typeface="+mn-lt"/>
                <a:ea typeface="Calibri" panose="020F0502020204030204" pitchFamily="34" charset="0"/>
                <a:cs typeface="Times New Roman" panose="02020603050405020304" pitchFamily="18" charset="0"/>
              </a:rPr>
              <a:t>Research paper.</a:t>
            </a:r>
          </a:p>
          <a:p>
            <a:pPr marL="0" marR="0">
              <a:spcBef>
                <a:spcPts val="0"/>
              </a:spcBef>
              <a:spcAft>
                <a:spcPts val="0"/>
              </a:spcAft>
            </a:pPr>
            <a:r>
              <a:rPr lang="en-US" sz="2800" b="1" dirty="0">
                <a:latin typeface="Avenir Next" panose="020B050302020202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98248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Microsoft YaHei"/>
      </a:majorFont>
      <a:minorFont>
        <a:latin typeface="Arial"/>
        <a:ea typeface="Microsoft YaHei"/>
        <a:cs typeface="Microsoft YaHe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altLang="en-US"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altLang="en-US" sz="1800" b="0" i="0" u="none" strike="noStrike" cap="none" normalizeH="0" baseline="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1049</TotalTime>
  <Words>510</Words>
  <Application>Microsoft Macintosh PowerPoint</Application>
  <PresentationFormat>Custom</PresentationFormat>
  <Paragraphs>95</Paragraphs>
  <Slides>13</Slides>
  <Notes>13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Microsoft YaHei</vt:lpstr>
      <vt:lpstr>Arial</vt:lpstr>
      <vt:lpstr>Avenir Next</vt:lpstr>
      <vt:lpstr>Calibri</vt:lpstr>
      <vt:lpstr>Lucida Sans Unicode</vt:lpstr>
      <vt:lpstr>Source Sans Pro</vt:lpstr>
      <vt:lpstr>Source Sans Pro Black</vt:lpstr>
      <vt:lpstr>Source Sans Pro Semibold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Amye Osti</dc:creator>
  <cp:lastModifiedBy>Amye Osti</cp:lastModifiedBy>
  <cp:revision>20</cp:revision>
  <cp:lastPrinted>1601-01-01T00:00:00Z</cp:lastPrinted>
  <dcterms:created xsi:type="dcterms:W3CDTF">2017-04-19T15:04:08Z</dcterms:created>
  <dcterms:modified xsi:type="dcterms:W3CDTF">2019-02-28T16:43:54Z</dcterms:modified>
</cp:coreProperties>
</file>