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3.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9" r:id="rId2"/>
    <p:sldId id="349" r:id="rId3"/>
    <p:sldId id="348" r:id="rId4"/>
    <p:sldId id="371" r:id="rId5"/>
    <p:sldId id="391" r:id="rId6"/>
    <p:sldId id="279" r:id="rId7"/>
    <p:sldId id="284" r:id="rId8"/>
    <p:sldId id="340" r:id="rId9"/>
    <p:sldId id="381" r:id="rId10"/>
    <p:sldId id="257" r:id="rId11"/>
    <p:sldId id="356" r:id="rId12"/>
    <p:sldId id="357" r:id="rId13"/>
    <p:sldId id="286" r:id="rId14"/>
    <p:sldId id="382" r:id="rId15"/>
    <p:sldId id="292" r:id="rId16"/>
    <p:sldId id="274" r:id="rId17"/>
    <p:sldId id="285" r:id="rId18"/>
    <p:sldId id="287" r:id="rId19"/>
    <p:sldId id="289" r:id="rId20"/>
    <p:sldId id="290" r:id="rId21"/>
    <p:sldId id="288" r:id="rId22"/>
    <p:sldId id="392" r:id="rId23"/>
    <p:sldId id="393" r:id="rId24"/>
    <p:sldId id="394" r:id="rId25"/>
    <p:sldId id="395" r:id="rId26"/>
    <p:sldId id="396" r:id="rId27"/>
    <p:sldId id="397" r:id="rId28"/>
    <p:sldId id="398" r:id="rId29"/>
    <p:sldId id="399" r:id="rId30"/>
    <p:sldId id="283" r:id="rId31"/>
    <p:sldId id="267" r:id="rId32"/>
    <p:sldId id="291" r:id="rId33"/>
    <p:sldId id="367" r:id="rId34"/>
    <p:sldId id="258"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94"/>
    <p:restoredTop sz="94675"/>
  </p:normalViewPr>
  <p:slideViewPr>
    <p:cSldViewPr snapToGrid="0">
      <p:cViewPr varScale="1">
        <p:scale>
          <a:sx n="113" d="100"/>
          <a:sy n="113" d="100"/>
        </p:scale>
        <p:origin x="208" y="112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3E99C-1B94-EC44-BDF3-34BADB9F3866}" type="datetimeFigureOut">
              <a:rPr lang="en-US" smtClean="0"/>
              <a:t>4/12/24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7B2F7-6739-BA44-B95C-14CBA486E163}" type="slidenum">
              <a:rPr lang="en-US" smtClean="0"/>
              <a:t>‹#›</a:t>
            </a:fld>
            <a:endParaRPr lang="en-US"/>
          </a:p>
        </p:txBody>
      </p:sp>
    </p:spTree>
    <p:extLst>
      <p:ext uri="{BB962C8B-B14F-4D97-AF65-F5344CB8AC3E}">
        <p14:creationId xmlns:p14="http://schemas.microsoft.com/office/powerpoint/2010/main" val="31924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28701F-AD3D-0B90-B670-A7DBFDF5D05F}"/>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9C1FD0F5-41C1-CA4E-9192-8F36C5919399}" type="slidenum">
              <a:rPr lang="en-US" altLang="en-US" smtClean="0">
                <a:solidFill>
                  <a:srgbClr val="000000"/>
                </a:solidFill>
                <a:latin typeface="Times New Roman" panose="02020603050405020304" pitchFamily="18" charset="0"/>
              </a:rPr>
              <a:pPr>
                <a:defRPr/>
              </a:pPr>
              <a:t>2</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3829D42B-643C-3427-12B9-3698168EA82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78A8A7CA-715B-7230-31C1-B35D995D1A2B}"/>
              </a:ext>
            </a:extLst>
          </p:cNvPr>
          <p:cNvSpPr>
            <a:spLocks noGrp="1" noChangeArrowheads="1"/>
          </p:cNvSpPr>
          <p:nvPr>
            <p:ph type="body" idx="1"/>
          </p:nvPr>
        </p:nvSpPr>
        <p:spPr>
          <a:xfrm>
            <a:off x="777875" y="4776788"/>
            <a:ext cx="6218238" cy="4525962"/>
          </a:xfrm>
        </p:spPr>
        <p:txBody>
          <a:bodyPr wrap="none" anchor="ctr"/>
          <a:lstStyle/>
          <a:p>
            <a:pPr>
              <a:defRPr/>
            </a:pPr>
            <a:r>
              <a:rPr lang="en-US" altLang="en-US" dirty="0">
                <a:latin typeface="Times New Roman" panose="02020603050405020304" pitchFamily="18" charset="0"/>
              </a:rPr>
              <a:t>Today I will give a briefing on the </a:t>
            </a:r>
            <a:r>
              <a:rPr lang="en-US" altLang="en-US" dirty="0" err="1">
                <a:latin typeface="Times New Roman" panose="02020603050405020304" pitchFamily="18" charset="0"/>
              </a:rPr>
              <a:t>BayDeltaLive</a:t>
            </a:r>
            <a:r>
              <a:rPr lang="en-US" altLang="en-US" dirty="0">
                <a:latin typeface="Times New Roman" panose="02020603050405020304" pitchFamily="18" charset="0"/>
              </a:rPr>
              <a:t> data portal.  Review </a:t>
            </a:r>
          </a:p>
          <a:p>
            <a:pPr>
              <a:defRPr/>
            </a:pPr>
            <a:r>
              <a:rPr lang="en-US" altLang="en-US" dirty="0">
                <a:latin typeface="Times New Roman" panose="02020603050405020304" pitchFamily="18" charset="0"/>
              </a:rPr>
              <a:t>1.  User Community Numbers</a:t>
            </a:r>
          </a:p>
          <a:p>
            <a:pPr>
              <a:defRPr/>
            </a:pPr>
            <a:r>
              <a:rPr lang="en-US" altLang="en-US" dirty="0">
                <a:latin typeface="Times New Roman" panose="02020603050405020304" pitchFamily="18" charset="0"/>
              </a:rPr>
              <a:t>2.  Elements of the BDL site</a:t>
            </a:r>
          </a:p>
          <a:p>
            <a:pPr>
              <a:defRPr/>
            </a:pPr>
            <a:r>
              <a:rPr lang="en-US" altLang="en-US" dirty="0">
                <a:latin typeface="Times New Roman" panose="02020603050405020304" pitchFamily="18" charset="0"/>
              </a:rPr>
              <a:t>3. BDL powered sub domains</a:t>
            </a:r>
          </a:p>
          <a:p>
            <a:pPr>
              <a:defRPr/>
            </a:pPr>
            <a:r>
              <a:rPr lang="en-US" altLang="en-US" dirty="0">
                <a:latin typeface="Times New Roman" panose="02020603050405020304" pitchFamily="18" charset="0"/>
              </a:rPr>
              <a:t>	-NASA/JPL</a:t>
            </a:r>
          </a:p>
          <a:p>
            <a:pPr>
              <a:defRPr/>
            </a:pPr>
            <a:r>
              <a:rPr lang="en-US" altLang="en-US" dirty="0">
                <a:latin typeface="Times New Roman" panose="02020603050405020304" pitchFamily="18" charset="0"/>
              </a:rPr>
              <a:t>	-BDL iPhone and Android App</a:t>
            </a:r>
          </a:p>
          <a:p>
            <a:pPr>
              <a:defRPr/>
            </a:pPr>
            <a:r>
              <a:rPr lang="en-US" altLang="en-US" dirty="0">
                <a:latin typeface="Times New Roman" panose="02020603050405020304" pitchFamily="18" charset="0"/>
              </a:rPr>
              <a:t>	-CSAMP Website</a:t>
            </a:r>
          </a:p>
          <a:p>
            <a:pPr>
              <a:defRPr/>
            </a:pPr>
            <a:endParaRPr lang="en-US" altLang="en-US"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C0F221-4AEB-D52A-678E-2F818AF00E74}"/>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BEE9DC9-837E-8A49-9007-EA9932C0E91C}" type="slidenum">
              <a:rPr lang="en-US" altLang="en-US" smtClean="0">
                <a:solidFill>
                  <a:srgbClr val="000000"/>
                </a:solidFill>
                <a:latin typeface="Times New Roman" panose="02020603050405020304" pitchFamily="18" charset="0"/>
              </a:rPr>
              <a:pPr>
                <a:defRPr/>
              </a:pPr>
              <a:t>33</a:t>
            </a:fld>
            <a:endParaRPr lang="en-US" altLang="en-US">
              <a:solidFill>
                <a:srgbClr val="000000"/>
              </a:solidFill>
              <a:latin typeface="Times New Roman" panose="02020603050405020304" pitchFamily="18" charset="0"/>
            </a:endParaRPr>
          </a:p>
        </p:txBody>
      </p:sp>
      <p:sp>
        <p:nvSpPr>
          <p:cNvPr id="16385" name="Text Box 1">
            <a:extLst>
              <a:ext uri="{FF2B5EF4-FFF2-40B4-BE49-F238E27FC236}">
                <a16:creationId xmlns:a16="http://schemas.microsoft.com/office/drawing/2014/main" id="{F141809F-2343-1BD9-0041-E7337798A52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6386" name="Text Box 2">
            <a:extLst>
              <a:ext uri="{FF2B5EF4-FFF2-40B4-BE49-F238E27FC236}">
                <a16:creationId xmlns:a16="http://schemas.microsoft.com/office/drawing/2014/main" id="{3B139448-EB41-184F-B909-CABA3CE48A24}"/>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187876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CCE7AE-DBAD-38F2-3972-3BD2CA66FA27}"/>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59B7908C-65CD-6743-9124-AD75B55605D9}" type="slidenum">
              <a:rPr lang="en-US" altLang="en-US" smtClean="0">
                <a:solidFill>
                  <a:srgbClr val="000000"/>
                </a:solidFill>
                <a:latin typeface="Times New Roman" panose="02020603050405020304" pitchFamily="18" charset="0"/>
              </a:rPr>
              <a:pPr>
                <a:defRPr/>
              </a:pPr>
              <a:t>3</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917DECD9-D644-4875-DBE8-BE468D9D681E}"/>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7E9076A7-D7A5-5B12-74F7-E126B3274B49}"/>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4</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a:defRPr/>
            </a:pPr>
            <a:r>
              <a:rPr lang="en-US" altLang="en-US" dirty="0">
                <a:latin typeface="Times New Roman" panose="02020603050405020304" pitchFamily="18" charset="0"/>
              </a:rPr>
              <a:t>Funding and PORTAL </a:t>
            </a:r>
            <a:r>
              <a:rPr lang="en-US" altLang="en-US" dirty="0" err="1">
                <a:latin typeface="Times New Roman" panose="02020603050405020304" pitchFamily="18" charset="0"/>
              </a:rPr>
              <a:t>EcoSystem</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99285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2E196C-4C03-99C0-9D77-58685888AD09}"/>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C98563A0-04FA-6F41-A8A6-43F91426AEF4}" type="slidenum">
              <a:rPr lang="en-US" altLang="en-US" smtClean="0">
                <a:solidFill>
                  <a:srgbClr val="000000"/>
                </a:solidFill>
                <a:latin typeface="Times New Roman" panose="02020603050405020304" pitchFamily="18" charset="0"/>
              </a:rPr>
              <a:pPr>
                <a:defRPr/>
              </a:pPr>
              <a:t>5</a:t>
            </a:fld>
            <a:endParaRPr lang="en-US" altLang="en-US">
              <a:solidFill>
                <a:srgbClr val="000000"/>
              </a:solidFill>
              <a:latin typeface="Times New Roman" panose="02020603050405020304" pitchFamily="18" charset="0"/>
            </a:endParaRPr>
          </a:p>
        </p:txBody>
      </p:sp>
      <p:sp>
        <p:nvSpPr>
          <p:cNvPr id="55297" name="Text Box 1">
            <a:extLst>
              <a:ext uri="{FF2B5EF4-FFF2-40B4-BE49-F238E27FC236}">
                <a16:creationId xmlns:a16="http://schemas.microsoft.com/office/drawing/2014/main" id="{1939D724-A4AD-30B3-6893-0791E9A5A8F8}"/>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5298" name="Text Box 2">
            <a:extLst>
              <a:ext uri="{FF2B5EF4-FFF2-40B4-BE49-F238E27FC236}">
                <a16:creationId xmlns:a16="http://schemas.microsoft.com/office/drawing/2014/main" id="{FD5D2E9B-DC72-D317-83A5-374387489260}"/>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a:solidFill>
                  <a:srgbClr val="103F8F"/>
                </a:solidFill>
                <a:latin typeface="Avenir Next" panose="020B0503020202020204" pitchFamily="34" charset="0"/>
              </a:rPr>
              <a:t>with an integrated and holistic approach to water management that recognizes the interconnectedness of water resources and aims to optimize their use for the benefit of both human and environmental needs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410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A38CBA-2793-ED04-3594-BD23D3DC4D37}"/>
              </a:ext>
            </a:extLst>
          </p:cNvPr>
          <p:cNvSpPr>
            <a:spLocks noGrp="1" noChangeArrowheads="1"/>
          </p:cNvSpPr>
          <p:nvPr>
            <p:ph type="sldNum" sz="quarter"/>
          </p:nvPr>
        </p:nvSpPr>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defRPr/>
            </a:pPr>
            <a:fld id="{CC60E8D5-ACB7-424E-8A95-60EEAFB6AD80}" type="slidenum">
              <a:rPr lang="en-US" altLang="en-US" sz="1400" smtClean="0"/>
              <a:pPr>
                <a:spcBef>
                  <a:spcPct val="0"/>
                </a:spcBef>
                <a:defRPr/>
              </a:pPr>
              <a:t>8</a:t>
            </a:fld>
            <a:endParaRPr lang="en-US" altLang="en-US" sz="1400"/>
          </a:p>
        </p:txBody>
      </p:sp>
      <p:sp>
        <p:nvSpPr>
          <p:cNvPr id="23553" name="Text Box 1">
            <a:extLst>
              <a:ext uri="{FF2B5EF4-FFF2-40B4-BE49-F238E27FC236}">
                <a16:creationId xmlns:a16="http://schemas.microsoft.com/office/drawing/2014/main" id="{65122A7D-E62A-194C-2986-E8ECC0A4169C}"/>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3AE41904-814F-093A-EAF8-1B585F3DA651}"/>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78C7A5-F1C8-6AA0-9245-51EE081C9F96}"/>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6E5A873A-33D1-5547-9F3A-D72B7A7C52BC}" type="slidenum">
              <a:rPr lang="en-US" altLang="en-US" smtClean="0">
                <a:solidFill>
                  <a:srgbClr val="000000"/>
                </a:solidFill>
                <a:latin typeface="Times New Roman" panose="02020603050405020304" pitchFamily="18" charset="0"/>
              </a:rPr>
              <a:pPr>
                <a:defRPr/>
              </a:pPr>
              <a:t>10</a:t>
            </a:fld>
            <a:endParaRPr lang="en-US" altLang="en-US">
              <a:solidFill>
                <a:srgbClr val="000000"/>
              </a:solidFill>
              <a:latin typeface="Times New Roman" panose="02020603050405020304" pitchFamily="18" charset="0"/>
            </a:endParaRPr>
          </a:p>
        </p:txBody>
      </p:sp>
      <p:sp>
        <p:nvSpPr>
          <p:cNvPr id="13313" name="Text Box 1">
            <a:extLst>
              <a:ext uri="{FF2B5EF4-FFF2-40B4-BE49-F238E27FC236}">
                <a16:creationId xmlns:a16="http://schemas.microsoft.com/office/drawing/2014/main" id="{BDBD932E-A576-E9D3-4AD6-7BC35DF8A694}"/>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3D322253-D689-9C00-E620-83DC2B23148D}"/>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CC75A4-0AC7-7A84-E9FC-70540E9BCF64}"/>
              </a:ext>
            </a:extLst>
          </p:cNvPr>
          <p:cNvSpPr>
            <a:spLocks noGrp="1" noChangeArrowheads="1"/>
          </p:cNvSpPr>
          <p:nvPr>
            <p:ph type="sldNum" sz="quarter"/>
          </p:nvPr>
        </p:nvSpPr>
        <p:spPr/>
        <p:txBody>
          <a:bodyPr/>
          <a:lstStyle>
            <a:lvl1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defRPr/>
            </a:pPr>
            <a:fld id="{1A6BDCD9-EB97-BB4C-83E6-70801055F177}" type="slidenum">
              <a:rPr lang="en-US" altLang="en-US" smtClean="0">
                <a:solidFill>
                  <a:srgbClr val="000000"/>
                </a:solidFill>
                <a:latin typeface="Times New Roman" panose="02020603050405020304" pitchFamily="18" charset="0"/>
              </a:rPr>
              <a:pPr>
                <a:defRPr/>
              </a:pPr>
              <a:t>11</a:t>
            </a:fld>
            <a:endParaRPr lang="en-US" altLang="en-US">
              <a:solidFill>
                <a:srgbClr val="000000"/>
              </a:solidFill>
              <a:latin typeface="Times New Roman" panose="02020603050405020304" pitchFamily="18" charset="0"/>
            </a:endParaRPr>
          </a:p>
        </p:txBody>
      </p:sp>
      <p:sp>
        <p:nvSpPr>
          <p:cNvPr id="64513" name="Text Box 1">
            <a:extLst>
              <a:ext uri="{FF2B5EF4-FFF2-40B4-BE49-F238E27FC236}">
                <a16:creationId xmlns:a16="http://schemas.microsoft.com/office/drawing/2014/main" id="{A893FB64-54FE-E498-A9A4-83B9B9867155}"/>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64514" name="Text Box 2">
            <a:extLst>
              <a:ext uri="{FF2B5EF4-FFF2-40B4-BE49-F238E27FC236}">
                <a16:creationId xmlns:a16="http://schemas.microsoft.com/office/drawing/2014/main" id="{9F2C9102-A875-9EE9-43FF-7AF060D14587}"/>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sz="1200" b="1" dirty="0">
                <a:solidFill>
                  <a:srgbClr val="10408F"/>
                </a:solidFill>
                <a:latin typeface="Century Gothic" charset="0"/>
              </a:rPr>
              <a:t>Access to Multiple GIS Databases using ESRI REST Services and hosted both locally on the BDL Server.  </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29349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CC75A4-0AC7-7A84-E9FC-70540E9BCF64}"/>
              </a:ext>
            </a:extLst>
          </p:cNvPr>
          <p:cNvSpPr>
            <a:spLocks noGrp="1" noChangeArrowheads="1"/>
          </p:cNvSpPr>
          <p:nvPr>
            <p:ph type="sldNum" sz="quarter"/>
          </p:nvPr>
        </p:nvSpPr>
        <p:spPr/>
        <p:txBody>
          <a:bodyPr/>
          <a:lstStyle>
            <a:lvl1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defRPr/>
            </a:pPr>
            <a:fld id="{1A6BDCD9-EB97-BB4C-83E6-70801055F177}" type="slidenum">
              <a:rPr lang="en-US" altLang="en-US" smtClean="0">
                <a:solidFill>
                  <a:srgbClr val="000000"/>
                </a:solidFill>
                <a:latin typeface="Times New Roman" panose="02020603050405020304" pitchFamily="18" charset="0"/>
              </a:rPr>
              <a:pPr>
                <a:defRPr/>
              </a:pPr>
              <a:t>12</a:t>
            </a:fld>
            <a:endParaRPr lang="en-US" altLang="en-US">
              <a:solidFill>
                <a:srgbClr val="000000"/>
              </a:solidFill>
              <a:latin typeface="Times New Roman" panose="02020603050405020304" pitchFamily="18" charset="0"/>
            </a:endParaRPr>
          </a:p>
        </p:txBody>
      </p:sp>
      <p:sp>
        <p:nvSpPr>
          <p:cNvPr id="64513" name="Text Box 1">
            <a:extLst>
              <a:ext uri="{FF2B5EF4-FFF2-40B4-BE49-F238E27FC236}">
                <a16:creationId xmlns:a16="http://schemas.microsoft.com/office/drawing/2014/main" id="{A893FB64-54FE-E498-A9A4-83B9B9867155}"/>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64514" name="Text Box 2">
            <a:extLst>
              <a:ext uri="{FF2B5EF4-FFF2-40B4-BE49-F238E27FC236}">
                <a16:creationId xmlns:a16="http://schemas.microsoft.com/office/drawing/2014/main" id="{9F2C9102-A875-9EE9-43FF-7AF060D14587}"/>
              </a:ext>
            </a:extLst>
          </p:cNvPr>
          <p:cNvSpPr>
            <a:spLocks noGrp="1" noChangeArrowheads="1"/>
          </p:cNvSpPr>
          <p:nvPr>
            <p:ph type="body" idx="1"/>
          </p:nvPr>
        </p:nvSpPr>
        <p:spPr>
          <a:xfrm>
            <a:off x="777875" y="4776788"/>
            <a:ext cx="6218238" cy="4525962"/>
          </a:xfrm>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sz="1200" b="1" dirty="0">
                <a:solidFill>
                  <a:srgbClr val="10408F"/>
                </a:solidFill>
                <a:latin typeface="Century Gothic" charset="0"/>
              </a:rPr>
              <a:t>BDL Can Run Analysis Report on GIS Data and Attributes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59355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C1E637-E5A3-9F26-DDCC-159AF7B75A54}"/>
              </a:ext>
            </a:extLst>
          </p:cNvPr>
          <p:cNvSpPr>
            <a:spLocks noGrp="1" noChangeArrowheads="1"/>
          </p:cNvSpPr>
          <p:nvPr>
            <p:ph type="sldNum" sz="quarter"/>
          </p:nvPr>
        </p:nvSpPr>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defRPr/>
            </a:pPr>
            <a:fld id="{A83EC38A-A4C8-4747-8527-ED9911617A47}" type="slidenum">
              <a:rPr lang="en-US" altLang="en-US" smtClean="0">
                <a:solidFill>
                  <a:srgbClr val="000000"/>
                </a:solidFill>
                <a:latin typeface="Times New Roman" panose="02020603050405020304" pitchFamily="18" charset="0"/>
              </a:rPr>
              <a:pPr>
                <a:defRPr/>
              </a:pPr>
              <a:t>14</a:t>
            </a:fld>
            <a:endParaRPr lang="en-US" altLang="en-US">
              <a:solidFill>
                <a:srgbClr val="000000"/>
              </a:solidFill>
              <a:latin typeface="Times New Roman" panose="02020603050405020304" pitchFamily="18" charset="0"/>
            </a:endParaRPr>
          </a:p>
        </p:txBody>
      </p:sp>
      <p:sp>
        <p:nvSpPr>
          <p:cNvPr id="15361" name="Text Box 1">
            <a:extLst>
              <a:ext uri="{FF2B5EF4-FFF2-40B4-BE49-F238E27FC236}">
                <a16:creationId xmlns:a16="http://schemas.microsoft.com/office/drawing/2014/main" id="{ED398F6A-B946-EE23-2E5D-D4AD49EAAD0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15362" name="Text Box 2">
            <a:extLst>
              <a:ext uri="{FF2B5EF4-FFF2-40B4-BE49-F238E27FC236}">
                <a16:creationId xmlns:a16="http://schemas.microsoft.com/office/drawing/2014/main" id="{3BDF0B67-BAB7-61B8-BC7A-64204477ECE6}"/>
              </a:ext>
            </a:extLst>
          </p:cNvPr>
          <p:cNvSpPr>
            <a:spLocks noGrp="1" noChangeArrowheads="1"/>
          </p:cNvSpPr>
          <p:nvPr>
            <p:ph type="body" idx="1"/>
          </p:nvPr>
        </p:nvSpPr>
        <p:spPr>
          <a:xfrm>
            <a:off x="777875" y="4776788"/>
            <a:ext cx="6218238" cy="4525962"/>
          </a:xfrm>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A3D7-BB33-AE56-B470-A6D84FE91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588D33-0A75-B10E-9420-09125B807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0AED3-B503-60C7-DA6F-27CE58DBD3A8}"/>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5" name="Footer Placeholder 4">
            <a:extLst>
              <a:ext uri="{FF2B5EF4-FFF2-40B4-BE49-F238E27FC236}">
                <a16:creationId xmlns:a16="http://schemas.microsoft.com/office/drawing/2014/main" id="{CB5F4E37-CB99-C0E4-75E0-3407DEDD7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73E5-3BD2-83BC-B89C-3543649D4F67}"/>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89061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0DFF-F6C8-4A29-C440-32C92A35E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B43344-1D35-B248-A350-2E5395490F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3750B-5747-27D8-48EC-4AB0482CA264}"/>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5" name="Footer Placeholder 4">
            <a:extLst>
              <a:ext uri="{FF2B5EF4-FFF2-40B4-BE49-F238E27FC236}">
                <a16:creationId xmlns:a16="http://schemas.microsoft.com/office/drawing/2014/main" id="{01862C7C-A476-94FE-EEAD-017AC5428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6AAF7-D367-845C-920C-9BB519AD8E68}"/>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273042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D57DF-44E5-CF92-E487-9D05C7BDD1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EFEFC-B6AC-781B-452E-65CDE937F5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7FB6F-FCC1-F7A3-8004-AEE808A855D5}"/>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5" name="Footer Placeholder 4">
            <a:extLst>
              <a:ext uri="{FF2B5EF4-FFF2-40B4-BE49-F238E27FC236}">
                <a16:creationId xmlns:a16="http://schemas.microsoft.com/office/drawing/2014/main" id="{0B862E41-39F8-B782-C478-93CE5E29A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9263C-85A3-7BAC-0E3E-B16CA1A9EC53}"/>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49648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2BA1-D37C-024D-0751-665CF73E3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59AEB-6BC4-A4A4-1998-0FB1B68532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672B8-7BAA-609D-94A3-59EC6D4242D9}"/>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5" name="Footer Placeholder 4">
            <a:extLst>
              <a:ext uri="{FF2B5EF4-FFF2-40B4-BE49-F238E27FC236}">
                <a16:creationId xmlns:a16="http://schemas.microsoft.com/office/drawing/2014/main" id="{0B574982-1B8D-6873-0722-048284644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DDEA3-5A7B-EC31-AE3C-5828CAE75C60}"/>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46313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5254-BF0B-D583-62E9-960609886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0814C-B414-5745-D3AB-A2342ACA78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23F6D-1BE9-3A76-EF70-7871E5CA193B}"/>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5" name="Footer Placeholder 4">
            <a:extLst>
              <a:ext uri="{FF2B5EF4-FFF2-40B4-BE49-F238E27FC236}">
                <a16:creationId xmlns:a16="http://schemas.microsoft.com/office/drawing/2014/main" id="{FAA4FAAC-AEE0-CE43-2D2C-F5B33A789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F0E14-8935-55B8-13DD-886E5C59CCF1}"/>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60601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2312-6062-73C1-5264-06E9549429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98FEF-FAFF-BFF6-F009-5F1B23B72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A5D2E-0C62-05C5-7A91-523AD8490B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59886-9EE7-EA28-5307-466EE4C988C9}"/>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6" name="Footer Placeholder 5">
            <a:extLst>
              <a:ext uri="{FF2B5EF4-FFF2-40B4-BE49-F238E27FC236}">
                <a16:creationId xmlns:a16="http://schemas.microsoft.com/office/drawing/2014/main" id="{45FADCC8-3110-335A-2EC4-2321E2517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1B31E-D2B3-E85A-A004-A664D3BEB29D}"/>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59235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05B2-CC65-9A3F-AAE0-EB4E2AD36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FABD0-7A89-00BB-6DFE-5CB40B862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4CF2D-2819-BB37-5158-2D59D130CC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6DB34-441D-C37E-1D76-197D079A2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032F0-F5AF-7C87-B577-101F179957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1465C-367F-F32D-A6CD-A66E88F9705F}"/>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8" name="Footer Placeholder 7">
            <a:extLst>
              <a:ext uri="{FF2B5EF4-FFF2-40B4-BE49-F238E27FC236}">
                <a16:creationId xmlns:a16="http://schemas.microsoft.com/office/drawing/2014/main" id="{C5606E80-7E17-0133-0691-F5E2902B47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0245EF-6CD2-011C-09C5-575D63C92A9E}"/>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424489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DE36-1B4F-7F59-0302-7E92009BF6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54311-CC32-7644-A0D8-E54BECC6D71F}"/>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4" name="Footer Placeholder 3">
            <a:extLst>
              <a:ext uri="{FF2B5EF4-FFF2-40B4-BE49-F238E27FC236}">
                <a16:creationId xmlns:a16="http://schemas.microsoft.com/office/drawing/2014/main" id="{AA7EB8E7-9C30-A897-7FDA-ECCA1C2A65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4D8653-1253-BADA-0D69-8C4EBA2217F6}"/>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271552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EE3839-7926-3963-3486-D5B19C8D76BC}"/>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3" name="Footer Placeholder 2">
            <a:extLst>
              <a:ext uri="{FF2B5EF4-FFF2-40B4-BE49-F238E27FC236}">
                <a16:creationId xmlns:a16="http://schemas.microsoft.com/office/drawing/2014/main" id="{72B1FFBC-FA1E-DC5A-F609-EB5B73B9CA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0E0A2E-1D01-C389-5D4D-BBE9CC63B671}"/>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49669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9012-5600-8FFD-A73F-066454EF4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6925CA-8669-732F-646D-12407FB730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037EBF-C30B-2AE7-1798-22E21375F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72ADC-F438-39A9-B3CA-47FB0B4DBBB3}"/>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6" name="Footer Placeholder 5">
            <a:extLst>
              <a:ext uri="{FF2B5EF4-FFF2-40B4-BE49-F238E27FC236}">
                <a16:creationId xmlns:a16="http://schemas.microsoft.com/office/drawing/2014/main" id="{0E28B714-8823-DEE1-1836-5CDEAB278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FC791-46EB-CEF1-880A-36E6567A45D3}"/>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97200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7CBE-3799-2025-0504-C9401B56B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D4935-AA6C-E880-0706-010FBFEAF8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6A1AA3-79AE-8255-0AD1-35F4835A6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36EF4-4A04-E0DB-EC3C-B5403E172DAF}"/>
              </a:ext>
            </a:extLst>
          </p:cNvPr>
          <p:cNvSpPr>
            <a:spLocks noGrp="1"/>
          </p:cNvSpPr>
          <p:nvPr>
            <p:ph type="dt" sz="half" idx="10"/>
          </p:nvPr>
        </p:nvSpPr>
        <p:spPr/>
        <p:txBody>
          <a:bodyPr/>
          <a:lstStyle/>
          <a:p>
            <a:fld id="{E285B47C-C2E8-D146-943D-9C8093F0E4B8}" type="datetimeFigureOut">
              <a:rPr lang="en-US" smtClean="0"/>
              <a:t>4/12/24</a:t>
            </a:fld>
            <a:endParaRPr lang="en-US"/>
          </a:p>
        </p:txBody>
      </p:sp>
      <p:sp>
        <p:nvSpPr>
          <p:cNvPr id="6" name="Footer Placeholder 5">
            <a:extLst>
              <a:ext uri="{FF2B5EF4-FFF2-40B4-BE49-F238E27FC236}">
                <a16:creationId xmlns:a16="http://schemas.microsoft.com/office/drawing/2014/main" id="{752BDC1A-A2B8-C94E-D68A-9AC0C2D13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98503-2DE1-1E5D-74BC-3CC42423497C}"/>
              </a:ext>
            </a:extLst>
          </p:cNvPr>
          <p:cNvSpPr>
            <a:spLocks noGrp="1"/>
          </p:cNvSpPr>
          <p:nvPr>
            <p:ph type="sldNum" sz="quarter" idx="12"/>
          </p:nvPr>
        </p:nvSpPr>
        <p:spPr/>
        <p:txBody>
          <a:bodyPr/>
          <a:lstStyle/>
          <a:p>
            <a:fld id="{6862D4A7-2D3D-9D48-9C7C-B6A1C8B3A4A0}" type="slidenum">
              <a:rPr lang="en-US" smtClean="0"/>
              <a:t>‹#›</a:t>
            </a:fld>
            <a:endParaRPr lang="en-US"/>
          </a:p>
        </p:txBody>
      </p:sp>
    </p:spTree>
    <p:extLst>
      <p:ext uri="{BB962C8B-B14F-4D97-AF65-F5344CB8AC3E}">
        <p14:creationId xmlns:p14="http://schemas.microsoft.com/office/powerpoint/2010/main" val="133931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864BD-7D28-9D9A-581E-E619F32909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937421-19A2-CFA2-F092-BCBEC7C90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CB6E9-958A-A095-6FAA-D41B8E872D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85B47C-C2E8-D146-943D-9C8093F0E4B8}" type="datetimeFigureOut">
              <a:rPr lang="en-US" smtClean="0"/>
              <a:t>4/12/24</a:t>
            </a:fld>
            <a:endParaRPr lang="en-US"/>
          </a:p>
        </p:txBody>
      </p:sp>
      <p:sp>
        <p:nvSpPr>
          <p:cNvPr id="5" name="Footer Placeholder 4">
            <a:extLst>
              <a:ext uri="{FF2B5EF4-FFF2-40B4-BE49-F238E27FC236}">
                <a16:creationId xmlns:a16="http://schemas.microsoft.com/office/drawing/2014/main" id="{F332C1BA-F270-249A-C735-FF4806223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366E8D-2C11-ADE0-FEDF-B605F45CF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62D4A7-2D3D-9D48-9C7C-B6A1C8B3A4A0}" type="slidenum">
              <a:rPr lang="en-US" smtClean="0"/>
              <a:t>‹#›</a:t>
            </a:fld>
            <a:endParaRPr lang="en-US"/>
          </a:p>
        </p:txBody>
      </p:sp>
    </p:spTree>
    <p:extLst>
      <p:ext uri="{BB962C8B-B14F-4D97-AF65-F5344CB8AC3E}">
        <p14:creationId xmlns:p14="http://schemas.microsoft.com/office/powerpoint/2010/main" val="2478928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hyperlink" Target="https://emp.baydeltalive.com/" TargetMode="Externa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4.jp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A006-6EFB-A626-BB32-D4773DE03863}"/>
            </a:ext>
          </a:extLst>
        </p:cNvPr>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E965D55C-CB61-EB95-B090-11628F49E093}"/>
              </a:ext>
            </a:extLst>
          </p:cNvPr>
          <p:cNvPicPr>
            <a:picLocks noChangeAspect="1"/>
          </p:cNvPicPr>
          <p:nvPr/>
        </p:nvPicPr>
        <p:blipFill rotWithShape="1">
          <a:blip r:embed="rId2"/>
          <a:srcRect t="1230" b="83362"/>
          <a:stretch/>
        </p:blipFill>
        <p:spPr>
          <a:xfrm>
            <a:off x="1539386" y="2034208"/>
            <a:ext cx="9113227" cy="4823792"/>
          </a:xfrm>
          <a:prstGeom prst="rect">
            <a:avLst/>
          </a:prstGeom>
        </p:spPr>
      </p:pic>
      <p:pic>
        <p:nvPicPr>
          <p:cNvPr id="8" name="Picture 7" descr="A white background with blue text&#10;&#10;Description automatically generated">
            <a:extLst>
              <a:ext uri="{FF2B5EF4-FFF2-40B4-BE49-F238E27FC236}">
                <a16:creationId xmlns:a16="http://schemas.microsoft.com/office/drawing/2014/main" id="{170305B6-6088-BEEA-C68B-34C6728D2385}"/>
              </a:ext>
            </a:extLst>
          </p:cNvPr>
          <p:cNvPicPr>
            <a:picLocks noChangeAspect="1"/>
          </p:cNvPicPr>
          <p:nvPr/>
        </p:nvPicPr>
        <p:blipFill rotWithShape="1">
          <a:blip r:embed="rId3"/>
          <a:srcRect t="39282" b="37677"/>
          <a:stretch/>
        </p:blipFill>
        <p:spPr>
          <a:xfrm>
            <a:off x="3327049" y="417443"/>
            <a:ext cx="5299364" cy="1616765"/>
          </a:xfrm>
          <a:prstGeom prst="rect">
            <a:avLst/>
          </a:prstGeom>
        </p:spPr>
      </p:pic>
    </p:spTree>
    <p:extLst>
      <p:ext uri="{BB962C8B-B14F-4D97-AF65-F5344CB8AC3E}">
        <p14:creationId xmlns:p14="http://schemas.microsoft.com/office/powerpoint/2010/main" val="247821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1">
            <a:extLst>
              <a:ext uri="{FF2B5EF4-FFF2-40B4-BE49-F238E27FC236}">
                <a16:creationId xmlns:a16="http://schemas.microsoft.com/office/drawing/2014/main" id="{842F7E1A-9522-779E-CE42-DB50468A14EA}"/>
              </a:ext>
            </a:extLst>
          </p:cNvPr>
          <p:cNvSpPr txBox="1">
            <a:spLocks noChangeArrowheads="1"/>
          </p:cNvSpPr>
          <p:nvPr/>
        </p:nvSpPr>
        <p:spPr bwMode="auto">
          <a:xfrm>
            <a:off x="3950631" y="216706"/>
            <a:ext cx="8241369" cy="688390"/>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37892" name="TextBox 2">
            <a:extLst>
              <a:ext uri="{FF2B5EF4-FFF2-40B4-BE49-F238E27FC236}">
                <a16:creationId xmlns:a16="http://schemas.microsoft.com/office/drawing/2014/main" id="{E3E00D63-352E-6054-A043-E3CD2A128E55}"/>
              </a:ext>
            </a:extLst>
          </p:cNvPr>
          <p:cNvSpPr txBox="1">
            <a:spLocks noChangeArrowheads="1"/>
          </p:cNvSpPr>
          <p:nvPr/>
        </p:nvSpPr>
        <p:spPr bwMode="auto">
          <a:xfrm>
            <a:off x="6388231" y="367025"/>
            <a:ext cx="6368213"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Remote Sensing –NASA/JPL Collaboration</a:t>
            </a:r>
          </a:p>
        </p:txBody>
      </p:sp>
      <p:sp>
        <p:nvSpPr>
          <p:cNvPr id="12" name="Text Box 8">
            <a:extLst>
              <a:ext uri="{FF2B5EF4-FFF2-40B4-BE49-F238E27FC236}">
                <a16:creationId xmlns:a16="http://schemas.microsoft.com/office/drawing/2014/main" id="{1CC2F34A-D897-9065-7DCC-006B9CCC031C}"/>
              </a:ext>
            </a:extLst>
          </p:cNvPr>
          <p:cNvSpPr txBox="1">
            <a:spLocks noChangeArrowheads="1"/>
          </p:cNvSpPr>
          <p:nvPr/>
        </p:nvSpPr>
        <p:spPr bwMode="auto">
          <a:xfrm>
            <a:off x="790222" y="1424311"/>
            <a:ext cx="4061489" cy="4496152"/>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1814" b="1" u="sng" dirty="0">
                <a:solidFill>
                  <a:srgbClr val="10408F"/>
                </a:solidFill>
                <a:latin typeface="Avenir Next" panose="020B0503020202020204" pitchFamily="34" charset="0"/>
              </a:rPr>
              <a:t>What Does it Do?</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Avenir Next" panose="020B0503020202020204" pitchFamily="34" charset="0"/>
            </a:endParaRPr>
          </a:p>
          <a:p>
            <a:pPr marL="259232" indent="-259232">
              <a:buFont typeface="Wingdings" pitchFamily="2" charset="2"/>
              <a:buChar char="ü"/>
              <a:defRPr/>
            </a:pPr>
            <a:r>
              <a:rPr lang="en-US" sz="1452" b="1" dirty="0">
                <a:solidFill>
                  <a:srgbClr val="10408F"/>
                </a:solidFill>
                <a:latin typeface="Avenir Next" panose="020B0503020202020204" pitchFamily="34" charset="0"/>
                <a:ea typeface="Microsoft YaHei" panose="020B0503020204020204" pitchFamily="34" charset="-122"/>
              </a:rPr>
              <a:t>Provides data and decision support tools to view and analyze current research in the remote sensing space</a:t>
            </a:r>
          </a:p>
          <a:p>
            <a:pPr marL="259232" indent="-259232">
              <a:buFont typeface="Wingdings" pitchFamily="2" charset="2"/>
              <a:buChar char="ü"/>
              <a:defRPr/>
            </a:pPr>
            <a:r>
              <a:rPr lang="en-US" sz="1452" b="1" dirty="0">
                <a:solidFill>
                  <a:srgbClr val="10408F"/>
                </a:solidFill>
                <a:latin typeface="Avenir Next" panose="020B0503020202020204" pitchFamily="34" charset="0"/>
                <a:ea typeface="Microsoft YaHei" panose="020B0503020204020204" pitchFamily="34" charset="-122"/>
              </a:rPr>
              <a:t>Repository for Remote Sensing Data for and by the science community</a:t>
            </a:r>
            <a:endParaRPr lang="en-US" altLang="en-US" sz="1452" b="1" dirty="0">
              <a:solidFill>
                <a:srgbClr val="10408F"/>
              </a:solidFill>
              <a:latin typeface="Avenir Next" panose="020B0503020202020204" pitchFamily="34" charset="0"/>
            </a:endParaRPr>
          </a:p>
          <a:p>
            <a:pPr marL="0" indent="0">
              <a:lnSpc>
                <a:spcPct val="105000"/>
              </a:lnSpc>
              <a:spcBef>
                <a:spcPts val="1577"/>
              </a:spcBef>
              <a:spcAft>
                <a:spcPct val="0"/>
              </a:spcAft>
              <a:buClr>
                <a:srgbClr val="69BD46"/>
              </a:buClr>
              <a:defRPr/>
            </a:pPr>
            <a:r>
              <a:rPr lang="en-US" altLang="en-US" sz="1814" b="1" u="sng" dirty="0">
                <a:solidFill>
                  <a:srgbClr val="FFC000"/>
                </a:solidFill>
                <a:latin typeface="Avenir Next" panose="020B0503020202020204" pitchFamily="34" charset="0"/>
              </a:rPr>
              <a:t>Who is Using it?</a:t>
            </a:r>
            <a:endParaRPr lang="en-US" altLang="en-US" sz="1814" b="1" dirty="0">
              <a:solidFill>
                <a:srgbClr val="FFC000"/>
              </a:solidFill>
              <a:latin typeface="Avenir Next" panose="020B0503020202020204" pitchFamily="34" charset="0"/>
            </a:endParaRP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Managers</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Science Community</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Water Ops</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Century Gothic" charset="0"/>
            </a:endParaRPr>
          </a:p>
        </p:txBody>
      </p:sp>
      <p:pic>
        <p:nvPicPr>
          <p:cNvPr id="13" name="Picture 12">
            <a:extLst>
              <a:ext uri="{FF2B5EF4-FFF2-40B4-BE49-F238E27FC236}">
                <a16:creationId xmlns:a16="http://schemas.microsoft.com/office/drawing/2014/main" id="{DBD22F7E-9713-2B7A-C1B5-6BC54D97C191}"/>
              </a:ext>
            </a:extLst>
          </p:cNvPr>
          <p:cNvPicPr>
            <a:picLocks noChangeAspect="1" noChangeArrowheads="1"/>
          </p:cNvPicPr>
          <p:nvPr/>
        </p:nvPicPr>
        <p:blipFill>
          <a:blip r:embed="rId3"/>
          <a:srcRect/>
          <a:stretch>
            <a:fillRect/>
          </a:stretch>
        </p:blipFill>
        <p:spPr bwMode="auto">
          <a:xfrm>
            <a:off x="5750365" y="6391392"/>
            <a:ext cx="1062832" cy="296671"/>
          </a:xfrm>
          <a:prstGeom prst="rect">
            <a:avLst/>
          </a:prstGeom>
          <a:noFill/>
          <a:ln>
            <a:noFill/>
          </a:ln>
          <a:effectLst/>
        </p:spPr>
      </p:pic>
      <p:pic>
        <p:nvPicPr>
          <p:cNvPr id="2" name="Picture 1">
            <a:extLst>
              <a:ext uri="{FF2B5EF4-FFF2-40B4-BE49-F238E27FC236}">
                <a16:creationId xmlns:a16="http://schemas.microsoft.com/office/drawing/2014/main" id="{EBA5F6EE-EBE1-54D8-E235-677F6EB4B2EC}"/>
              </a:ext>
            </a:extLst>
          </p:cNvPr>
          <p:cNvPicPr>
            <a:picLocks noChangeAspect="1"/>
          </p:cNvPicPr>
          <p:nvPr/>
        </p:nvPicPr>
        <p:blipFill>
          <a:blip r:embed="rId4"/>
          <a:stretch>
            <a:fillRect/>
          </a:stretch>
        </p:blipFill>
        <p:spPr>
          <a:xfrm>
            <a:off x="5128220" y="1237768"/>
            <a:ext cx="5547462" cy="565623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9">
            <a:extLst>
              <a:ext uri="{FF2B5EF4-FFF2-40B4-BE49-F238E27FC236}">
                <a16:creationId xmlns:a16="http://schemas.microsoft.com/office/drawing/2014/main" id="{5798A0DF-83AA-D868-E971-FB01106ED9A6}"/>
              </a:ext>
            </a:extLst>
          </p:cNvPr>
          <p:cNvSpPr txBox="1">
            <a:spLocks noChangeArrowheads="1"/>
          </p:cNvSpPr>
          <p:nvPr/>
        </p:nvSpPr>
        <p:spPr bwMode="auto">
          <a:xfrm>
            <a:off x="4041422" y="200127"/>
            <a:ext cx="8150578" cy="556713"/>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33794" name="TextBox 10">
            <a:extLst>
              <a:ext uri="{FF2B5EF4-FFF2-40B4-BE49-F238E27FC236}">
                <a16:creationId xmlns:a16="http://schemas.microsoft.com/office/drawing/2014/main" id="{BC57D357-0BBE-48D6-0BF9-2745B1BBB33E}"/>
              </a:ext>
            </a:extLst>
          </p:cNvPr>
          <p:cNvSpPr txBox="1">
            <a:spLocks noChangeArrowheads="1"/>
          </p:cNvSpPr>
          <p:nvPr/>
        </p:nvSpPr>
        <p:spPr bwMode="auto">
          <a:xfrm>
            <a:off x="5851031" y="261790"/>
            <a:ext cx="6014071"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Geospatial Resources from Open Data Portals</a:t>
            </a:r>
          </a:p>
        </p:txBody>
      </p:sp>
      <p:sp>
        <p:nvSpPr>
          <p:cNvPr id="2" name="Text Box 8">
            <a:extLst>
              <a:ext uri="{FF2B5EF4-FFF2-40B4-BE49-F238E27FC236}">
                <a16:creationId xmlns:a16="http://schemas.microsoft.com/office/drawing/2014/main" id="{BABFC638-E06A-3182-049C-40AE4B18D7E8}"/>
              </a:ext>
            </a:extLst>
          </p:cNvPr>
          <p:cNvSpPr txBox="1">
            <a:spLocks noChangeArrowheads="1"/>
          </p:cNvSpPr>
          <p:nvPr/>
        </p:nvSpPr>
        <p:spPr bwMode="auto">
          <a:xfrm>
            <a:off x="1671855" y="1078673"/>
            <a:ext cx="8737397" cy="691273"/>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endParaRPr lang="en-US" altLang="en-US" sz="1452" b="1" dirty="0">
              <a:solidFill>
                <a:srgbClr val="10408F"/>
              </a:solidFill>
              <a:latin typeface="Century Gothic" charset="0"/>
            </a:endParaRPr>
          </a:p>
        </p:txBody>
      </p:sp>
      <p:pic>
        <p:nvPicPr>
          <p:cNvPr id="5" name="Picture 4">
            <a:extLst>
              <a:ext uri="{FF2B5EF4-FFF2-40B4-BE49-F238E27FC236}">
                <a16:creationId xmlns:a16="http://schemas.microsoft.com/office/drawing/2014/main" id="{595EDEE1-46F5-E25B-610C-816F69208F42}"/>
              </a:ext>
            </a:extLst>
          </p:cNvPr>
          <p:cNvPicPr>
            <a:picLocks noChangeAspect="1"/>
          </p:cNvPicPr>
          <p:nvPr/>
        </p:nvPicPr>
        <p:blipFill>
          <a:blip r:embed="rId3"/>
          <a:stretch>
            <a:fillRect/>
          </a:stretch>
        </p:blipFill>
        <p:spPr>
          <a:xfrm>
            <a:off x="1505588" y="1216928"/>
            <a:ext cx="8392412" cy="4451449"/>
          </a:xfrm>
          <a:prstGeom prst="rect">
            <a:avLst/>
          </a:prstGeom>
        </p:spPr>
      </p:pic>
      <p:pic>
        <p:nvPicPr>
          <p:cNvPr id="9" name="Picture 3">
            <a:extLst>
              <a:ext uri="{FF2B5EF4-FFF2-40B4-BE49-F238E27FC236}">
                <a16:creationId xmlns:a16="http://schemas.microsoft.com/office/drawing/2014/main" id="{7C0DECCB-E604-E04A-BFF0-CBAED053A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52" y="1036277"/>
            <a:ext cx="9795426" cy="58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259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9">
            <a:extLst>
              <a:ext uri="{FF2B5EF4-FFF2-40B4-BE49-F238E27FC236}">
                <a16:creationId xmlns:a16="http://schemas.microsoft.com/office/drawing/2014/main" id="{5798A0DF-83AA-D868-E971-FB01106ED9A6}"/>
              </a:ext>
            </a:extLst>
          </p:cNvPr>
          <p:cNvSpPr txBox="1">
            <a:spLocks noChangeArrowheads="1"/>
          </p:cNvSpPr>
          <p:nvPr/>
        </p:nvSpPr>
        <p:spPr bwMode="auto">
          <a:xfrm>
            <a:off x="3962400" y="105130"/>
            <a:ext cx="8357400" cy="499486"/>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pic>
        <p:nvPicPr>
          <p:cNvPr id="8" name="Picture 7">
            <a:extLst>
              <a:ext uri="{FF2B5EF4-FFF2-40B4-BE49-F238E27FC236}">
                <a16:creationId xmlns:a16="http://schemas.microsoft.com/office/drawing/2014/main" id="{E0C55A39-836F-785F-FEB5-E83F1DB20538}"/>
              </a:ext>
            </a:extLst>
          </p:cNvPr>
          <p:cNvPicPr>
            <a:picLocks noChangeAspect="1" noChangeArrowheads="1"/>
          </p:cNvPicPr>
          <p:nvPr/>
        </p:nvPicPr>
        <p:blipFill>
          <a:blip r:embed="rId3"/>
          <a:srcRect/>
          <a:stretch>
            <a:fillRect/>
          </a:stretch>
        </p:blipFill>
        <p:spPr bwMode="auto">
          <a:xfrm>
            <a:off x="5496898" y="6428836"/>
            <a:ext cx="1157882" cy="324034"/>
          </a:xfrm>
          <a:prstGeom prst="rect">
            <a:avLst/>
          </a:prstGeom>
          <a:noFill/>
          <a:ln>
            <a:noFill/>
          </a:ln>
          <a:effectLst/>
        </p:spPr>
      </p:pic>
      <p:sp>
        <p:nvSpPr>
          <p:cNvPr id="2" name="Text Box 8">
            <a:extLst>
              <a:ext uri="{FF2B5EF4-FFF2-40B4-BE49-F238E27FC236}">
                <a16:creationId xmlns:a16="http://schemas.microsoft.com/office/drawing/2014/main" id="{BABFC638-E06A-3182-049C-40AE4B18D7E8}"/>
              </a:ext>
            </a:extLst>
          </p:cNvPr>
          <p:cNvSpPr txBox="1">
            <a:spLocks noChangeArrowheads="1"/>
          </p:cNvSpPr>
          <p:nvPr/>
        </p:nvSpPr>
        <p:spPr bwMode="auto">
          <a:xfrm>
            <a:off x="1671855" y="1168482"/>
            <a:ext cx="8737397" cy="691273"/>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endParaRPr lang="en-US" altLang="en-US" sz="1452" b="1" dirty="0">
              <a:solidFill>
                <a:srgbClr val="10408F"/>
              </a:solidFill>
              <a:latin typeface="Century Gothic" charset="0"/>
            </a:endParaRPr>
          </a:p>
        </p:txBody>
      </p:sp>
      <p:pic>
        <p:nvPicPr>
          <p:cNvPr id="4" name="Picture 3" descr="A picture containing text, screenshot, map&#10;&#10;Description automatically generated">
            <a:extLst>
              <a:ext uri="{FF2B5EF4-FFF2-40B4-BE49-F238E27FC236}">
                <a16:creationId xmlns:a16="http://schemas.microsoft.com/office/drawing/2014/main" id="{4EC3C7F8-5FDF-337A-C47D-A512247A075B}"/>
              </a:ext>
            </a:extLst>
          </p:cNvPr>
          <p:cNvPicPr>
            <a:picLocks noChangeAspect="1"/>
          </p:cNvPicPr>
          <p:nvPr/>
        </p:nvPicPr>
        <p:blipFill>
          <a:blip r:embed="rId4"/>
          <a:stretch>
            <a:fillRect/>
          </a:stretch>
        </p:blipFill>
        <p:spPr>
          <a:xfrm>
            <a:off x="-127801" y="1042211"/>
            <a:ext cx="12447601" cy="5166678"/>
          </a:xfrm>
          <a:prstGeom prst="rect">
            <a:avLst/>
          </a:prstGeom>
        </p:spPr>
      </p:pic>
      <p:sp>
        <p:nvSpPr>
          <p:cNvPr id="3" name="Text Box 8">
            <a:extLst>
              <a:ext uri="{FF2B5EF4-FFF2-40B4-BE49-F238E27FC236}">
                <a16:creationId xmlns:a16="http://schemas.microsoft.com/office/drawing/2014/main" id="{52FF7147-CD96-4374-6ABE-4AD4D595CDFD}"/>
              </a:ext>
            </a:extLst>
          </p:cNvPr>
          <p:cNvSpPr txBox="1">
            <a:spLocks noChangeArrowheads="1"/>
          </p:cNvSpPr>
          <p:nvPr/>
        </p:nvSpPr>
        <p:spPr bwMode="auto">
          <a:xfrm>
            <a:off x="2639638" y="5146801"/>
            <a:ext cx="7120108" cy="2019452"/>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endParaRPr lang="en-US" altLang="en-US" sz="1452" dirty="0">
              <a:solidFill>
                <a:schemeClr val="accent6">
                  <a:lumMod val="75000"/>
                </a:schemeClr>
              </a:solidFill>
              <a:latin typeface="Avenir Next" panose="020B0503020202020204" pitchFamily="34" charset="0"/>
            </a:endParaRPr>
          </a:p>
        </p:txBody>
      </p:sp>
      <p:sp>
        <p:nvSpPr>
          <p:cNvPr id="5" name="TextBox 10">
            <a:extLst>
              <a:ext uri="{FF2B5EF4-FFF2-40B4-BE49-F238E27FC236}">
                <a16:creationId xmlns:a16="http://schemas.microsoft.com/office/drawing/2014/main" id="{131DB82E-8667-D24B-A69E-BC7BE8B67211}"/>
              </a:ext>
            </a:extLst>
          </p:cNvPr>
          <p:cNvSpPr txBox="1">
            <a:spLocks noChangeArrowheads="1"/>
          </p:cNvSpPr>
          <p:nvPr/>
        </p:nvSpPr>
        <p:spPr bwMode="auto">
          <a:xfrm>
            <a:off x="6432620" y="188017"/>
            <a:ext cx="5184544"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dirty="0">
                <a:solidFill>
                  <a:schemeClr val="bg1"/>
                </a:solidFill>
                <a:latin typeface="Avenir Next" panose="020B0503020202020204" pitchFamily="34" charset="0"/>
              </a:rPr>
              <a:t>Geospatial Resources – GIS Reporting</a:t>
            </a:r>
          </a:p>
        </p:txBody>
      </p:sp>
    </p:spTree>
    <p:extLst>
      <p:ext uri="{BB962C8B-B14F-4D97-AF65-F5344CB8AC3E}">
        <p14:creationId xmlns:p14="http://schemas.microsoft.com/office/powerpoint/2010/main" val="3507732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river&#10;&#10;Description automatically generated">
            <a:extLst>
              <a:ext uri="{FF2B5EF4-FFF2-40B4-BE49-F238E27FC236}">
                <a16:creationId xmlns:a16="http://schemas.microsoft.com/office/drawing/2014/main" id="{DAF50DC8-9B88-02B1-5B10-F11AE0742D09}"/>
              </a:ext>
            </a:extLst>
          </p:cNvPr>
          <p:cNvPicPr>
            <a:picLocks noChangeAspect="1"/>
          </p:cNvPicPr>
          <p:nvPr/>
        </p:nvPicPr>
        <p:blipFill rotWithShape="1">
          <a:blip r:embed="rId2"/>
          <a:srcRect r="17028" b="-1"/>
          <a:stretch/>
        </p:blipFill>
        <p:spPr>
          <a:xfrm>
            <a:off x="122716" y="115738"/>
            <a:ext cx="11938653" cy="6618898"/>
          </a:xfrm>
          <a:prstGeom prst="rect">
            <a:avLst/>
          </a:prstGeom>
        </p:spPr>
      </p:pic>
    </p:spTree>
    <p:extLst>
      <p:ext uri="{BB962C8B-B14F-4D97-AF65-F5344CB8AC3E}">
        <p14:creationId xmlns:p14="http://schemas.microsoft.com/office/powerpoint/2010/main" val="159916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atellite view of the earth&#10;&#10;Description automatically generated">
            <a:extLst>
              <a:ext uri="{FF2B5EF4-FFF2-40B4-BE49-F238E27FC236}">
                <a16:creationId xmlns:a16="http://schemas.microsoft.com/office/drawing/2014/main" id="{5B4041C8-B672-6750-4825-74E32F06BD98}"/>
              </a:ext>
            </a:extLst>
          </p:cNvPr>
          <p:cNvPicPr>
            <a:picLocks noChangeAspect="1"/>
          </p:cNvPicPr>
          <p:nvPr/>
        </p:nvPicPr>
        <p:blipFill rotWithShape="1">
          <a:blip r:embed="rId3"/>
          <a:srcRect t="11919"/>
          <a:stretch/>
        </p:blipFill>
        <p:spPr>
          <a:xfrm>
            <a:off x="1" y="1079876"/>
            <a:ext cx="12192000" cy="6377353"/>
          </a:xfrm>
          <a:prstGeom prst="rect">
            <a:avLst/>
          </a:prstGeom>
        </p:spPr>
      </p:pic>
      <p:sp>
        <p:nvSpPr>
          <p:cNvPr id="46081" name="TextBox 117">
            <a:extLst>
              <a:ext uri="{FF2B5EF4-FFF2-40B4-BE49-F238E27FC236}">
                <a16:creationId xmlns:a16="http://schemas.microsoft.com/office/drawing/2014/main" id="{054E33FD-4BF7-3A4C-117D-958D164A3BD6}"/>
              </a:ext>
            </a:extLst>
          </p:cNvPr>
          <p:cNvSpPr txBox="1">
            <a:spLocks noChangeArrowheads="1"/>
          </p:cNvSpPr>
          <p:nvPr/>
        </p:nvSpPr>
        <p:spPr bwMode="auto">
          <a:xfrm>
            <a:off x="3397956" y="138548"/>
            <a:ext cx="8794044" cy="737877"/>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46082" name="TextBox 118">
            <a:extLst>
              <a:ext uri="{FF2B5EF4-FFF2-40B4-BE49-F238E27FC236}">
                <a16:creationId xmlns:a16="http://schemas.microsoft.com/office/drawing/2014/main" id="{75C57DD4-CE8C-0CB7-956F-8C53F8A1C30B}"/>
              </a:ext>
            </a:extLst>
          </p:cNvPr>
          <p:cNvSpPr txBox="1">
            <a:spLocks noChangeArrowheads="1"/>
          </p:cNvSpPr>
          <p:nvPr/>
        </p:nvSpPr>
        <p:spPr bwMode="auto">
          <a:xfrm>
            <a:off x="8020005" y="245614"/>
            <a:ext cx="5184544"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dirty="0"/>
              <a:t>        </a:t>
            </a:r>
            <a:r>
              <a:rPr lang="en-US" altLang="en-US" sz="2177" dirty="0">
                <a:solidFill>
                  <a:schemeClr val="bg1"/>
                </a:solidFill>
                <a:latin typeface="Avenir Next" panose="020B0503020202020204" pitchFamily="34" charset="0"/>
              </a:rPr>
              <a:t>2024 New Data and Tools</a:t>
            </a:r>
          </a:p>
        </p:txBody>
      </p:sp>
      <p:sp>
        <p:nvSpPr>
          <p:cNvPr id="4" name="Text Box 8">
            <a:extLst>
              <a:ext uri="{FF2B5EF4-FFF2-40B4-BE49-F238E27FC236}">
                <a16:creationId xmlns:a16="http://schemas.microsoft.com/office/drawing/2014/main" id="{703D51ED-99F1-1465-3C3C-5DFE32D61FD8}"/>
              </a:ext>
            </a:extLst>
          </p:cNvPr>
          <p:cNvSpPr txBox="1">
            <a:spLocks noChangeArrowheads="1"/>
          </p:cNvSpPr>
          <p:nvPr/>
        </p:nvSpPr>
        <p:spPr bwMode="auto">
          <a:xfrm>
            <a:off x="1620124" y="2126815"/>
            <a:ext cx="8805084" cy="4496152"/>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Operationalize Water Data Library</a:t>
            </a:r>
          </a:p>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Operationalize ECOSTRESS NASA Remote Sensing</a:t>
            </a:r>
          </a:p>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Aquatic Vegetation Mapping</a:t>
            </a:r>
          </a:p>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Upgrade EDSM/DJFMP Daily and Weekly Reports</a:t>
            </a:r>
          </a:p>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Integrate </a:t>
            </a:r>
            <a:r>
              <a:rPr lang="en-US" altLang="en-US" sz="1633" b="1" dirty="0" err="1">
                <a:solidFill>
                  <a:schemeClr val="bg1"/>
                </a:solidFill>
                <a:latin typeface="Avenir Next" panose="020B0503020202020204" pitchFamily="34" charset="0"/>
              </a:rPr>
              <a:t>OpenET</a:t>
            </a:r>
            <a:r>
              <a:rPr lang="en-US" altLang="en-US" sz="1633" b="1" dirty="0">
                <a:solidFill>
                  <a:schemeClr val="bg1"/>
                </a:solidFill>
                <a:latin typeface="Avenir Next" panose="020B0503020202020204" pitchFamily="34" charset="0"/>
              </a:rPr>
              <a:t> Models</a:t>
            </a:r>
          </a:p>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LiDAR</a:t>
            </a:r>
          </a:p>
          <a:p>
            <a:pPr>
              <a:lnSpc>
                <a:spcPct val="105000"/>
              </a:lnSpc>
              <a:spcBef>
                <a:spcPts val="1577"/>
              </a:spcBef>
              <a:spcAft>
                <a:spcPct val="0"/>
              </a:spcAft>
              <a:buClr>
                <a:srgbClr val="69BD46"/>
              </a:buClr>
              <a:buFont typeface="Wingdings" charset="2"/>
              <a:buChar char=""/>
              <a:defRPr/>
            </a:pPr>
            <a:r>
              <a:rPr lang="en-US" altLang="en-US" sz="1633" b="1" dirty="0">
                <a:solidFill>
                  <a:schemeClr val="bg1"/>
                </a:solidFill>
                <a:latin typeface="Avenir Next" panose="020B0503020202020204" pitchFamily="34" charset="0"/>
              </a:rPr>
              <a:t>Upper Watersheds</a:t>
            </a:r>
          </a:p>
          <a:p>
            <a:pPr>
              <a:lnSpc>
                <a:spcPct val="105000"/>
              </a:lnSpc>
              <a:spcBef>
                <a:spcPts val="1577"/>
              </a:spcBef>
              <a:spcAft>
                <a:spcPct val="0"/>
              </a:spcAft>
              <a:buClr>
                <a:srgbClr val="69BD46"/>
              </a:buClr>
              <a:buFont typeface="Wingdings" charset="2"/>
              <a:buChar char=""/>
              <a:defRPr/>
            </a:pPr>
            <a:endParaRPr lang="en-US" altLang="en-US" sz="1633" b="1" dirty="0">
              <a:solidFill>
                <a:srgbClr val="10408F"/>
              </a:solidFill>
              <a:latin typeface="Century Gothic" charset="0"/>
            </a:endParaRPr>
          </a:p>
          <a:p>
            <a:pPr>
              <a:lnSpc>
                <a:spcPct val="105000"/>
              </a:lnSpc>
              <a:spcBef>
                <a:spcPts val="1577"/>
              </a:spcBef>
              <a:spcAft>
                <a:spcPct val="0"/>
              </a:spcAft>
              <a:buClr>
                <a:srgbClr val="69BD46"/>
              </a:buClr>
              <a:buFont typeface="Wingdings" charset="2"/>
              <a:buChar char=""/>
              <a:defRPr/>
            </a:pPr>
            <a:endParaRPr lang="en-US" altLang="en-US" sz="1633" b="1" dirty="0">
              <a:solidFill>
                <a:srgbClr val="10408F"/>
              </a:solidFill>
              <a:latin typeface="Century Gothic" charset="0"/>
            </a:endParaRPr>
          </a:p>
          <a:p>
            <a:pPr>
              <a:lnSpc>
                <a:spcPct val="105000"/>
              </a:lnSpc>
              <a:spcBef>
                <a:spcPts val="1577"/>
              </a:spcBef>
              <a:spcAft>
                <a:spcPct val="0"/>
              </a:spcAft>
              <a:buClr>
                <a:srgbClr val="69BD46"/>
              </a:buClr>
              <a:defRPr/>
            </a:pPr>
            <a:endParaRPr lang="en-US" altLang="en-US" sz="1270" b="1" dirty="0">
              <a:solidFill>
                <a:srgbClr val="77838F"/>
              </a:solidFill>
              <a:latin typeface="Source Sans Pro" charset="0"/>
            </a:endParaRPr>
          </a:p>
        </p:txBody>
      </p:sp>
      <p:pic>
        <p:nvPicPr>
          <p:cNvPr id="7" name="Picture 6">
            <a:extLst>
              <a:ext uri="{FF2B5EF4-FFF2-40B4-BE49-F238E27FC236}">
                <a16:creationId xmlns:a16="http://schemas.microsoft.com/office/drawing/2014/main" id="{12DC1807-8F78-6AF3-6689-41D80A0C4599}"/>
              </a:ext>
            </a:extLst>
          </p:cNvPr>
          <p:cNvPicPr>
            <a:picLocks noChangeAspect="1" noChangeArrowheads="1"/>
          </p:cNvPicPr>
          <p:nvPr/>
        </p:nvPicPr>
        <p:blipFill>
          <a:blip r:embed="rId4"/>
          <a:srcRect/>
          <a:stretch>
            <a:fillRect/>
          </a:stretch>
        </p:blipFill>
        <p:spPr bwMode="auto">
          <a:xfrm>
            <a:off x="5517061" y="6410114"/>
            <a:ext cx="993704" cy="277949"/>
          </a:xfrm>
          <a:prstGeom prst="rect">
            <a:avLst/>
          </a:prstGeom>
          <a:noFill/>
          <a:ln>
            <a:noFill/>
          </a:ln>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137574D-9A4B-1ED8-4AB4-BA7BA9F905A2}"/>
              </a:ext>
            </a:extLst>
          </p:cNvPr>
          <p:cNvPicPr>
            <a:picLocks noChangeAspect="1"/>
          </p:cNvPicPr>
          <p:nvPr/>
        </p:nvPicPr>
        <p:blipFill rotWithShape="1">
          <a:blip r:embed="rId2"/>
          <a:srcRect t="23955" b="60451"/>
          <a:stretch/>
        </p:blipFill>
        <p:spPr>
          <a:xfrm>
            <a:off x="3446318" y="5455403"/>
            <a:ext cx="5299364" cy="106938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3825D7B-CC38-CF69-A24C-2FDAAC5F32CE}"/>
              </a:ext>
            </a:extLst>
          </p:cNvPr>
          <p:cNvPicPr>
            <a:picLocks noChangeAspect="1"/>
          </p:cNvPicPr>
          <p:nvPr/>
        </p:nvPicPr>
        <p:blipFill rotWithShape="1">
          <a:blip r:embed="rId2"/>
          <a:srcRect t="40000" b="25197"/>
          <a:stretch/>
        </p:blipFill>
        <p:spPr>
          <a:xfrm>
            <a:off x="2250519" y="1216616"/>
            <a:ext cx="7690962" cy="3463872"/>
          </a:xfrm>
          <a:prstGeom prst="rect">
            <a:avLst/>
          </a:prstGeom>
        </p:spPr>
      </p:pic>
    </p:spTree>
    <p:extLst>
      <p:ext uri="{BB962C8B-B14F-4D97-AF65-F5344CB8AC3E}">
        <p14:creationId xmlns:p14="http://schemas.microsoft.com/office/powerpoint/2010/main" val="1684723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earth with green dots&#10;&#10;Description automatically generated">
            <a:extLst>
              <a:ext uri="{FF2B5EF4-FFF2-40B4-BE49-F238E27FC236}">
                <a16:creationId xmlns:a16="http://schemas.microsoft.com/office/drawing/2014/main" id="{D96EA6B5-3FA6-2259-51AF-45FC9149B4C4}"/>
              </a:ext>
            </a:extLst>
          </p:cNvPr>
          <p:cNvPicPr>
            <a:picLocks noChangeAspect="1"/>
          </p:cNvPicPr>
          <p:nvPr/>
        </p:nvPicPr>
        <p:blipFill rotWithShape="1">
          <a:blip r:embed="rId2"/>
          <a:srcRect l="1086" r="7959"/>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179598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1846F54-664E-F333-AF73-E61F9182BFA6}"/>
              </a:ext>
            </a:extLst>
          </p:cNvPr>
          <p:cNvPicPr>
            <a:picLocks noChangeAspect="1"/>
          </p:cNvPicPr>
          <p:nvPr/>
        </p:nvPicPr>
        <p:blipFill rotWithShape="1">
          <a:blip r:embed="rId2"/>
          <a:srcRect t="18744" b="19807"/>
          <a:stretch/>
        </p:blipFill>
        <p:spPr>
          <a:xfrm>
            <a:off x="3246782" y="859628"/>
            <a:ext cx="5698435" cy="4531543"/>
          </a:xfrm>
          <a:prstGeom prst="rect">
            <a:avLst/>
          </a:prstGeom>
        </p:spPr>
      </p:pic>
    </p:spTree>
    <p:extLst>
      <p:ext uri="{BB962C8B-B14F-4D97-AF65-F5344CB8AC3E}">
        <p14:creationId xmlns:p14="http://schemas.microsoft.com/office/powerpoint/2010/main" val="2334534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large area with blue dots&#10;&#10;Description automatically generated">
            <a:extLst>
              <a:ext uri="{FF2B5EF4-FFF2-40B4-BE49-F238E27FC236}">
                <a16:creationId xmlns:a16="http://schemas.microsoft.com/office/drawing/2014/main" id="{F20F3436-E235-F669-5E92-20FCB438D460}"/>
              </a:ext>
            </a:extLst>
          </p:cNvPr>
          <p:cNvPicPr>
            <a:picLocks noChangeAspect="1"/>
          </p:cNvPicPr>
          <p:nvPr/>
        </p:nvPicPr>
        <p:blipFill rotWithShape="1">
          <a:blip r:embed="rId2"/>
          <a:srcRect t="25865" b="9306"/>
          <a:stretch/>
        </p:blipFill>
        <p:spPr>
          <a:xfrm>
            <a:off x="20" y="1282"/>
            <a:ext cx="12191980" cy="6856718"/>
          </a:xfrm>
          <a:prstGeom prst="rect">
            <a:avLst/>
          </a:prstGeom>
        </p:spPr>
      </p:pic>
    </p:spTree>
    <p:extLst>
      <p:ext uri="{BB962C8B-B14F-4D97-AF65-F5344CB8AC3E}">
        <p14:creationId xmlns:p14="http://schemas.microsoft.com/office/powerpoint/2010/main" val="223791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99562B0-C7AC-93F1-5D3F-46EAC013AC00}"/>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448041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17">
            <a:extLst>
              <a:ext uri="{FF2B5EF4-FFF2-40B4-BE49-F238E27FC236}">
                <a16:creationId xmlns:a16="http://schemas.microsoft.com/office/drawing/2014/main" id="{89D1C555-D64E-D93F-80AB-9ABB7037A655}"/>
              </a:ext>
            </a:extLst>
          </p:cNvPr>
          <p:cNvSpPr txBox="1">
            <a:spLocks noChangeArrowheads="1"/>
          </p:cNvSpPr>
          <p:nvPr/>
        </p:nvSpPr>
        <p:spPr bwMode="auto">
          <a:xfrm>
            <a:off x="3918492" y="249146"/>
            <a:ext cx="8297813" cy="620097"/>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7410" name="TextBox 118">
            <a:extLst>
              <a:ext uri="{FF2B5EF4-FFF2-40B4-BE49-F238E27FC236}">
                <a16:creationId xmlns:a16="http://schemas.microsoft.com/office/drawing/2014/main" id="{5FD66DCF-0866-7FBF-6AB7-CDBCC33F0A08}"/>
              </a:ext>
            </a:extLst>
          </p:cNvPr>
          <p:cNvSpPr txBox="1">
            <a:spLocks noChangeArrowheads="1"/>
          </p:cNvSpPr>
          <p:nvPr/>
        </p:nvSpPr>
        <p:spPr bwMode="auto">
          <a:xfrm>
            <a:off x="5383672" y="367480"/>
            <a:ext cx="6369788"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2177" dirty="0" err="1">
                <a:solidFill>
                  <a:schemeClr val="bg1"/>
                </a:solidFill>
                <a:latin typeface="Avenir Next" panose="020B0503020202020204" pitchFamily="34" charset="0"/>
              </a:rPr>
              <a:t>www.baydeltalive.com</a:t>
            </a:r>
            <a:r>
              <a:rPr lang="en-US" altLang="en-US" sz="2177" dirty="0">
                <a:solidFill>
                  <a:schemeClr val="bg1"/>
                </a:solidFill>
                <a:latin typeface="Avenir Next" panose="020B0503020202020204" pitchFamily="34" charset="0"/>
              </a:rPr>
              <a:t> (BDL)</a:t>
            </a:r>
          </a:p>
        </p:txBody>
      </p:sp>
      <p:sp>
        <p:nvSpPr>
          <p:cNvPr id="7" name="Text Box 8">
            <a:extLst>
              <a:ext uri="{FF2B5EF4-FFF2-40B4-BE49-F238E27FC236}">
                <a16:creationId xmlns:a16="http://schemas.microsoft.com/office/drawing/2014/main" id="{169BBE04-3C4E-BBFD-2F13-53BE13A087AC}"/>
              </a:ext>
            </a:extLst>
          </p:cNvPr>
          <p:cNvSpPr txBox="1">
            <a:spLocks noChangeArrowheads="1"/>
          </p:cNvSpPr>
          <p:nvPr/>
        </p:nvSpPr>
        <p:spPr bwMode="auto">
          <a:xfrm>
            <a:off x="1948365" y="1147801"/>
            <a:ext cx="3940254" cy="5461053"/>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ea typeface="Microsoft YaHei" panose="020B0503020204020204" pitchFamily="34" charset="-122"/>
              </a:defRPr>
            </a:lvl9pPr>
          </a:lstStyle>
          <a:p>
            <a:pPr marL="0" indent="0" algn="ctr">
              <a:lnSpc>
                <a:spcPct val="105000"/>
              </a:lnSpc>
              <a:spcBef>
                <a:spcPts val="1577"/>
              </a:spcBef>
              <a:spcAft>
                <a:spcPct val="0"/>
              </a:spcAft>
              <a:buClr>
                <a:srgbClr val="69BD46"/>
              </a:buClr>
              <a:defRPr/>
            </a:pPr>
            <a:r>
              <a:rPr lang="en-US" altLang="en-US" sz="2903" b="1" dirty="0">
                <a:solidFill>
                  <a:srgbClr val="10408F"/>
                </a:solidFill>
                <a:latin typeface="Avenir Next" panose="020B0503020202020204" pitchFamily="34" charset="0"/>
              </a:rPr>
              <a:t>Presentation Overview</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408F"/>
                </a:solidFill>
                <a:latin typeface="Avenir Next" panose="020B0503020202020204" pitchFamily="34" charset="0"/>
              </a:rPr>
              <a:t>User Community 2022-23</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408F"/>
                </a:solidFill>
                <a:latin typeface="Avenir Next" panose="020B0503020202020204" pitchFamily="34" charset="0"/>
              </a:rPr>
              <a:t>BDL Overview</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408F"/>
                </a:solidFill>
                <a:latin typeface="Avenir Next" panose="020B0503020202020204" pitchFamily="34" charset="0"/>
              </a:rPr>
              <a:t>Funding Partners and Investments</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408F"/>
                </a:solidFill>
                <a:latin typeface="Avenir Next" panose="020B0503020202020204" pitchFamily="34" charset="0"/>
              </a:rPr>
              <a:t>What is BDL?</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408F"/>
                </a:solidFill>
                <a:latin typeface="Avenir Next" panose="020B0503020202020204" pitchFamily="34" charset="0"/>
              </a:rPr>
              <a:t>Review of Past Work</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408F"/>
                </a:solidFill>
                <a:latin typeface="Avenir Next" panose="020B0503020202020204" pitchFamily="34" charset="0"/>
              </a:rPr>
              <a:t>2024 New Data and Tools</a:t>
            </a:r>
          </a:p>
          <a:p>
            <a:pPr marL="0" indent="0">
              <a:lnSpc>
                <a:spcPct val="105000"/>
              </a:lnSpc>
              <a:spcBef>
                <a:spcPts val="1577"/>
              </a:spcBef>
              <a:spcAft>
                <a:spcPct val="0"/>
              </a:spcAft>
              <a:buClr>
                <a:srgbClr val="69BD46"/>
              </a:buClr>
              <a:defRPr/>
            </a:pPr>
            <a:endParaRPr lang="en-US" altLang="en-US" sz="1633" b="1" dirty="0">
              <a:solidFill>
                <a:srgbClr val="10408F"/>
              </a:solidFill>
              <a:latin typeface="Century Gothic" panose="020B0502020202020204" pitchFamily="34" charset="0"/>
            </a:endParaRPr>
          </a:p>
          <a:p>
            <a:pPr>
              <a:lnSpc>
                <a:spcPct val="105000"/>
              </a:lnSpc>
              <a:spcBef>
                <a:spcPts val="1577"/>
              </a:spcBef>
              <a:spcAft>
                <a:spcPct val="0"/>
              </a:spcAft>
              <a:buClr>
                <a:srgbClr val="69BD46"/>
              </a:buClr>
              <a:defRPr/>
            </a:pPr>
            <a:endParaRPr lang="en-US" altLang="en-US" sz="1270" b="1" dirty="0">
              <a:solidFill>
                <a:srgbClr val="77838F"/>
              </a:solidFill>
              <a:latin typeface="Source Sans Pro" panose="020F0502020204030204" pitchFamily="34" charset="0"/>
            </a:endParaRPr>
          </a:p>
        </p:txBody>
      </p:sp>
      <p:pic>
        <p:nvPicPr>
          <p:cNvPr id="4" name="Picture 3">
            <a:extLst>
              <a:ext uri="{FF2B5EF4-FFF2-40B4-BE49-F238E27FC236}">
                <a16:creationId xmlns:a16="http://schemas.microsoft.com/office/drawing/2014/main" id="{42E6F435-2FE3-E927-4DD4-D4E09DAD125B}"/>
              </a:ext>
            </a:extLst>
          </p:cNvPr>
          <p:cNvPicPr>
            <a:picLocks noChangeAspect="1"/>
          </p:cNvPicPr>
          <p:nvPr/>
        </p:nvPicPr>
        <p:blipFill>
          <a:blip r:embed="rId3"/>
          <a:stretch>
            <a:fillRect/>
          </a:stretch>
        </p:blipFill>
        <p:spPr>
          <a:xfrm>
            <a:off x="6510764" y="1147800"/>
            <a:ext cx="3789692" cy="5666995"/>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0CA4F00B-0F14-4ABC-EBA8-11CD00762578}"/>
              </a:ext>
            </a:extLst>
          </p:cNvPr>
          <p:cNvPicPr>
            <a:picLocks noChangeAspect="1"/>
          </p:cNvPicPr>
          <p:nvPr/>
        </p:nvPicPr>
        <p:blipFill rotWithShape="1">
          <a:blip r:embed="rId2"/>
          <a:srcRect r="7609" b="-1"/>
          <a:stretch/>
        </p:blipFill>
        <p:spPr>
          <a:xfrm>
            <a:off x="196850" y="173518"/>
            <a:ext cx="11798300" cy="6512763"/>
          </a:xfrm>
          <a:prstGeom prst="rect">
            <a:avLst/>
          </a:prstGeom>
        </p:spPr>
      </p:pic>
    </p:spTree>
    <p:extLst>
      <p:ext uri="{BB962C8B-B14F-4D97-AF65-F5344CB8AC3E}">
        <p14:creationId xmlns:p14="http://schemas.microsoft.com/office/powerpoint/2010/main" val="14517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939FA31A-02D3-99F8-45DB-1B51C2E79C08}"/>
              </a:ext>
            </a:extLst>
          </p:cNvPr>
          <p:cNvPicPr>
            <a:picLocks noChangeAspect="1"/>
          </p:cNvPicPr>
          <p:nvPr/>
        </p:nvPicPr>
        <p:blipFill rotWithShape="1">
          <a:blip r:embed="rId2"/>
          <a:srcRect l="46"/>
          <a:stretch/>
        </p:blipFill>
        <p:spPr>
          <a:xfrm>
            <a:off x="-1" y="1"/>
            <a:ext cx="12192000" cy="6068290"/>
          </a:xfrm>
          <a:prstGeom prst="rect">
            <a:avLst/>
          </a:prstGeom>
        </p:spPr>
      </p:pic>
    </p:spTree>
    <p:extLst>
      <p:ext uri="{BB962C8B-B14F-4D97-AF65-F5344CB8AC3E}">
        <p14:creationId xmlns:p14="http://schemas.microsoft.com/office/powerpoint/2010/main" val="273158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3" name="Picture 2" descr="A screenshot of a data dashboard&#10;&#10;Description automatically generated">
            <a:extLst>
              <a:ext uri="{FF2B5EF4-FFF2-40B4-BE49-F238E27FC236}">
                <a16:creationId xmlns:a16="http://schemas.microsoft.com/office/drawing/2014/main" id="{D6CC799B-619D-336E-3288-71F03C629AF8}"/>
              </a:ext>
            </a:extLst>
          </p:cNvPr>
          <p:cNvPicPr>
            <a:picLocks noChangeAspect="1"/>
          </p:cNvPicPr>
          <p:nvPr/>
        </p:nvPicPr>
        <p:blipFill rotWithShape="1">
          <a:blip r:embed="rId2"/>
          <a:srcRect t="20738" b="25568"/>
          <a:stretch/>
        </p:blipFill>
        <p:spPr>
          <a:xfrm>
            <a:off x="2306630" y="924339"/>
            <a:ext cx="7209183" cy="5009322"/>
          </a:xfrm>
          <a:prstGeom prst="rect">
            <a:avLst/>
          </a:prstGeom>
        </p:spPr>
      </p:pic>
    </p:spTree>
    <p:extLst>
      <p:ext uri="{BB962C8B-B14F-4D97-AF65-F5344CB8AC3E}">
        <p14:creationId xmlns:p14="http://schemas.microsoft.com/office/powerpoint/2010/main" val="20051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7B42FDA-DA7E-13AF-027F-408645F98243}"/>
              </a:ext>
            </a:extLst>
          </p:cNvPr>
          <p:cNvPicPr>
            <a:picLocks noChangeAspect="1"/>
          </p:cNvPicPr>
          <p:nvPr/>
        </p:nvPicPr>
        <p:blipFill rotWithShape="1">
          <a:blip r:embed="rId2"/>
          <a:srcRect b="62280"/>
          <a:stretch/>
        </p:blipFill>
        <p:spPr>
          <a:xfrm>
            <a:off x="1499008" y="1"/>
            <a:ext cx="9803586" cy="455874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D4905EE-DAAE-4CD2-2431-5E2C0F35F00C}"/>
              </a:ext>
            </a:extLst>
          </p:cNvPr>
          <p:cNvPicPr>
            <a:picLocks noChangeAspect="1"/>
          </p:cNvPicPr>
          <p:nvPr/>
        </p:nvPicPr>
        <p:blipFill rotWithShape="1">
          <a:blip r:embed="rId3"/>
          <a:srcRect t="49575" b="33527"/>
          <a:stretch/>
        </p:blipFill>
        <p:spPr>
          <a:xfrm>
            <a:off x="1499008" y="4558749"/>
            <a:ext cx="9803586" cy="4124309"/>
          </a:xfrm>
          <a:prstGeom prst="rect">
            <a:avLst/>
          </a:prstGeom>
        </p:spPr>
      </p:pic>
    </p:spTree>
    <p:extLst>
      <p:ext uri="{BB962C8B-B14F-4D97-AF65-F5344CB8AC3E}">
        <p14:creationId xmlns:p14="http://schemas.microsoft.com/office/powerpoint/2010/main" val="424324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54C1966-AD31-38DB-F54C-5446E015F745}"/>
              </a:ext>
            </a:extLst>
          </p:cNvPr>
          <p:cNvPicPr>
            <a:picLocks noChangeAspect="1"/>
          </p:cNvPicPr>
          <p:nvPr/>
        </p:nvPicPr>
        <p:blipFill>
          <a:blip r:embed="rId2"/>
          <a:stretch>
            <a:fillRect/>
          </a:stretch>
        </p:blipFill>
        <p:spPr>
          <a:xfrm>
            <a:off x="2730835" y="318052"/>
            <a:ext cx="7062522" cy="17582736"/>
          </a:xfrm>
          <a:prstGeom prst="rect">
            <a:avLst/>
          </a:prstGeom>
        </p:spPr>
      </p:pic>
    </p:spTree>
    <p:extLst>
      <p:ext uri="{BB962C8B-B14F-4D97-AF65-F5344CB8AC3E}">
        <p14:creationId xmlns:p14="http://schemas.microsoft.com/office/powerpoint/2010/main" val="2099753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030B-81EF-B68B-02D8-681344DE97A0}"/>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D57AD251-2811-A0CA-02C2-D3D74B168B0D}"/>
              </a:ext>
            </a:extLst>
          </p:cNvPr>
          <p:cNvPicPr>
            <a:picLocks noChangeAspect="1"/>
          </p:cNvPicPr>
          <p:nvPr/>
        </p:nvPicPr>
        <p:blipFill>
          <a:blip r:embed="rId2"/>
          <a:stretch>
            <a:fillRect/>
          </a:stretch>
        </p:blipFill>
        <p:spPr>
          <a:xfrm>
            <a:off x="3314555" y="0"/>
            <a:ext cx="5562890" cy="6858000"/>
          </a:xfrm>
          <a:prstGeom prst="rect">
            <a:avLst/>
          </a:prstGeom>
        </p:spPr>
      </p:pic>
    </p:spTree>
    <p:extLst>
      <p:ext uri="{BB962C8B-B14F-4D97-AF65-F5344CB8AC3E}">
        <p14:creationId xmlns:p14="http://schemas.microsoft.com/office/powerpoint/2010/main" val="413975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3900E9E-4B24-93BF-C6BA-AB3E9447C680}"/>
              </a:ext>
            </a:extLst>
          </p:cNvPr>
          <p:cNvPicPr>
            <a:picLocks noChangeAspect="1"/>
          </p:cNvPicPr>
          <p:nvPr/>
        </p:nvPicPr>
        <p:blipFill rotWithShape="1">
          <a:blip r:embed="rId2"/>
          <a:srcRect t="21826" b="44190"/>
          <a:stretch/>
        </p:blipFill>
        <p:spPr>
          <a:xfrm>
            <a:off x="1454918" y="119269"/>
            <a:ext cx="9282164" cy="6334539"/>
          </a:xfrm>
          <a:prstGeom prst="rect">
            <a:avLst/>
          </a:prstGeom>
        </p:spPr>
      </p:pic>
    </p:spTree>
    <p:extLst>
      <p:ext uri="{BB962C8B-B14F-4D97-AF65-F5344CB8AC3E}">
        <p14:creationId xmlns:p14="http://schemas.microsoft.com/office/powerpoint/2010/main" val="1906675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17240-0827-29F9-D7FF-F7F910323F09}"/>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090BCCF-F57F-87AB-8649-5FC92129A511}"/>
              </a:ext>
            </a:extLst>
          </p:cNvPr>
          <p:cNvPicPr>
            <a:picLocks noChangeAspect="1"/>
          </p:cNvPicPr>
          <p:nvPr/>
        </p:nvPicPr>
        <p:blipFill rotWithShape="1">
          <a:blip r:embed="rId2"/>
          <a:srcRect t="37062"/>
          <a:stretch/>
        </p:blipFill>
        <p:spPr>
          <a:xfrm>
            <a:off x="1342075" y="247973"/>
            <a:ext cx="9507849" cy="7377194"/>
          </a:xfrm>
          <a:prstGeom prst="rect">
            <a:avLst/>
          </a:prstGeom>
        </p:spPr>
      </p:pic>
    </p:spTree>
    <p:extLst>
      <p:ext uri="{BB962C8B-B14F-4D97-AF65-F5344CB8AC3E}">
        <p14:creationId xmlns:p14="http://schemas.microsoft.com/office/powerpoint/2010/main" val="2286038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heet with red dots&#10;&#10;Description automatically generated">
            <a:extLst>
              <a:ext uri="{FF2B5EF4-FFF2-40B4-BE49-F238E27FC236}">
                <a16:creationId xmlns:a16="http://schemas.microsoft.com/office/drawing/2014/main" id="{4B629762-168B-83BC-3FF3-726CA9A31159}"/>
              </a:ext>
            </a:extLst>
          </p:cNvPr>
          <p:cNvPicPr>
            <a:picLocks noChangeAspect="1"/>
          </p:cNvPicPr>
          <p:nvPr/>
        </p:nvPicPr>
        <p:blipFill rotWithShape="1">
          <a:blip r:embed="rId2"/>
          <a:srcRect b="71205"/>
          <a:stretch/>
        </p:blipFill>
        <p:spPr>
          <a:xfrm>
            <a:off x="2756366" y="-20381077"/>
            <a:ext cx="6679268" cy="8354392"/>
          </a:xfrm>
          <a:prstGeom prst="rect">
            <a:avLst/>
          </a:prstGeom>
        </p:spPr>
      </p:pic>
      <p:pic>
        <p:nvPicPr>
          <p:cNvPr id="5" name="Picture 4" descr="A white sheet with red dots&#10;&#10;Description automatically generated">
            <a:extLst>
              <a:ext uri="{FF2B5EF4-FFF2-40B4-BE49-F238E27FC236}">
                <a16:creationId xmlns:a16="http://schemas.microsoft.com/office/drawing/2014/main" id="{94EAE159-CB1C-C44A-F097-64BFBCA31B8B}"/>
              </a:ext>
            </a:extLst>
          </p:cNvPr>
          <p:cNvPicPr>
            <a:picLocks noChangeAspect="1"/>
          </p:cNvPicPr>
          <p:nvPr/>
        </p:nvPicPr>
        <p:blipFill rotWithShape="1">
          <a:blip r:embed="rId2"/>
          <a:srcRect b="72203"/>
          <a:stretch/>
        </p:blipFill>
        <p:spPr>
          <a:xfrm>
            <a:off x="2850522" y="0"/>
            <a:ext cx="6490956" cy="7837282"/>
          </a:xfrm>
          <a:prstGeom prst="rect">
            <a:avLst/>
          </a:prstGeom>
        </p:spPr>
      </p:pic>
    </p:spTree>
    <p:extLst>
      <p:ext uri="{BB962C8B-B14F-4D97-AF65-F5344CB8AC3E}">
        <p14:creationId xmlns:p14="http://schemas.microsoft.com/office/powerpoint/2010/main" val="34826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heet with red dots&#10;&#10;Description automatically generated">
            <a:extLst>
              <a:ext uri="{FF2B5EF4-FFF2-40B4-BE49-F238E27FC236}">
                <a16:creationId xmlns:a16="http://schemas.microsoft.com/office/drawing/2014/main" id="{4B629762-168B-83BC-3FF3-726CA9A31159}"/>
              </a:ext>
            </a:extLst>
          </p:cNvPr>
          <p:cNvPicPr>
            <a:picLocks noChangeAspect="1"/>
          </p:cNvPicPr>
          <p:nvPr/>
        </p:nvPicPr>
        <p:blipFill rotWithShape="1">
          <a:blip r:embed="rId2"/>
          <a:srcRect b="71205"/>
          <a:stretch/>
        </p:blipFill>
        <p:spPr>
          <a:xfrm>
            <a:off x="2756366" y="-20381077"/>
            <a:ext cx="6679268" cy="8354392"/>
          </a:xfrm>
          <a:prstGeom prst="rect">
            <a:avLst/>
          </a:prstGeom>
        </p:spPr>
      </p:pic>
      <p:pic>
        <p:nvPicPr>
          <p:cNvPr id="4" name="Picture 3" descr="A white sheet with red dots&#10;&#10;Description automatically generated">
            <a:extLst>
              <a:ext uri="{FF2B5EF4-FFF2-40B4-BE49-F238E27FC236}">
                <a16:creationId xmlns:a16="http://schemas.microsoft.com/office/drawing/2014/main" id="{FFFB52DA-BEA0-3A0D-C56C-82AD51D97BBE}"/>
              </a:ext>
            </a:extLst>
          </p:cNvPr>
          <p:cNvPicPr>
            <a:picLocks noChangeAspect="1"/>
          </p:cNvPicPr>
          <p:nvPr/>
        </p:nvPicPr>
        <p:blipFill rotWithShape="1">
          <a:blip r:embed="rId2"/>
          <a:srcRect t="71864" b="1"/>
          <a:stretch/>
        </p:blipFill>
        <p:spPr>
          <a:xfrm>
            <a:off x="2154264" y="0"/>
            <a:ext cx="8276095" cy="10114199"/>
          </a:xfrm>
          <a:prstGeom prst="rect">
            <a:avLst/>
          </a:prstGeom>
        </p:spPr>
      </p:pic>
    </p:spTree>
    <p:extLst>
      <p:ext uri="{BB962C8B-B14F-4D97-AF65-F5344CB8AC3E}">
        <p14:creationId xmlns:p14="http://schemas.microsoft.com/office/powerpoint/2010/main" val="165819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17">
            <a:extLst>
              <a:ext uri="{FF2B5EF4-FFF2-40B4-BE49-F238E27FC236}">
                <a16:creationId xmlns:a16="http://schemas.microsoft.com/office/drawing/2014/main" id="{B972D9AA-4FFD-8FA6-C30F-B59CBB4F8243}"/>
              </a:ext>
            </a:extLst>
          </p:cNvPr>
          <p:cNvSpPr txBox="1">
            <a:spLocks noChangeArrowheads="1"/>
          </p:cNvSpPr>
          <p:nvPr/>
        </p:nvSpPr>
        <p:spPr bwMode="auto">
          <a:xfrm>
            <a:off x="3860800" y="221457"/>
            <a:ext cx="8328480" cy="557301"/>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19458" name="TextBox 118">
            <a:extLst>
              <a:ext uri="{FF2B5EF4-FFF2-40B4-BE49-F238E27FC236}">
                <a16:creationId xmlns:a16="http://schemas.microsoft.com/office/drawing/2014/main" id="{DFA80ED2-09BF-9812-144C-A3EA48EA2597}"/>
              </a:ext>
            </a:extLst>
          </p:cNvPr>
          <p:cNvSpPr txBox="1">
            <a:spLocks noChangeArrowheads="1"/>
          </p:cNvSpPr>
          <p:nvPr/>
        </p:nvSpPr>
        <p:spPr bwMode="auto">
          <a:xfrm>
            <a:off x="5517060" y="272142"/>
            <a:ext cx="6369788"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2177" dirty="0">
                <a:solidFill>
                  <a:schemeClr val="bg1"/>
                </a:solidFill>
                <a:latin typeface="Avenir Next" panose="020B0503020202020204" pitchFamily="34" charset="0"/>
              </a:rPr>
              <a:t>User Community 2020-2023</a:t>
            </a:r>
          </a:p>
        </p:txBody>
      </p:sp>
      <p:pic>
        <p:nvPicPr>
          <p:cNvPr id="19459" name="Picture 5">
            <a:extLst>
              <a:ext uri="{FF2B5EF4-FFF2-40B4-BE49-F238E27FC236}">
                <a16:creationId xmlns:a16="http://schemas.microsoft.com/office/drawing/2014/main" id="{B3A3A747-9F9C-4F94-54F8-FB8C107B4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4402" y="1078675"/>
            <a:ext cx="3031518" cy="94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5C23CC7E-29AE-3391-6CBC-381D5CD27F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0764" y="1082995"/>
            <a:ext cx="3110727" cy="99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BE4A859C-7569-5DC3-979C-A3C8080459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0111" y="2599474"/>
            <a:ext cx="4562399" cy="272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a:extLst>
              <a:ext uri="{FF2B5EF4-FFF2-40B4-BE49-F238E27FC236}">
                <a16:creationId xmlns:a16="http://schemas.microsoft.com/office/drawing/2014/main" id="{3E097794-BD30-9846-0621-CC33DB0F72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9000" y="2562030"/>
            <a:ext cx="4056906" cy="27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A67300D-43C1-0047-F301-6EC476D86D66}"/>
              </a:ext>
            </a:extLst>
          </p:cNvPr>
          <p:cNvPicPr>
            <a:picLocks noChangeAspect="1" noChangeArrowheads="1"/>
          </p:cNvPicPr>
          <p:nvPr/>
        </p:nvPicPr>
        <p:blipFill>
          <a:blip r:embed="rId7"/>
          <a:srcRect/>
          <a:stretch>
            <a:fillRect/>
          </a:stretch>
        </p:blipFill>
        <p:spPr bwMode="auto">
          <a:xfrm>
            <a:off x="5517060" y="6325145"/>
            <a:ext cx="1296136" cy="362918"/>
          </a:xfrm>
          <a:prstGeom prst="rect">
            <a:avLst/>
          </a:prstGeom>
          <a:noFill/>
          <a:ln>
            <a:noFill/>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the ocean&#10;&#10;Description automatically generated with medium confidence">
            <a:extLst>
              <a:ext uri="{FF2B5EF4-FFF2-40B4-BE49-F238E27FC236}">
                <a16:creationId xmlns:a16="http://schemas.microsoft.com/office/drawing/2014/main" id="{2DEA11EA-7107-A054-FD80-B966EF6D46C6}"/>
              </a:ext>
            </a:extLst>
          </p:cNvPr>
          <p:cNvPicPr>
            <a:picLocks noChangeAspect="1"/>
          </p:cNvPicPr>
          <p:nvPr/>
        </p:nvPicPr>
        <p:blipFill rotWithShape="1">
          <a:blip r:embed="rId2"/>
          <a:srcRect l="2283" r="8367"/>
          <a:stretch/>
        </p:blipFill>
        <p:spPr>
          <a:xfrm>
            <a:off x="20" y="1282"/>
            <a:ext cx="12191980" cy="6856718"/>
          </a:xfrm>
          <a:prstGeom prst="rect">
            <a:avLst/>
          </a:prstGeom>
        </p:spPr>
      </p:pic>
    </p:spTree>
    <p:extLst>
      <p:ext uri="{BB962C8B-B14F-4D97-AF65-F5344CB8AC3E}">
        <p14:creationId xmlns:p14="http://schemas.microsoft.com/office/powerpoint/2010/main" val="1057313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0442-B2DB-F75D-4FC8-26BD12742193}"/>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B49D1F4-4FFD-B0B7-A668-2F875BAF9244}"/>
              </a:ext>
            </a:extLst>
          </p:cNvPr>
          <p:cNvPicPr>
            <a:picLocks noChangeAspect="1"/>
          </p:cNvPicPr>
          <p:nvPr/>
        </p:nvPicPr>
        <p:blipFill rotWithShape="1">
          <a:blip r:embed="rId2"/>
          <a:srcRect t="29372" b="18258"/>
          <a:stretch/>
        </p:blipFill>
        <p:spPr>
          <a:xfrm>
            <a:off x="2576382" y="1961322"/>
            <a:ext cx="7039236" cy="4770782"/>
          </a:xfrm>
          <a:prstGeom prst="rect">
            <a:avLst/>
          </a:prstGeom>
        </p:spPr>
      </p:pic>
    </p:spTree>
    <p:extLst>
      <p:ext uri="{BB962C8B-B14F-4D97-AF65-F5344CB8AC3E}">
        <p14:creationId xmlns:p14="http://schemas.microsoft.com/office/powerpoint/2010/main" val="99836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F9D20A7-3CB8-C726-507F-E8394B26E465}"/>
              </a:ext>
            </a:extLst>
          </p:cNvPr>
          <p:cNvPicPr>
            <a:picLocks noChangeAspect="1"/>
          </p:cNvPicPr>
          <p:nvPr/>
        </p:nvPicPr>
        <p:blipFill>
          <a:blip r:embed="rId2"/>
          <a:stretch>
            <a:fillRect/>
          </a:stretch>
        </p:blipFill>
        <p:spPr>
          <a:xfrm>
            <a:off x="0" y="291780"/>
            <a:ext cx="7772400" cy="360474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8D6FDA9-F74C-11FF-6C88-E435AF2659C8}"/>
              </a:ext>
            </a:extLst>
          </p:cNvPr>
          <p:cNvPicPr>
            <a:picLocks noChangeAspect="1"/>
          </p:cNvPicPr>
          <p:nvPr/>
        </p:nvPicPr>
        <p:blipFill>
          <a:blip r:embed="rId3"/>
          <a:stretch>
            <a:fillRect/>
          </a:stretch>
        </p:blipFill>
        <p:spPr>
          <a:xfrm>
            <a:off x="1952786" y="2006164"/>
            <a:ext cx="7772400" cy="37807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671CA0D-C47B-E350-A991-D278C24158D5}"/>
              </a:ext>
            </a:extLst>
          </p:cNvPr>
          <p:cNvPicPr>
            <a:picLocks noChangeAspect="1"/>
          </p:cNvPicPr>
          <p:nvPr/>
        </p:nvPicPr>
        <p:blipFill>
          <a:blip r:embed="rId4"/>
          <a:stretch>
            <a:fillRect/>
          </a:stretch>
        </p:blipFill>
        <p:spPr>
          <a:xfrm>
            <a:off x="4419600" y="4003696"/>
            <a:ext cx="7772400" cy="3497580"/>
          </a:xfrm>
          <a:prstGeom prst="rect">
            <a:avLst/>
          </a:prstGeom>
        </p:spPr>
      </p:pic>
    </p:spTree>
    <p:extLst>
      <p:ext uri="{BB962C8B-B14F-4D97-AF65-F5344CB8AC3E}">
        <p14:creationId xmlns:p14="http://schemas.microsoft.com/office/powerpoint/2010/main" val="798900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1">
            <a:extLst>
              <a:ext uri="{FF2B5EF4-FFF2-40B4-BE49-F238E27FC236}">
                <a16:creationId xmlns:a16="http://schemas.microsoft.com/office/drawing/2014/main" id="{BB4C2861-26FB-7362-39B8-5DF8B13620E0}"/>
              </a:ext>
            </a:extLst>
          </p:cNvPr>
          <p:cNvSpPr txBox="1">
            <a:spLocks noChangeArrowheads="1"/>
          </p:cNvSpPr>
          <p:nvPr/>
        </p:nvSpPr>
        <p:spPr bwMode="auto">
          <a:xfrm>
            <a:off x="3088964" y="3221619"/>
            <a:ext cx="6014071" cy="204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altLang="en-US" sz="1633" dirty="0">
              <a:solidFill>
                <a:srgbClr val="10408F"/>
              </a:solidFill>
            </a:endParaRPr>
          </a:p>
          <a:p>
            <a:pPr algn="ctr"/>
            <a:r>
              <a:rPr lang="en-US" altLang="en-US" sz="2903" dirty="0">
                <a:solidFill>
                  <a:srgbClr val="10408F"/>
                </a:solidFill>
              </a:rPr>
              <a:t>https://</a:t>
            </a:r>
            <a:r>
              <a:rPr lang="en-US" altLang="en-US" sz="2903" dirty="0" err="1">
                <a:solidFill>
                  <a:srgbClr val="10408F"/>
                </a:solidFill>
              </a:rPr>
              <a:t>www.baydeltalive.com</a:t>
            </a:r>
            <a:endParaRPr lang="en-US" altLang="en-US" sz="2903" dirty="0">
              <a:solidFill>
                <a:srgbClr val="10408F"/>
              </a:solidFill>
            </a:endParaRPr>
          </a:p>
          <a:p>
            <a:pPr algn="ctr"/>
            <a:endParaRPr lang="en-US" altLang="en-US" sz="1633" dirty="0">
              <a:solidFill>
                <a:srgbClr val="10408F"/>
              </a:solidFill>
            </a:endParaRPr>
          </a:p>
          <a:p>
            <a:pPr algn="ctr"/>
            <a:endParaRPr lang="en-US" altLang="en-US" sz="1633" dirty="0">
              <a:solidFill>
                <a:srgbClr val="10408F"/>
              </a:solidFill>
            </a:endParaRPr>
          </a:p>
          <a:p>
            <a:pPr algn="ctr"/>
            <a:r>
              <a:rPr lang="en-US" altLang="en-US" sz="1633" dirty="0">
                <a:solidFill>
                  <a:srgbClr val="10408F"/>
                </a:solidFill>
              </a:rPr>
              <a:t>THANK YOU!</a:t>
            </a:r>
          </a:p>
          <a:p>
            <a:pPr algn="ctr"/>
            <a:endParaRPr lang="en-US" altLang="en-US" sz="1633" dirty="0">
              <a:solidFill>
                <a:srgbClr val="10408F"/>
              </a:solidFill>
            </a:endParaRPr>
          </a:p>
          <a:p>
            <a:pPr algn="ctr"/>
            <a:endParaRPr lang="en-US" altLang="en-US" sz="1633" dirty="0">
              <a:solidFill>
                <a:srgbClr val="10408F"/>
              </a:solidFill>
            </a:endParaRPr>
          </a:p>
        </p:txBody>
      </p:sp>
      <p:pic>
        <p:nvPicPr>
          <p:cNvPr id="15" name="Picture 5">
            <a:extLst>
              <a:ext uri="{FF2B5EF4-FFF2-40B4-BE49-F238E27FC236}">
                <a16:creationId xmlns:a16="http://schemas.microsoft.com/office/drawing/2014/main" id="{6D18C899-6E39-9A9C-93CB-62B7A873BAAE}"/>
              </a:ext>
            </a:extLst>
          </p:cNvPr>
          <p:cNvPicPr>
            <a:picLocks noChangeAspect="1" noChangeArrowheads="1"/>
          </p:cNvPicPr>
          <p:nvPr/>
        </p:nvPicPr>
        <p:blipFill>
          <a:blip r:embed="rId3"/>
          <a:srcRect/>
          <a:stretch>
            <a:fillRect/>
          </a:stretch>
        </p:blipFill>
        <p:spPr bwMode="auto">
          <a:xfrm>
            <a:off x="1809914" y="6441338"/>
            <a:ext cx="1291766" cy="257787"/>
          </a:xfrm>
          <a:prstGeom prst="rect">
            <a:avLst/>
          </a:prstGeom>
          <a:noFill/>
          <a:ln>
            <a:noFill/>
          </a:ln>
          <a:effectLst/>
        </p:spPr>
      </p:pic>
      <p:pic>
        <p:nvPicPr>
          <p:cNvPr id="8" name="Picture 7">
            <a:extLst>
              <a:ext uri="{FF2B5EF4-FFF2-40B4-BE49-F238E27FC236}">
                <a16:creationId xmlns:a16="http://schemas.microsoft.com/office/drawing/2014/main" id="{78A3F9B0-461B-AA33-11A1-D9AB30E6CE97}"/>
              </a:ext>
            </a:extLst>
          </p:cNvPr>
          <p:cNvPicPr>
            <a:picLocks noChangeAspect="1" noChangeArrowheads="1"/>
          </p:cNvPicPr>
          <p:nvPr/>
        </p:nvPicPr>
        <p:blipFill>
          <a:blip r:embed="rId4"/>
          <a:srcRect/>
          <a:stretch>
            <a:fillRect/>
          </a:stretch>
        </p:blipFill>
        <p:spPr bwMode="auto">
          <a:xfrm>
            <a:off x="9457511" y="6385485"/>
            <a:ext cx="924577" cy="257787"/>
          </a:xfrm>
          <a:prstGeom prst="rect">
            <a:avLst/>
          </a:prstGeom>
          <a:noFill/>
          <a:ln>
            <a:noFill/>
          </a:ln>
          <a:effectLst/>
        </p:spPr>
      </p:pic>
      <p:pic>
        <p:nvPicPr>
          <p:cNvPr id="3" name="Picture 2" descr="A blue text on a white background&#10;&#10;Description automatically generated with medium confidence">
            <a:extLst>
              <a:ext uri="{FF2B5EF4-FFF2-40B4-BE49-F238E27FC236}">
                <a16:creationId xmlns:a16="http://schemas.microsoft.com/office/drawing/2014/main" id="{FF0D8499-921C-BD72-9429-F250B874AB94}"/>
              </a:ext>
            </a:extLst>
          </p:cNvPr>
          <p:cNvPicPr>
            <a:picLocks noChangeAspect="1"/>
          </p:cNvPicPr>
          <p:nvPr/>
        </p:nvPicPr>
        <p:blipFill>
          <a:blip r:embed="rId5"/>
          <a:stretch>
            <a:fillRect/>
          </a:stretch>
        </p:blipFill>
        <p:spPr>
          <a:xfrm>
            <a:off x="2085342" y="1150100"/>
            <a:ext cx="8021317" cy="1153751"/>
          </a:xfrm>
          <a:prstGeom prst="rect">
            <a:avLst/>
          </a:prstGeom>
        </p:spPr>
      </p:pic>
    </p:spTree>
    <p:extLst>
      <p:ext uri="{BB962C8B-B14F-4D97-AF65-F5344CB8AC3E}">
        <p14:creationId xmlns:p14="http://schemas.microsoft.com/office/powerpoint/2010/main" val="109375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E3C7A-D7A1-9D6B-8F14-3B4E62F67B70}"/>
            </a:ext>
          </a:extLst>
        </p:cNvPr>
        <p:cNvGrpSpPr/>
        <p:nvPr/>
      </p:nvGrpSpPr>
      <p:grpSpPr>
        <a:xfrm>
          <a:off x="0" y="0"/>
          <a:ext cx="0" cy="0"/>
          <a:chOff x="0" y="0"/>
          <a:chExt cx="0" cy="0"/>
        </a:xfrm>
      </p:grpSpPr>
    </p:spTree>
    <p:extLst>
      <p:ext uri="{BB962C8B-B14F-4D97-AF65-F5344CB8AC3E}">
        <p14:creationId xmlns:p14="http://schemas.microsoft.com/office/powerpoint/2010/main" val="1603593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DB4D-B04D-DA62-ED1D-C355ABF0FD26}"/>
            </a:ext>
          </a:extLst>
        </p:cNvPr>
        <p:cNvGrpSpPr/>
        <p:nvPr/>
      </p:nvGrpSpPr>
      <p:grpSpPr>
        <a:xfrm>
          <a:off x="0" y="0"/>
          <a:ext cx="0" cy="0"/>
          <a:chOff x="0" y="0"/>
          <a:chExt cx="0" cy="0"/>
        </a:xfrm>
      </p:grpSpPr>
    </p:spTree>
    <p:extLst>
      <p:ext uri="{BB962C8B-B14F-4D97-AF65-F5344CB8AC3E}">
        <p14:creationId xmlns:p14="http://schemas.microsoft.com/office/powerpoint/2010/main" val="205534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2680322" y="1925325"/>
            <a:ext cx="2741616" cy="225767"/>
          </a:xfrm>
          <a:prstGeom prst="rect">
            <a:avLst/>
          </a:prstGeom>
          <a:noFill/>
          <a:ln>
            <a:noFill/>
          </a:ln>
          <a:effectLst/>
        </p:spPr>
        <p:txBody>
          <a:bodyPr lIns="45932" tIns="22965" rIns="45932" bIns="2296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090" b="1" dirty="0">
              <a:solidFill>
                <a:srgbClr val="103F8F"/>
              </a:solidFill>
              <a:latin typeface="Century Gothic" charset="0"/>
            </a:endParaRPr>
          </a:p>
        </p:txBody>
      </p:sp>
      <p:sp>
        <p:nvSpPr>
          <p:cNvPr id="2" name="Text Box 5">
            <a:extLst>
              <a:ext uri="{FF2B5EF4-FFF2-40B4-BE49-F238E27FC236}">
                <a16:creationId xmlns:a16="http://schemas.microsoft.com/office/drawing/2014/main" id="{329735D5-3FFC-6A28-B4B7-789AAD71B150}"/>
              </a:ext>
            </a:extLst>
          </p:cNvPr>
          <p:cNvSpPr txBox="1">
            <a:spLocks noChangeArrowheads="1"/>
          </p:cNvSpPr>
          <p:nvPr/>
        </p:nvSpPr>
        <p:spPr bwMode="auto">
          <a:xfrm>
            <a:off x="2681404" y="2910492"/>
            <a:ext cx="6844317" cy="225767"/>
          </a:xfrm>
          <a:prstGeom prst="rect">
            <a:avLst/>
          </a:prstGeom>
          <a:noFill/>
          <a:ln>
            <a:noFill/>
          </a:ln>
          <a:effectLst/>
        </p:spPr>
        <p:txBody>
          <a:bodyPr lIns="45932" tIns="22965" rIns="45932" bIns="2296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090" b="1" dirty="0">
              <a:solidFill>
                <a:srgbClr val="103F8F"/>
              </a:solidFill>
              <a:latin typeface="Century Gothic" panose="020B0502020202020204" pitchFamily="34" charset="0"/>
            </a:endParaRP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2579638" y="3454994"/>
            <a:ext cx="6844317" cy="225767"/>
          </a:xfrm>
          <a:prstGeom prst="rect">
            <a:avLst/>
          </a:prstGeom>
          <a:noFill/>
          <a:ln>
            <a:noFill/>
          </a:ln>
          <a:effectLst/>
        </p:spPr>
        <p:txBody>
          <a:bodyPr lIns="45932" tIns="22965" rIns="45932" bIns="2296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090" b="1" dirty="0">
              <a:solidFill>
                <a:srgbClr val="103F8F"/>
              </a:solidFill>
              <a:latin typeface="Century Gothic" panose="020B0502020202020204" pitchFamily="34" charset="0"/>
            </a:endParaRPr>
          </a:p>
        </p:txBody>
      </p:sp>
      <p:grpSp>
        <p:nvGrpSpPr>
          <p:cNvPr id="5" name="Group 4">
            <a:extLst>
              <a:ext uri="{FF2B5EF4-FFF2-40B4-BE49-F238E27FC236}">
                <a16:creationId xmlns:a16="http://schemas.microsoft.com/office/drawing/2014/main" id="{0C71E85B-EE7A-4B5F-6B5E-96CADC6D03EF}"/>
              </a:ext>
            </a:extLst>
          </p:cNvPr>
          <p:cNvGrpSpPr/>
          <p:nvPr/>
        </p:nvGrpSpPr>
        <p:grpSpPr>
          <a:xfrm>
            <a:off x="4496869" y="1389692"/>
            <a:ext cx="5885021" cy="4666143"/>
            <a:chOff x="4094107" y="1666241"/>
            <a:chExt cx="4950168" cy="3967819"/>
          </a:xfrm>
        </p:grpSpPr>
        <p:pic>
          <p:nvPicPr>
            <p:cNvPr id="3" name="Picture 2">
              <a:extLst>
                <a:ext uri="{FF2B5EF4-FFF2-40B4-BE49-F238E27FC236}">
                  <a16:creationId xmlns:a16="http://schemas.microsoft.com/office/drawing/2014/main" id="{8F1830CD-3F1D-023C-8D2E-95BFA1031882}"/>
                </a:ext>
              </a:extLst>
            </p:cNvPr>
            <p:cNvPicPr>
              <a:picLocks noChangeAspect="1"/>
            </p:cNvPicPr>
            <p:nvPr/>
          </p:nvPicPr>
          <p:blipFill>
            <a:blip r:embed="rId3"/>
            <a:stretch>
              <a:fillRect/>
            </a:stretch>
          </p:blipFill>
          <p:spPr>
            <a:xfrm>
              <a:off x="4094107" y="2786621"/>
              <a:ext cx="616551" cy="616551"/>
            </a:xfrm>
            <a:prstGeom prst="rect">
              <a:avLst/>
            </a:prstGeom>
          </p:spPr>
        </p:pic>
        <p:pic>
          <p:nvPicPr>
            <p:cNvPr id="4" name="Picture 3">
              <a:extLst>
                <a:ext uri="{FF2B5EF4-FFF2-40B4-BE49-F238E27FC236}">
                  <a16:creationId xmlns:a16="http://schemas.microsoft.com/office/drawing/2014/main" id="{C3CB3569-3052-86B1-1180-83F4BC1891BD}"/>
                </a:ext>
              </a:extLst>
            </p:cNvPr>
            <p:cNvPicPr>
              <a:picLocks noChangeAspect="1"/>
            </p:cNvPicPr>
            <p:nvPr/>
          </p:nvPicPr>
          <p:blipFill>
            <a:blip r:embed="rId4"/>
            <a:stretch>
              <a:fillRect/>
            </a:stretch>
          </p:blipFill>
          <p:spPr>
            <a:xfrm>
              <a:off x="5360963" y="2780017"/>
              <a:ext cx="609446" cy="609446"/>
            </a:xfrm>
            <a:prstGeom prst="rect">
              <a:avLst/>
            </a:prstGeom>
          </p:spPr>
        </p:pic>
        <p:pic>
          <p:nvPicPr>
            <p:cNvPr id="7" name="Picture 6">
              <a:extLst>
                <a:ext uri="{FF2B5EF4-FFF2-40B4-BE49-F238E27FC236}">
                  <a16:creationId xmlns:a16="http://schemas.microsoft.com/office/drawing/2014/main" id="{A2827BA6-C89F-2AC5-FC31-DD23962E6DAE}"/>
                </a:ext>
              </a:extLst>
            </p:cNvPr>
            <p:cNvPicPr>
              <a:picLocks noChangeAspect="1"/>
            </p:cNvPicPr>
            <p:nvPr/>
          </p:nvPicPr>
          <p:blipFill>
            <a:blip r:embed="rId5"/>
            <a:stretch>
              <a:fillRect/>
            </a:stretch>
          </p:blipFill>
          <p:spPr>
            <a:xfrm>
              <a:off x="8068822" y="5151674"/>
              <a:ext cx="956831" cy="432707"/>
            </a:xfrm>
            <a:prstGeom prst="rect">
              <a:avLst/>
            </a:prstGeom>
          </p:spPr>
        </p:pic>
        <p:pic>
          <p:nvPicPr>
            <p:cNvPr id="8" name="Picture 7">
              <a:extLst>
                <a:ext uri="{FF2B5EF4-FFF2-40B4-BE49-F238E27FC236}">
                  <a16:creationId xmlns:a16="http://schemas.microsoft.com/office/drawing/2014/main" id="{B46E78F2-4641-5F66-8962-A4F6703669FB}"/>
                </a:ext>
              </a:extLst>
            </p:cNvPr>
            <p:cNvPicPr>
              <a:picLocks noChangeAspect="1"/>
            </p:cNvPicPr>
            <p:nvPr/>
          </p:nvPicPr>
          <p:blipFill>
            <a:blip r:embed="rId6"/>
            <a:stretch>
              <a:fillRect/>
            </a:stretch>
          </p:blipFill>
          <p:spPr>
            <a:xfrm>
              <a:off x="7868243" y="2832941"/>
              <a:ext cx="1176032" cy="414353"/>
            </a:xfrm>
            <a:prstGeom prst="rect">
              <a:avLst/>
            </a:prstGeom>
          </p:spPr>
        </p:pic>
        <p:pic>
          <p:nvPicPr>
            <p:cNvPr id="10" name="Picture 9">
              <a:extLst>
                <a:ext uri="{FF2B5EF4-FFF2-40B4-BE49-F238E27FC236}">
                  <a16:creationId xmlns:a16="http://schemas.microsoft.com/office/drawing/2014/main" id="{B7D93B23-2781-5E1D-4532-2CCC7046DDB2}"/>
                </a:ext>
              </a:extLst>
            </p:cNvPr>
            <p:cNvPicPr>
              <a:picLocks noChangeAspect="1"/>
            </p:cNvPicPr>
            <p:nvPr/>
          </p:nvPicPr>
          <p:blipFill>
            <a:blip r:embed="rId7"/>
            <a:stretch>
              <a:fillRect/>
            </a:stretch>
          </p:blipFill>
          <p:spPr>
            <a:xfrm>
              <a:off x="4094107" y="5250100"/>
              <a:ext cx="877751" cy="329045"/>
            </a:xfrm>
            <a:prstGeom prst="rect">
              <a:avLst/>
            </a:prstGeom>
          </p:spPr>
        </p:pic>
        <p:pic>
          <p:nvPicPr>
            <p:cNvPr id="11" name="Picture 10">
              <a:extLst>
                <a:ext uri="{FF2B5EF4-FFF2-40B4-BE49-F238E27FC236}">
                  <a16:creationId xmlns:a16="http://schemas.microsoft.com/office/drawing/2014/main" id="{C0AD9A40-30A2-4B45-11EA-74120BB31AE1}"/>
                </a:ext>
              </a:extLst>
            </p:cNvPr>
            <p:cNvPicPr>
              <a:picLocks noChangeAspect="1"/>
            </p:cNvPicPr>
            <p:nvPr/>
          </p:nvPicPr>
          <p:blipFill>
            <a:blip r:embed="rId8"/>
            <a:stretch>
              <a:fillRect/>
            </a:stretch>
          </p:blipFill>
          <p:spPr>
            <a:xfrm>
              <a:off x="4122132" y="4042792"/>
              <a:ext cx="475207" cy="499661"/>
            </a:xfrm>
            <a:prstGeom prst="rect">
              <a:avLst/>
            </a:prstGeom>
          </p:spPr>
        </p:pic>
        <p:pic>
          <p:nvPicPr>
            <p:cNvPr id="12" name="Picture 11">
              <a:extLst>
                <a:ext uri="{FF2B5EF4-FFF2-40B4-BE49-F238E27FC236}">
                  <a16:creationId xmlns:a16="http://schemas.microsoft.com/office/drawing/2014/main" id="{7353B96F-7296-1DCD-01BC-06BF67D192D9}"/>
                </a:ext>
              </a:extLst>
            </p:cNvPr>
            <p:cNvPicPr>
              <a:picLocks noChangeAspect="1"/>
            </p:cNvPicPr>
            <p:nvPr/>
          </p:nvPicPr>
          <p:blipFill>
            <a:blip r:embed="rId9"/>
            <a:stretch>
              <a:fillRect/>
            </a:stretch>
          </p:blipFill>
          <p:spPr>
            <a:xfrm>
              <a:off x="5098100" y="4150815"/>
              <a:ext cx="847131" cy="243737"/>
            </a:xfrm>
            <a:prstGeom prst="rect">
              <a:avLst/>
            </a:prstGeom>
          </p:spPr>
        </p:pic>
        <p:pic>
          <p:nvPicPr>
            <p:cNvPr id="13" name="Picture 12">
              <a:extLst>
                <a:ext uri="{FF2B5EF4-FFF2-40B4-BE49-F238E27FC236}">
                  <a16:creationId xmlns:a16="http://schemas.microsoft.com/office/drawing/2014/main" id="{1052BF77-3E2A-FA26-0921-4FF4D18EFFA6}"/>
                </a:ext>
              </a:extLst>
            </p:cNvPr>
            <p:cNvPicPr>
              <a:picLocks noChangeAspect="1"/>
            </p:cNvPicPr>
            <p:nvPr/>
          </p:nvPicPr>
          <p:blipFill>
            <a:blip r:embed="rId10"/>
            <a:stretch>
              <a:fillRect/>
            </a:stretch>
          </p:blipFill>
          <p:spPr>
            <a:xfrm>
              <a:off x="6455323" y="3986515"/>
              <a:ext cx="700863" cy="530308"/>
            </a:xfrm>
            <a:prstGeom prst="rect">
              <a:avLst/>
            </a:prstGeom>
          </p:spPr>
        </p:pic>
        <p:pic>
          <p:nvPicPr>
            <p:cNvPr id="14" name="Picture 13">
              <a:extLst>
                <a:ext uri="{FF2B5EF4-FFF2-40B4-BE49-F238E27FC236}">
                  <a16:creationId xmlns:a16="http://schemas.microsoft.com/office/drawing/2014/main" id="{3A264BEC-4A2F-9A0F-94F3-C7B3DDADA3B0}"/>
                </a:ext>
              </a:extLst>
            </p:cNvPr>
            <p:cNvPicPr>
              <a:picLocks noChangeAspect="1"/>
            </p:cNvPicPr>
            <p:nvPr/>
          </p:nvPicPr>
          <p:blipFill>
            <a:blip r:embed="rId11"/>
            <a:stretch>
              <a:fillRect/>
            </a:stretch>
          </p:blipFill>
          <p:spPr>
            <a:xfrm>
              <a:off x="7879700" y="3992480"/>
              <a:ext cx="1145953" cy="511935"/>
            </a:xfrm>
            <a:prstGeom prst="rect">
              <a:avLst/>
            </a:prstGeom>
          </p:spPr>
        </p:pic>
        <p:pic>
          <p:nvPicPr>
            <p:cNvPr id="15" name="Picture 14">
              <a:extLst>
                <a:ext uri="{FF2B5EF4-FFF2-40B4-BE49-F238E27FC236}">
                  <a16:creationId xmlns:a16="http://schemas.microsoft.com/office/drawing/2014/main" id="{8DA9BE5F-4581-9356-F277-C85D3CC11DF5}"/>
                </a:ext>
              </a:extLst>
            </p:cNvPr>
            <p:cNvPicPr>
              <a:picLocks noChangeAspect="1"/>
            </p:cNvPicPr>
            <p:nvPr/>
          </p:nvPicPr>
          <p:blipFill>
            <a:blip r:embed="rId12"/>
            <a:stretch>
              <a:fillRect/>
            </a:stretch>
          </p:blipFill>
          <p:spPr>
            <a:xfrm>
              <a:off x="7000896" y="1699711"/>
              <a:ext cx="426613" cy="511935"/>
            </a:xfrm>
            <a:prstGeom prst="rect">
              <a:avLst/>
            </a:prstGeom>
          </p:spPr>
        </p:pic>
        <p:pic>
          <p:nvPicPr>
            <p:cNvPr id="16" name="Picture 15">
              <a:extLst>
                <a:ext uri="{FF2B5EF4-FFF2-40B4-BE49-F238E27FC236}">
                  <a16:creationId xmlns:a16="http://schemas.microsoft.com/office/drawing/2014/main" id="{D424C0EE-E5DE-9F5D-2989-182ED84C2CC5}"/>
                </a:ext>
              </a:extLst>
            </p:cNvPr>
            <p:cNvPicPr>
              <a:picLocks noChangeAspect="1"/>
            </p:cNvPicPr>
            <p:nvPr/>
          </p:nvPicPr>
          <p:blipFill>
            <a:blip r:embed="rId13"/>
            <a:stretch>
              <a:fillRect/>
            </a:stretch>
          </p:blipFill>
          <p:spPr>
            <a:xfrm>
              <a:off x="4122132" y="1776549"/>
              <a:ext cx="1328818" cy="292336"/>
            </a:xfrm>
            <a:prstGeom prst="rect">
              <a:avLst/>
            </a:prstGeom>
          </p:spPr>
        </p:pic>
        <p:pic>
          <p:nvPicPr>
            <p:cNvPr id="17" name="Picture 16">
              <a:extLst>
                <a:ext uri="{FF2B5EF4-FFF2-40B4-BE49-F238E27FC236}">
                  <a16:creationId xmlns:a16="http://schemas.microsoft.com/office/drawing/2014/main" id="{A1AED9B2-77AB-4197-74D6-330C510D746D}"/>
                </a:ext>
              </a:extLst>
            </p:cNvPr>
            <p:cNvPicPr>
              <a:picLocks noChangeAspect="1"/>
            </p:cNvPicPr>
            <p:nvPr/>
          </p:nvPicPr>
          <p:blipFill>
            <a:blip r:embed="rId14"/>
            <a:stretch>
              <a:fillRect/>
            </a:stretch>
          </p:blipFill>
          <p:spPr>
            <a:xfrm>
              <a:off x="5945231" y="1669575"/>
              <a:ext cx="414353" cy="536404"/>
            </a:xfrm>
            <a:prstGeom prst="rect">
              <a:avLst/>
            </a:prstGeom>
          </p:spPr>
        </p:pic>
        <p:pic>
          <p:nvPicPr>
            <p:cNvPr id="18" name="Picture 17">
              <a:extLst>
                <a:ext uri="{FF2B5EF4-FFF2-40B4-BE49-F238E27FC236}">
                  <a16:creationId xmlns:a16="http://schemas.microsoft.com/office/drawing/2014/main" id="{6FF4B9E5-CE11-6083-8B56-66283C24814A}"/>
                </a:ext>
              </a:extLst>
            </p:cNvPr>
            <p:cNvPicPr>
              <a:picLocks noChangeAspect="1"/>
            </p:cNvPicPr>
            <p:nvPr/>
          </p:nvPicPr>
          <p:blipFill>
            <a:blip r:embed="rId15"/>
            <a:stretch>
              <a:fillRect/>
            </a:stretch>
          </p:blipFill>
          <p:spPr>
            <a:xfrm>
              <a:off x="5565380" y="5195184"/>
              <a:ext cx="1779885" cy="438876"/>
            </a:xfrm>
            <a:prstGeom prst="rect">
              <a:avLst/>
            </a:prstGeom>
          </p:spPr>
        </p:pic>
        <p:pic>
          <p:nvPicPr>
            <p:cNvPr id="19" name="Picture 18">
              <a:extLst>
                <a:ext uri="{FF2B5EF4-FFF2-40B4-BE49-F238E27FC236}">
                  <a16:creationId xmlns:a16="http://schemas.microsoft.com/office/drawing/2014/main" id="{25D0C725-EC7E-E5BF-2E23-46896CB396F1}"/>
                </a:ext>
              </a:extLst>
            </p:cNvPr>
            <p:cNvPicPr>
              <a:picLocks noChangeAspect="1"/>
            </p:cNvPicPr>
            <p:nvPr/>
          </p:nvPicPr>
          <p:blipFill>
            <a:blip r:embed="rId16"/>
            <a:stretch>
              <a:fillRect/>
            </a:stretch>
          </p:blipFill>
          <p:spPr>
            <a:xfrm>
              <a:off x="6670014" y="2773989"/>
              <a:ext cx="597258" cy="591163"/>
            </a:xfrm>
            <a:prstGeom prst="rect">
              <a:avLst/>
            </a:prstGeom>
          </p:spPr>
        </p:pic>
        <p:pic>
          <p:nvPicPr>
            <p:cNvPr id="20" name="Picture 19">
              <a:extLst>
                <a:ext uri="{FF2B5EF4-FFF2-40B4-BE49-F238E27FC236}">
                  <a16:creationId xmlns:a16="http://schemas.microsoft.com/office/drawing/2014/main" id="{2FB6AFFB-8FBC-05DD-4F71-1D3BEDC6C97F}"/>
                </a:ext>
              </a:extLst>
            </p:cNvPr>
            <p:cNvPicPr>
              <a:picLocks noChangeAspect="1"/>
            </p:cNvPicPr>
            <p:nvPr/>
          </p:nvPicPr>
          <p:blipFill>
            <a:blip r:embed="rId17"/>
            <a:stretch>
              <a:fillRect/>
            </a:stretch>
          </p:blipFill>
          <p:spPr>
            <a:xfrm>
              <a:off x="8068822" y="1666241"/>
              <a:ext cx="670278" cy="578876"/>
            </a:xfrm>
            <a:prstGeom prst="rect">
              <a:avLst/>
            </a:prstGeom>
          </p:spPr>
        </p:pic>
      </p:grpSp>
      <p:pic>
        <p:nvPicPr>
          <p:cNvPr id="9" name="Picture 8">
            <a:extLst>
              <a:ext uri="{FF2B5EF4-FFF2-40B4-BE49-F238E27FC236}">
                <a16:creationId xmlns:a16="http://schemas.microsoft.com/office/drawing/2014/main" id="{1F346DBA-2CB8-FF09-3D5F-AFDCD6C902A1}"/>
              </a:ext>
            </a:extLst>
          </p:cNvPr>
          <p:cNvPicPr>
            <a:picLocks noChangeAspect="1" noChangeArrowheads="1"/>
          </p:cNvPicPr>
          <p:nvPr/>
        </p:nvPicPr>
        <p:blipFill>
          <a:blip r:embed="rId18"/>
          <a:srcRect/>
          <a:stretch>
            <a:fillRect/>
          </a:stretch>
        </p:blipFill>
        <p:spPr bwMode="auto">
          <a:xfrm>
            <a:off x="5517060" y="6325145"/>
            <a:ext cx="1296136" cy="362918"/>
          </a:xfrm>
          <a:prstGeom prst="rect">
            <a:avLst/>
          </a:prstGeom>
          <a:noFill/>
          <a:ln>
            <a:noFill/>
          </a:ln>
          <a:effectLst/>
        </p:spPr>
      </p:pic>
      <p:sp>
        <p:nvSpPr>
          <p:cNvPr id="21" name="Text Box 8">
            <a:extLst>
              <a:ext uri="{FF2B5EF4-FFF2-40B4-BE49-F238E27FC236}">
                <a16:creationId xmlns:a16="http://schemas.microsoft.com/office/drawing/2014/main" id="{6CEE4CC1-295A-EE5E-08CF-6D8941F97B8D}"/>
              </a:ext>
            </a:extLst>
          </p:cNvPr>
          <p:cNvSpPr txBox="1">
            <a:spLocks noChangeArrowheads="1"/>
          </p:cNvSpPr>
          <p:nvPr/>
        </p:nvSpPr>
        <p:spPr bwMode="auto">
          <a:xfrm>
            <a:off x="648290" y="866747"/>
            <a:ext cx="4602453" cy="3353225"/>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2177" b="1" dirty="0">
                <a:solidFill>
                  <a:srgbClr val="103F8F"/>
                </a:solidFill>
                <a:latin typeface="Avenir Next" panose="020B0503020202020204" pitchFamily="34" charset="0"/>
              </a:rPr>
              <a:t>Community Investment</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SFCWA - $477k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USBR - $100k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DWR EMP - $360k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SWC -$330k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MWD - $500k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JPL/NASA – $130k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CalFire - $300k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SNC-$400K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Battle Creek- $140k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SWRCB- $150k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RCDs &amp; FSCs - $500K</a:t>
            </a:r>
          </a:p>
          <a:p>
            <a:pPr>
              <a:lnSpc>
                <a:spcPct val="100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DSC-$45K</a:t>
            </a:r>
          </a:p>
        </p:txBody>
      </p:sp>
      <p:sp>
        <p:nvSpPr>
          <p:cNvPr id="22" name="TextBox 117">
            <a:extLst>
              <a:ext uri="{FF2B5EF4-FFF2-40B4-BE49-F238E27FC236}">
                <a16:creationId xmlns:a16="http://schemas.microsoft.com/office/drawing/2014/main" id="{4A80B3B9-66EC-81FB-9BCB-770923A0895D}"/>
              </a:ext>
            </a:extLst>
          </p:cNvPr>
          <p:cNvSpPr txBox="1">
            <a:spLocks noChangeArrowheads="1"/>
          </p:cNvSpPr>
          <p:nvPr/>
        </p:nvSpPr>
        <p:spPr bwMode="auto">
          <a:xfrm>
            <a:off x="3531460" y="228354"/>
            <a:ext cx="8660540" cy="594923"/>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3" name="TextBox 118">
            <a:extLst>
              <a:ext uri="{FF2B5EF4-FFF2-40B4-BE49-F238E27FC236}">
                <a16:creationId xmlns:a16="http://schemas.microsoft.com/office/drawing/2014/main" id="{558AD176-0299-CB74-E706-8F6D752447AA}"/>
              </a:ext>
            </a:extLst>
          </p:cNvPr>
          <p:cNvSpPr txBox="1">
            <a:spLocks noChangeArrowheads="1"/>
          </p:cNvSpPr>
          <p:nvPr/>
        </p:nvSpPr>
        <p:spPr bwMode="auto">
          <a:xfrm>
            <a:off x="5052260" y="330606"/>
            <a:ext cx="6369788"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2177" dirty="0">
                <a:solidFill>
                  <a:schemeClr val="bg1"/>
                </a:solidFill>
                <a:latin typeface="Avenir Next" panose="020B0503020202020204" pitchFamily="34" charset="0"/>
              </a:rPr>
              <a:t>Funding Partners &amp; Regional Programs</a:t>
            </a:r>
          </a:p>
        </p:txBody>
      </p:sp>
      <p:pic>
        <p:nvPicPr>
          <p:cNvPr id="26" name="Picture 25" descr="Diagram&#10;&#10;Description automatically generated">
            <a:extLst>
              <a:ext uri="{FF2B5EF4-FFF2-40B4-BE49-F238E27FC236}">
                <a16:creationId xmlns:a16="http://schemas.microsoft.com/office/drawing/2014/main" id="{7E9FDB7C-3FFA-D5D8-1221-1955CD88CFEE}"/>
              </a:ext>
            </a:extLst>
          </p:cNvPr>
          <p:cNvPicPr>
            <a:picLocks noChangeAspect="1"/>
          </p:cNvPicPr>
          <p:nvPr/>
        </p:nvPicPr>
        <p:blipFill rotWithShape="1">
          <a:blip r:embed="rId19"/>
          <a:srcRect l="2022" t="6164" r="7404" b="6078"/>
          <a:stretch/>
        </p:blipFill>
        <p:spPr>
          <a:xfrm>
            <a:off x="4367819" y="973543"/>
            <a:ext cx="6428835" cy="5884459"/>
          </a:xfrm>
          <a:prstGeom prst="rect">
            <a:avLst/>
          </a:prstGeom>
        </p:spPr>
      </p:pic>
      <p:sp>
        <p:nvSpPr>
          <p:cNvPr id="24" name="Oval 23">
            <a:hlinkClick r:id="rId20"/>
            <a:extLst>
              <a:ext uri="{FF2B5EF4-FFF2-40B4-BE49-F238E27FC236}">
                <a16:creationId xmlns:a16="http://schemas.microsoft.com/office/drawing/2014/main" id="{71C06CBF-94E0-2A7D-F3D1-8CB9B002DDA2}"/>
              </a:ext>
            </a:extLst>
          </p:cNvPr>
          <p:cNvSpPr/>
          <p:nvPr/>
        </p:nvSpPr>
        <p:spPr bwMode="auto">
          <a:xfrm>
            <a:off x="8722836" y="1863199"/>
            <a:ext cx="138255" cy="161223"/>
          </a:xfrm>
          <a:prstGeom prst="ellipse">
            <a:avLst/>
          </a:prstGeom>
          <a:noFill/>
          <a:ln w="9525" cap="flat" cmpd="sng" algn="ctr">
            <a:noFill/>
            <a:prstDash val="solid"/>
            <a:round/>
            <a:headEnd type="none" w="med" len="med"/>
            <a:tailEnd type="none" w="med" len="med"/>
          </a:ln>
          <a:effectLst/>
        </p:spPr>
        <p:txBody>
          <a:bodyPr vert="horz" wrap="square" lIns="82953" tIns="41476" rIns="82953" bIns="41476" numCol="1" rtlCol="0" anchor="t" anchorCtr="0" compatLnSpc="1">
            <a:prstTxWarp prst="textNoShape">
              <a:avLst/>
            </a:prstTxWarp>
          </a:bodyPr>
          <a:lstStyle/>
          <a:p>
            <a:pPr defTabSz="414772" fontAlgn="base" hangingPunct="0">
              <a:lnSpc>
                <a:spcPct val="93000"/>
              </a:lnSpc>
              <a:spcBef>
                <a:spcPct val="0"/>
              </a:spcBef>
              <a:spcAft>
                <a:spcPct val="0"/>
              </a:spcAft>
              <a:buClr>
                <a:srgbClr val="000000"/>
              </a:buClr>
              <a:buSzPct val="100000"/>
            </a:pPr>
            <a:endParaRPr lang="en-US" sz="1633">
              <a:solidFill>
                <a:schemeClr val="bg1"/>
              </a:solidFill>
              <a:latin typeface="Arial" charset="0"/>
              <a:ea typeface="Microsoft YaHei" charset="0"/>
            </a:endParaRPr>
          </a:p>
        </p:txBody>
      </p:sp>
    </p:spTree>
    <p:extLst>
      <p:ext uri="{BB962C8B-B14F-4D97-AF65-F5344CB8AC3E}">
        <p14:creationId xmlns:p14="http://schemas.microsoft.com/office/powerpoint/2010/main" val="1042750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a:extLst>
              <a:ext uri="{FF2B5EF4-FFF2-40B4-BE49-F238E27FC236}">
                <a16:creationId xmlns:a16="http://schemas.microsoft.com/office/drawing/2014/main" id="{9EBC28E5-22EB-75B1-28B5-8FDC8AD2B4B6}"/>
              </a:ext>
            </a:extLst>
          </p:cNvPr>
          <p:cNvSpPr txBox="1">
            <a:spLocks noChangeArrowheads="1"/>
          </p:cNvSpPr>
          <p:nvPr/>
        </p:nvSpPr>
        <p:spPr bwMode="auto">
          <a:xfrm>
            <a:off x="1542242" y="1424310"/>
            <a:ext cx="3655104"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charset="0"/>
            </a:endParaRPr>
          </a:p>
        </p:txBody>
      </p:sp>
      <p:sp>
        <p:nvSpPr>
          <p:cNvPr id="21514" name="TextBox 117">
            <a:extLst>
              <a:ext uri="{FF2B5EF4-FFF2-40B4-BE49-F238E27FC236}">
                <a16:creationId xmlns:a16="http://schemas.microsoft.com/office/drawing/2014/main" id="{470D62F0-4482-3558-AD72-0E561E0B4B7A}"/>
              </a:ext>
            </a:extLst>
          </p:cNvPr>
          <p:cNvSpPr txBox="1">
            <a:spLocks noChangeArrowheads="1"/>
          </p:cNvSpPr>
          <p:nvPr/>
        </p:nvSpPr>
        <p:spPr bwMode="auto">
          <a:xfrm>
            <a:off x="3047039" y="128227"/>
            <a:ext cx="9144961" cy="642675"/>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1515" name="TextBox 118">
            <a:extLst>
              <a:ext uri="{FF2B5EF4-FFF2-40B4-BE49-F238E27FC236}">
                <a16:creationId xmlns:a16="http://schemas.microsoft.com/office/drawing/2014/main" id="{192A027C-EE54-1ECE-9E1E-DF13E9B57CC6}"/>
              </a:ext>
            </a:extLst>
          </p:cNvPr>
          <p:cNvSpPr txBox="1">
            <a:spLocks noChangeArrowheads="1"/>
          </p:cNvSpPr>
          <p:nvPr/>
        </p:nvSpPr>
        <p:spPr bwMode="auto">
          <a:xfrm>
            <a:off x="7619519" y="235883"/>
            <a:ext cx="3950336"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2177" dirty="0">
                <a:solidFill>
                  <a:schemeClr val="bg1"/>
                </a:solidFill>
                <a:latin typeface="Avenir Next" panose="020B0503020202020204" pitchFamily="34" charset="0"/>
              </a:rPr>
              <a:t>What is BDL?</a:t>
            </a:r>
          </a:p>
        </p:txBody>
      </p:sp>
      <p:sp>
        <p:nvSpPr>
          <p:cNvPr id="6" name="Text Box 5">
            <a:extLst>
              <a:ext uri="{FF2B5EF4-FFF2-40B4-BE49-F238E27FC236}">
                <a16:creationId xmlns:a16="http://schemas.microsoft.com/office/drawing/2014/main" id="{D45D8289-527B-A0C0-4F85-94725DFB002E}"/>
              </a:ext>
            </a:extLst>
          </p:cNvPr>
          <p:cNvSpPr txBox="1">
            <a:spLocks noChangeArrowheads="1"/>
          </p:cNvSpPr>
          <p:nvPr/>
        </p:nvSpPr>
        <p:spPr bwMode="auto">
          <a:xfrm>
            <a:off x="1523520" y="4189400"/>
            <a:ext cx="9124798" cy="300991"/>
          </a:xfrm>
          <a:prstGeom prst="rect">
            <a:avLst/>
          </a:prstGeom>
          <a:noFill/>
          <a:ln>
            <a:noFill/>
          </a:ln>
          <a:effec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defRPr/>
            </a:pPr>
            <a:endParaRPr lang="en-US" altLang="en-US" sz="1452" b="1" dirty="0">
              <a:solidFill>
                <a:srgbClr val="103F8F"/>
              </a:solidFill>
              <a:latin typeface="Century Gothic" panose="020B0502020202020204" pitchFamily="34" charset="0"/>
            </a:endParaRPr>
          </a:p>
        </p:txBody>
      </p:sp>
      <p:sp>
        <p:nvSpPr>
          <p:cNvPr id="4" name="Content Placeholder 3">
            <a:extLst>
              <a:ext uri="{FF2B5EF4-FFF2-40B4-BE49-F238E27FC236}">
                <a16:creationId xmlns:a16="http://schemas.microsoft.com/office/drawing/2014/main" id="{E5175DE8-4F46-E412-7A5E-E1375ED1C8FC}"/>
              </a:ext>
            </a:extLst>
          </p:cNvPr>
          <p:cNvSpPr>
            <a:spLocks noGrp="1"/>
          </p:cNvSpPr>
          <p:nvPr>
            <p:ph idx="1"/>
          </p:nvPr>
        </p:nvSpPr>
        <p:spPr>
          <a:xfrm>
            <a:off x="2679241" y="1182364"/>
            <a:ext cx="7120108" cy="5426490"/>
          </a:xfrm>
        </p:spPr>
        <p:txBody>
          <a:bodyPr/>
          <a:lstStyle/>
          <a:p>
            <a:pPr>
              <a:lnSpc>
                <a:spcPct val="105000"/>
              </a:lnSpc>
              <a:spcBef>
                <a:spcPts val="1577"/>
              </a:spcBef>
              <a:spcAft>
                <a:spcPct val="0"/>
              </a:spcAft>
              <a:buClr>
                <a:srgbClr val="69BD46"/>
              </a:buClr>
              <a:buFont typeface="Wingdings" pitchFamily="2" charset="2"/>
              <a:buChar char=""/>
              <a:defRPr/>
            </a:pPr>
            <a:r>
              <a:rPr lang="en-US" sz="1814" b="1" dirty="0">
                <a:solidFill>
                  <a:srgbClr val="103F8F"/>
                </a:solidFill>
                <a:latin typeface="Avenir Next" panose="020B0503020202020204" pitchFamily="34" charset="0"/>
              </a:rPr>
              <a:t>Open Data Access Platform  </a:t>
            </a:r>
          </a:p>
          <a:p>
            <a:pPr>
              <a:lnSpc>
                <a:spcPct val="105000"/>
              </a:lnSpc>
              <a:spcBef>
                <a:spcPts val="1577"/>
              </a:spcBef>
              <a:spcAft>
                <a:spcPct val="0"/>
              </a:spcAft>
              <a:buClr>
                <a:srgbClr val="69BD46"/>
              </a:buClr>
              <a:buFont typeface="Wingdings" pitchFamily="2" charset="2"/>
              <a:buChar char=""/>
              <a:defRPr/>
            </a:pPr>
            <a:r>
              <a:rPr lang="en-US" sz="1814" b="1" dirty="0">
                <a:solidFill>
                  <a:srgbClr val="103F8F"/>
                </a:solidFill>
                <a:latin typeface="Avenir Next" panose="020B0503020202020204" pitchFamily="34" charset="0"/>
              </a:rPr>
              <a:t>Data Federation that aggregates data from hundreds of sources.   </a:t>
            </a:r>
            <a:r>
              <a:rPr lang="en-US" altLang="en-US" sz="1814" b="1" dirty="0">
                <a:solidFill>
                  <a:srgbClr val="103F8F"/>
                </a:solidFill>
                <a:latin typeface="Avenir Next" panose="020B0503020202020204" pitchFamily="34" charset="0"/>
              </a:rPr>
              <a:t>NWIS, CDEC, NOAA, DWR, USBR, USFWS, CADFWS, Academia, NGOs, NASA, </a:t>
            </a:r>
            <a:r>
              <a:rPr lang="en-US" altLang="en-US" sz="1814" b="1" dirty="0" err="1">
                <a:solidFill>
                  <a:srgbClr val="103F8F"/>
                </a:solidFill>
                <a:latin typeface="Avenir Next" panose="020B0503020202020204" pitchFamily="34" charset="0"/>
              </a:rPr>
              <a:t>OpenET</a:t>
            </a:r>
            <a:r>
              <a:rPr lang="en-US" altLang="en-US" sz="1814" b="1" dirty="0">
                <a:solidFill>
                  <a:srgbClr val="103F8F"/>
                </a:solidFill>
                <a:latin typeface="Avenir Next" panose="020B0503020202020204" pitchFamily="34" charset="0"/>
              </a:rPr>
              <a:t>, AGOL</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3F8F"/>
                </a:solidFill>
                <a:latin typeface="Avenir Next" panose="020B0503020202020204" pitchFamily="34" charset="0"/>
              </a:rPr>
              <a:t>API Consumer</a:t>
            </a:r>
          </a:p>
          <a:p>
            <a:pPr>
              <a:lnSpc>
                <a:spcPct val="105000"/>
              </a:lnSpc>
              <a:spcBef>
                <a:spcPts val="1577"/>
              </a:spcBef>
              <a:spcAft>
                <a:spcPct val="0"/>
              </a:spcAft>
              <a:buClr>
                <a:srgbClr val="69BD46"/>
              </a:buClr>
              <a:buFont typeface="Wingdings" pitchFamily="2" charset="2"/>
              <a:buChar char=""/>
              <a:defRPr/>
            </a:pPr>
            <a:r>
              <a:rPr lang="en-US" sz="1814" b="1" dirty="0">
                <a:solidFill>
                  <a:srgbClr val="103F8F"/>
                </a:solidFill>
                <a:latin typeface="Avenir Next" panose="020B0503020202020204" pitchFamily="34" charset="0"/>
              </a:rPr>
              <a:t>Web application provides tools use federated data through custom templates, dashboards, maps</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3F8F"/>
                </a:solidFill>
                <a:latin typeface="Avenir Next" panose="020B0503020202020204" pitchFamily="34" charset="0"/>
              </a:rPr>
              <a:t>Sensor network observations.  View many monitoring programs in one location</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3F8F"/>
                </a:solidFill>
                <a:latin typeface="Avenir Next" panose="020B0503020202020204" pitchFamily="34" charset="0"/>
              </a:rPr>
              <a:t>Map based data analytics</a:t>
            </a:r>
          </a:p>
          <a:p>
            <a:pPr>
              <a:lnSpc>
                <a:spcPct val="105000"/>
              </a:lnSpc>
              <a:spcBef>
                <a:spcPts val="1577"/>
              </a:spcBef>
              <a:spcAft>
                <a:spcPct val="0"/>
              </a:spcAft>
              <a:buClr>
                <a:srgbClr val="69BD46"/>
              </a:buClr>
              <a:buFont typeface="Wingdings" pitchFamily="2" charset="2"/>
              <a:buChar char=""/>
              <a:defRPr/>
            </a:pPr>
            <a:r>
              <a:rPr lang="en-US" altLang="en-US" sz="1814" b="1" dirty="0">
                <a:solidFill>
                  <a:srgbClr val="103F8F"/>
                </a:solidFill>
                <a:latin typeface="Avenir Next" panose="020B0503020202020204" pitchFamily="34" charset="0"/>
              </a:rPr>
              <a:t>Provides collaborative and special project workspaces (Fisheries, CSAMP, Sutter, Islands, Estuary Workgroup, Remote Sensing)</a:t>
            </a:r>
          </a:p>
          <a:p>
            <a:pPr>
              <a:lnSpc>
                <a:spcPct val="105000"/>
              </a:lnSpc>
              <a:spcBef>
                <a:spcPts val="1577"/>
              </a:spcBef>
              <a:spcAft>
                <a:spcPct val="0"/>
              </a:spcAft>
              <a:buClr>
                <a:srgbClr val="69BD46"/>
              </a:buClr>
              <a:buFont typeface="Wingdings" pitchFamily="2" charset="2"/>
              <a:buChar char=""/>
              <a:defRPr/>
            </a:pPr>
            <a:endParaRPr lang="en-US" altLang="en-US" sz="1814" b="1" dirty="0">
              <a:solidFill>
                <a:srgbClr val="103F8F"/>
              </a:solidFill>
              <a:latin typeface="Avenir Next" panose="020B0503020202020204" pitchFamily="34" charset="0"/>
            </a:endParaRPr>
          </a:p>
          <a:p>
            <a:pPr>
              <a:lnSpc>
                <a:spcPct val="105000"/>
              </a:lnSpc>
              <a:spcBef>
                <a:spcPts val="1577"/>
              </a:spcBef>
              <a:spcAft>
                <a:spcPct val="0"/>
              </a:spcAft>
              <a:buClr>
                <a:srgbClr val="69BD46"/>
              </a:buClr>
              <a:buFont typeface="Wingdings" pitchFamily="2" charset="2"/>
              <a:buChar char=""/>
              <a:defRPr/>
            </a:pPr>
            <a:endParaRPr lang="en-US" altLang="en-US" sz="1633" b="1" dirty="0">
              <a:solidFill>
                <a:srgbClr val="103F8F"/>
              </a:solidFill>
              <a:latin typeface="Century Gothic" charset="0"/>
            </a:endParaRPr>
          </a:p>
          <a:p>
            <a:endParaRPr lang="en-US" dirty="0"/>
          </a:p>
        </p:txBody>
      </p:sp>
    </p:spTree>
    <p:extLst>
      <p:ext uri="{BB962C8B-B14F-4D97-AF65-F5344CB8AC3E}">
        <p14:creationId xmlns:p14="http://schemas.microsoft.com/office/powerpoint/2010/main" val="1087147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D506CA2D-6473-414A-1D8D-A1FEAB17BD7C}"/>
              </a:ext>
            </a:extLst>
          </p:cNvPr>
          <p:cNvPicPr>
            <a:picLocks noChangeAspect="1"/>
          </p:cNvPicPr>
          <p:nvPr/>
        </p:nvPicPr>
        <p:blipFill rotWithShape="1">
          <a:blip r:embed="rId2"/>
          <a:srcRect b="42653"/>
          <a:stretch/>
        </p:blipFill>
        <p:spPr>
          <a:xfrm>
            <a:off x="2699484" y="0"/>
            <a:ext cx="7534119" cy="6930889"/>
          </a:xfrm>
          <a:prstGeom prst="rect">
            <a:avLst/>
          </a:prstGeom>
        </p:spPr>
      </p:pic>
    </p:spTree>
    <p:extLst>
      <p:ext uri="{BB962C8B-B14F-4D97-AF65-F5344CB8AC3E}">
        <p14:creationId xmlns:p14="http://schemas.microsoft.com/office/powerpoint/2010/main" val="4210436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9BE4-F145-3789-B89A-497988C9FAF6}"/>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D506CA2D-6473-414A-1D8D-A1FEAB17BD7C}"/>
              </a:ext>
            </a:extLst>
          </p:cNvPr>
          <p:cNvPicPr>
            <a:picLocks noChangeAspect="1"/>
          </p:cNvPicPr>
          <p:nvPr/>
        </p:nvPicPr>
        <p:blipFill rotWithShape="1">
          <a:blip r:embed="rId2"/>
          <a:srcRect t="58729"/>
          <a:stretch/>
        </p:blipFill>
        <p:spPr>
          <a:xfrm>
            <a:off x="1981864" y="768626"/>
            <a:ext cx="8637085" cy="5718312"/>
          </a:xfrm>
          <a:prstGeom prst="rect">
            <a:avLst/>
          </a:prstGeom>
        </p:spPr>
      </p:pic>
    </p:spTree>
    <p:extLst>
      <p:ext uri="{BB962C8B-B14F-4D97-AF65-F5344CB8AC3E}">
        <p14:creationId xmlns:p14="http://schemas.microsoft.com/office/powerpoint/2010/main" val="339017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7">
            <a:extLst>
              <a:ext uri="{FF2B5EF4-FFF2-40B4-BE49-F238E27FC236}">
                <a16:creationId xmlns:a16="http://schemas.microsoft.com/office/drawing/2014/main" id="{7A594799-115F-764E-ECE9-EB7D35002F8C}"/>
              </a:ext>
            </a:extLst>
          </p:cNvPr>
          <p:cNvSpPr txBox="1">
            <a:spLocks noChangeArrowheads="1"/>
          </p:cNvSpPr>
          <p:nvPr/>
        </p:nvSpPr>
        <p:spPr bwMode="auto">
          <a:xfrm>
            <a:off x="2584913" y="854011"/>
            <a:ext cx="3135209" cy="4946919"/>
          </a:xfrm>
          <a:prstGeom prst="rect">
            <a:avLst/>
          </a:prstGeom>
          <a:noFill/>
          <a:ln>
            <a:noFill/>
          </a:ln>
          <a:effectLst/>
        </p:spPr>
        <p:txBody>
          <a:bodyPr lIns="81646" tIns="40823" rIns="81646" bIns="40823" anchor="ctr"/>
          <a:lstStyle>
            <a:lvl1pPr marL="215900" indent="-215900">
              <a:tabLst>
                <a:tab pos="723900" algn="l"/>
                <a:tab pos="1447800" algn="l"/>
                <a:tab pos="2171700" algn="l"/>
                <a:tab pos="2895600" algn="l"/>
              </a:tabLst>
              <a:defRPr>
                <a:solidFill>
                  <a:schemeClr val="bg1"/>
                </a:solidFill>
                <a:latin typeface="Arial" charset="0"/>
                <a:ea typeface="Microsoft YaHei" charset="-122"/>
              </a:defRPr>
            </a:lvl1pPr>
            <a:lvl2pPr>
              <a:tabLst>
                <a:tab pos="723900" algn="l"/>
                <a:tab pos="1447800" algn="l"/>
                <a:tab pos="2171700" algn="l"/>
                <a:tab pos="2895600" algn="l"/>
              </a:tabLst>
              <a:defRPr>
                <a:solidFill>
                  <a:schemeClr val="bg1"/>
                </a:solidFill>
                <a:latin typeface="Arial" charset="0"/>
                <a:ea typeface="Microsoft YaHei" charset="-122"/>
              </a:defRPr>
            </a:lvl2pPr>
            <a:lvl3pPr>
              <a:tabLst>
                <a:tab pos="723900" algn="l"/>
                <a:tab pos="1447800" algn="l"/>
                <a:tab pos="2171700" algn="l"/>
                <a:tab pos="2895600" algn="l"/>
              </a:tabLst>
              <a:defRPr>
                <a:solidFill>
                  <a:schemeClr val="bg1"/>
                </a:solidFill>
                <a:latin typeface="Arial" charset="0"/>
                <a:ea typeface="Microsoft YaHei" charset="-122"/>
              </a:defRPr>
            </a:lvl3pPr>
            <a:lvl4pPr>
              <a:tabLst>
                <a:tab pos="723900" algn="l"/>
                <a:tab pos="1447800" algn="l"/>
                <a:tab pos="2171700" algn="l"/>
                <a:tab pos="2895600" algn="l"/>
              </a:tabLst>
              <a:defRPr>
                <a:solidFill>
                  <a:schemeClr val="bg1"/>
                </a:solidFill>
                <a:latin typeface="Arial" charset="0"/>
                <a:ea typeface="Microsoft YaHei" charset="-122"/>
              </a:defRPr>
            </a:lvl4pPr>
            <a:lvl5pPr>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bg1"/>
                </a:solidFill>
                <a:latin typeface="Arial" charset="0"/>
                <a:ea typeface="Microsoft YaHei" charset="-122"/>
              </a:defRPr>
            </a:lvl9pPr>
          </a:lstStyle>
          <a:p>
            <a:pPr>
              <a:lnSpc>
                <a:spcPct val="105000"/>
              </a:lnSpc>
              <a:spcBef>
                <a:spcPts val="4049"/>
              </a:spcBef>
              <a:buClr>
                <a:srgbClr val="84A685"/>
              </a:buClr>
              <a:buSzPct val="80000"/>
              <a:buFont typeface="Wingdings" charset="2"/>
              <a:buChar char=""/>
              <a:defRPr/>
            </a:pPr>
            <a:endParaRPr lang="en-US" altLang="en-US" sz="1996" b="1">
              <a:solidFill>
                <a:srgbClr val="FFFFFF"/>
              </a:solidFill>
              <a:latin typeface="Avenir Next" charset="0"/>
            </a:endParaRPr>
          </a:p>
        </p:txBody>
      </p:sp>
      <p:sp>
        <p:nvSpPr>
          <p:cNvPr id="8200" name="Text Box 8">
            <a:extLst>
              <a:ext uri="{FF2B5EF4-FFF2-40B4-BE49-F238E27FC236}">
                <a16:creationId xmlns:a16="http://schemas.microsoft.com/office/drawing/2014/main" id="{7CA00EC3-BF7F-B70C-1A7B-C629A20C8D8E}"/>
              </a:ext>
            </a:extLst>
          </p:cNvPr>
          <p:cNvSpPr txBox="1">
            <a:spLocks noChangeArrowheads="1"/>
          </p:cNvSpPr>
          <p:nvPr/>
        </p:nvSpPr>
        <p:spPr bwMode="auto">
          <a:xfrm>
            <a:off x="2367450" y="2216394"/>
            <a:ext cx="164177" cy="413323"/>
          </a:xfrm>
          <a:prstGeom prst="rect">
            <a:avLst/>
          </a:prstGeom>
          <a:noFill/>
          <a:ln>
            <a:noFill/>
          </a:ln>
          <a:effectLst/>
        </p:spPr>
        <p:txBody>
          <a:bodyPr wrap="none" anchor="ctr"/>
          <a:lstStyle/>
          <a:p>
            <a:pPr eaLnBrk="1">
              <a:lnSpc>
                <a:spcPct val="93000"/>
              </a:lnSpc>
              <a:buClr>
                <a:srgbClr val="000000"/>
              </a:buClr>
              <a:buSzPct val="100000"/>
              <a:buFont typeface="Times New Roman" charset="0"/>
              <a:buNone/>
              <a:defRPr/>
            </a:pPr>
            <a:endParaRPr lang="en-US" altLang="en-US" sz="1633">
              <a:latin typeface="Arial" charset="0"/>
              <a:ea typeface="Microsoft YaHei" charset="-122"/>
            </a:endParaRPr>
          </a:p>
        </p:txBody>
      </p:sp>
      <p:pic>
        <p:nvPicPr>
          <p:cNvPr id="27651" name="Picture 2">
            <a:extLst>
              <a:ext uri="{FF2B5EF4-FFF2-40B4-BE49-F238E27FC236}">
                <a16:creationId xmlns:a16="http://schemas.microsoft.com/office/drawing/2014/main" id="{5D0FBB4F-5A1B-89B6-C2EB-5C391373D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495" y="1769947"/>
            <a:ext cx="4226843" cy="250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
            <a:extLst>
              <a:ext uri="{FF2B5EF4-FFF2-40B4-BE49-F238E27FC236}">
                <a16:creationId xmlns:a16="http://schemas.microsoft.com/office/drawing/2014/main" id="{A7A4A95D-9F35-2F47-5FC5-AAE26988BC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3139" y="4438547"/>
            <a:ext cx="4137555" cy="18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1">
            <a:extLst>
              <a:ext uri="{FF2B5EF4-FFF2-40B4-BE49-F238E27FC236}">
                <a16:creationId xmlns:a16="http://schemas.microsoft.com/office/drawing/2014/main" id="{D0A36C1F-7A28-B7AD-173F-66C1484A6CFC}"/>
              </a:ext>
            </a:extLst>
          </p:cNvPr>
          <p:cNvSpPr txBox="1">
            <a:spLocks noChangeArrowheads="1"/>
          </p:cNvSpPr>
          <p:nvPr/>
        </p:nvSpPr>
        <p:spPr bwMode="auto">
          <a:xfrm>
            <a:off x="4075289" y="314977"/>
            <a:ext cx="8116711" cy="635524"/>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27654" name="TextBox 12">
            <a:extLst>
              <a:ext uri="{FF2B5EF4-FFF2-40B4-BE49-F238E27FC236}">
                <a16:creationId xmlns:a16="http://schemas.microsoft.com/office/drawing/2014/main" id="{871EAC75-FE7E-CDF9-0044-916FB4D055D9}"/>
              </a:ext>
            </a:extLst>
          </p:cNvPr>
          <p:cNvSpPr txBox="1">
            <a:spLocks noChangeArrowheads="1"/>
          </p:cNvSpPr>
          <p:nvPr/>
        </p:nvSpPr>
        <p:spPr bwMode="auto">
          <a:xfrm>
            <a:off x="4766580" y="426650"/>
            <a:ext cx="7425420"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Constituent Tracker – Drought Monitoring and First Flush </a:t>
            </a:r>
          </a:p>
        </p:txBody>
      </p:sp>
      <p:sp>
        <p:nvSpPr>
          <p:cNvPr id="10" name="Text Box 8">
            <a:extLst>
              <a:ext uri="{FF2B5EF4-FFF2-40B4-BE49-F238E27FC236}">
                <a16:creationId xmlns:a16="http://schemas.microsoft.com/office/drawing/2014/main" id="{E6D9FDB2-DFCB-3A3C-C942-809A8456A97B}"/>
              </a:ext>
            </a:extLst>
          </p:cNvPr>
          <p:cNvSpPr txBox="1">
            <a:spLocks noChangeArrowheads="1"/>
          </p:cNvSpPr>
          <p:nvPr/>
        </p:nvSpPr>
        <p:spPr bwMode="auto">
          <a:xfrm>
            <a:off x="1779867" y="1057072"/>
            <a:ext cx="3940254" cy="3318108"/>
          </a:xfrm>
          <a:prstGeom prst="rect">
            <a:avLst/>
          </a:prstGeom>
          <a:noFill/>
          <a:ln>
            <a:noFill/>
          </a:ln>
          <a:effectLst/>
        </p:spPr>
        <p:txBody>
          <a:bodyPr lIns="81646" tIns="40823" rIns="81646" bIns="40823"/>
          <a:lstStyle>
            <a:lvl1pPr marL="215900" indent="-215900">
              <a:lnSpc>
                <a:spcPct val="93000"/>
              </a:lnSpc>
              <a:spcAft>
                <a:spcPts val="1413"/>
              </a:spcAft>
              <a:buClr>
                <a:srgbClr val="000000"/>
              </a:buClr>
              <a:buSzPct val="100000"/>
              <a:buFont typeface="Times New Roman" charset="0"/>
              <a:tabLst>
                <a:tab pos="723900" algn="l"/>
                <a:tab pos="1447800" algn="l"/>
                <a:tab pos="2171700" algn="l"/>
                <a:tab pos="2895600" algn="l"/>
                <a:tab pos="3619500" algn="l"/>
                <a:tab pos="4343400" algn="l"/>
              </a:tabLst>
              <a:defRPr sz="32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charset="0"/>
              <a:tabLst>
                <a:tab pos="723900" algn="l"/>
                <a:tab pos="1447800" algn="l"/>
                <a:tab pos="2171700" algn="l"/>
                <a:tab pos="2895600" algn="l"/>
                <a:tab pos="3619500" algn="l"/>
                <a:tab pos="4343400"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charset="0"/>
              <a:tabLst>
                <a:tab pos="723900" algn="l"/>
                <a:tab pos="1447800" algn="l"/>
                <a:tab pos="2171700" algn="l"/>
                <a:tab pos="2895600" algn="l"/>
                <a:tab pos="3619500" algn="l"/>
                <a:tab pos="4343400"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Lst>
              <a:defRPr sz="2000">
                <a:solidFill>
                  <a:srgbClr val="000000"/>
                </a:solidFill>
                <a:latin typeface="Arial" charset="0"/>
                <a:ea typeface="Microsoft YaHei" charset="-122"/>
              </a:defRPr>
            </a:lvl9pPr>
          </a:lstStyle>
          <a:p>
            <a:pPr marL="0" indent="0">
              <a:lnSpc>
                <a:spcPct val="105000"/>
              </a:lnSpc>
              <a:spcBef>
                <a:spcPts val="1577"/>
              </a:spcBef>
              <a:spcAft>
                <a:spcPct val="0"/>
              </a:spcAft>
              <a:buClr>
                <a:srgbClr val="69BD46"/>
              </a:buClr>
              <a:defRPr/>
            </a:pPr>
            <a:r>
              <a:rPr lang="en-US" altLang="en-US" sz="1814" b="1" u="sng" dirty="0">
                <a:solidFill>
                  <a:srgbClr val="103F8F"/>
                </a:solidFill>
                <a:latin typeface="Avenir Next" panose="020B0503020202020204" pitchFamily="34" charset="0"/>
              </a:rPr>
              <a:t>What Does it Do?</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Data Assimilation Model</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Animated Spatial Maps for Real Time Constituent Tracking</a:t>
            </a:r>
          </a:p>
          <a:p>
            <a:pPr>
              <a:lnSpc>
                <a:spcPct val="105000"/>
              </a:lnSpc>
              <a:spcBef>
                <a:spcPts val="1577"/>
              </a:spcBef>
              <a:spcAft>
                <a:spcPct val="0"/>
              </a:spcAft>
              <a:buClr>
                <a:srgbClr val="69BD46"/>
              </a:buClr>
              <a:buFont typeface="Wingdings" charset="2"/>
              <a:buChar char=""/>
              <a:defRPr/>
            </a:pPr>
            <a:r>
              <a:rPr lang="en-US" altLang="en-US" sz="1452" b="1" dirty="0">
                <a:solidFill>
                  <a:srgbClr val="103F8F"/>
                </a:solidFill>
                <a:latin typeface="Avenir Next" panose="020B0503020202020204" pitchFamily="34" charset="0"/>
              </a:rPr>
              <a:t>View Data at both 15-minute intervals or a Constant Point in Tide</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Advance data modeling algorithms</a:t>
            </a:r>
          </a:p>
          <a:p>
            <a:pPr>
              <a:lnSpc>
                <a:spcPct val="105000"/>
              </a:lnSpc>
              <a:spcBef>
                <a:spcPts val="1577"/>
              </a:spcBef>
              <a:spcAft>
                <a:spcPct val="0"/>
              </a:spcAft>
              <a:buClr>
                <a:srgbClr val="69BD46"/>
              </a:buClr>
              <a:buFont typeface="Wingdings" charset="2"/>
              <a:buChar char=""/>
              <a:defRPr/>
            </a:pPr>
            <a:r>
              <a:rPr lang="en-US" sz="1452" b="1" dirty="0">
                <a:solidFill>
                  <a:srgbClr val="103F8F"/>
                </a:solidFill>
                <a:latin typeface="Avenir Next" panose="020B0503020202020204" pitchFamily="34" charset="0"/>
                <a:ea typeface="Microsoft YaHei" panose="020B0503020204020204" pitchFamily="34" charset="-122"/>
              </a:rPr>
              <a:t>Collaboration with USGS</a:t>
            </a:r>
          </a:p>
          <a:p>
            <a:pPr marL="0" indent="0">
              <a:lnSpc>
                <a:spcPct val="105000"/>
              </a:lnSpc>
              <a:spcBef>
                <a:spcPts val="1577"/>
              </a:spcBef>
              <a:spcAft>
                <a:spcPct val="0"/>
              </a:spcAft>
              <a:buClr>
                <a:srgbClr val="69BD46"/>
              </a:buClr>
              <a:defRPr/>
            </a:pPr>
            <a:r>
              <a:rPr lang="en-US" altLang="en-US" sz="1814" b="1" u="sng" dirty="0">
                <a:solidFill>
                  <a:srgbClr val="FFC000"/>
                </a:solidFill>
                <a:latin typeface="Avenir Next" panose="020B0503020202020204" pitchFamily="34" charset="0"/>
              </a:rPr>
              <a:t>Who is Using it?</a:t>
            </a:r>
            <a:endParaRPr lang="en-US" altLang="en-US" sz="1814" b="1" dirty="0">
              <a:solidFill>
                <a:srgbClr val="FFC000"/>
              </a:solidFill>
              <a:latin typeface="Avenir Next" panose="020B0503020202020204" pitchFamily="34" charset="0"/>
            </a:endParaRP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Drought Monitoring</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Trawl Managers</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Science Community</a:t>
            </a:r>
          </a:p>
          <a:p>
            <a:pPr>
              <a:lnSpc>
                <a:spcPct val="105000"/>
              </a:lnSpc>
              <a:spcBef>
                <a:spcPts val="1577"/>
              </a:spcBef>
              <a:spcAft>
                <a:spcPct val="0"/>
              </a:spcAft>
              <a:buClr>
                <a:srgbClr val="69BD46"/>
              </a:buClr>
              <a:buFont typeface="Wingdings" charset="2"/>
              <a:buChar char=""/>
              <a:defRPr/>
            </a:pPr>
            <a:r>
              <a:rPr lang="en-US" altLang="en-US" sz="1452" b="1" dirty="0">
                <a:solidFill>
                  <a:srgbClr val="FFC000"/>
                </a:solidFill>
                <a:latin typeface="Avenir Next" panose="020B0503020202020204" pitchFamily="34" charset="0"/>
              </a:rPr>
              <a:t>Water Ops</a:t>
            </a:r>
          </a:p>
          <a:p>
            <a:pPr marL="0" indent="0">
              <a:lnSpc>
                <a:spcPct val="105000"/>
              </a:lnSpc>
              <a:spcBef>
                <a:spcPts val="1577"/>
              </a:spcBef>
              <a:spcAft>
                <a:spcPct val="0"/>
              </a:spcAft>
              <a:buClr>
                <a:srgbClr val="69BD46"/>
              </a:buClr>
              <a:defRPr/>
            </a:pPr>
            <a:endParaRPr lang="en-US" altLang="en-US" sz="1452" b="1" u="sng" dirty="0">
              <a:solidFill>
                <a:srgbClr val="10408F"/>
              </a:solidFill>
              <a:latin typeface="Century Gothic" charset="0"/>
            </a:endParaRPr>
          </a:p>
        </p:txBody>
      </p:sp>
      <p:pic>
        <p:nvPicPr>
          <p:cNvPr id="12" name="Picture 11">
            <a:extLst>
              <a:ext uri="{FF2B5EF4-FFF2-40B4-BE49-F238E27FC236}">
                <a16:creationId xmlns:a16="http://schemas.microsoft.com/office/drawing/2014/main" id="{54844685-FA23-15AA-1217-F13140998208}"/>
              </a:ext>
            </a:extLst>
          </p:cNvPr>
          <p:cNvPicPr>
            <a:picLocks noChangeAspect="1" noChangeArrowheads="1"/>
          </p:cNvPicPr>
          <p:nvPr/>
        </p:nvPicPr>
        <p:blipFill>
          <a:blip r:embed="rId5"/>
          <a:srcRect/>
          <a:stretch>
            <a:fillRect/>
          </a:stretch>
        </p:blipFill>
        <p:spPr bwMode="auto">
          <a:xfrm>
            <a:off x="5517060" y="6391392"/>
            <a:ext cx="1062832" cy="296671"/>
          </a:xfrm>
          <a:prstGeom prst="rect">
            <a:avLst/>
          </a:prstGeom>
          <a:noFill/>
          <a:ln>
            <a:noFill/>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2D4C31-22F6-B6EF-2B8F-2B3EF78FC9E9}"/>
              </a:ext>
            </a:extLst>
          </p:cNvPr>
          <p:cNvPicPr>
            <a:picLocks noChangeAspect="1" noChangeArrowheads="1"/>
          </p:cNvPicPr>
          <p:nvPr/>
        </p:nvPicPr>
        <p:blipFill>
          <a:blip r:embed="rId2"/>
          <a:srcRect/>
          <a:stretch>
            <a:fillRect/>
          </a:stretch>
        </p:blipFill>
        <p:spPr bwMode="auto">
          <a:xfrm>
            <a:off x="5599149" y="6549425"/>
            <a:ext cx="993703" cy="278237"/>
          </a:xfrm>
          <a:prstGeom prst="rect">
            <a:avLst/>
          </a:prstGeom>
          <a:noFill/>
          <a:ln>
            <a:noFill/>
          </a:ln>
          <a:effectLst/>
        </p:spPr>
      </p:pic>
      <p:sp>
        <p:nvSpPr>
          <p:cNvPr id="5" name="TextBox 11">
            <a:extLst>
              <a:ext uri="{FF2B5EF4-FFF2-40B4-BE49-F238E27FC236}">
                <a16:creationId xmlns:a16="http://schemas.microsoft.com/office/drawing/2014/main" id="{ED741BC8-1218-FA85-C38A-9A98CFE88590}"/>
              </a:ext>
            </a:extLst>
          </p:cNvPr>
          <p:cNvSpPr txBox="1">
            <a:spLocks noChangeArrowheads="1"/>
          </p:cNvSpPr>
          <p:nvPr/>
        </p:nvSpPr>
        <p:spPr bwMode="auto">
          <a:xfrm>
            <a:off x="4097867" y="328818"/>
            <a:ext cx="8094133" cy="531321"/>
          </a:xfrm>
          <a:prstGeom prst="rect">
            <a:avLst/>
          </a:prstGeom>
          <a:solidFill>
            <a:srgbClr val="104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1633"/>
          </a:p>
        </p:txBody>
      </p:sp>
      <p:sp>
        <p:nvSpPr>
          <p:cNvPr id="6" name="TextBox 12">
            <a:extLst>
              <a:ext uri="{FF2B5EF4-FFF2-40B4-BE49-F238E27FC236}">
                <a16:creationId xmlns:a16="http://schemas.microsoft.com/office/drawing/2014/main" id="{94841CE6-3014-D605-55E3-4DF501A2821D}"/>
              </a:ext>
            </a:extLst>
          </p:cNvPr>
          <p:cNvSpPr txBox="1">
            <a:spLocks noChangeArrowheads="1"/>
          </p:cNvSpPr>
          <p:nvPr/>
        </p:nvSpPr>
        <p:spPr bwMode="auto">
          <a:xfrm>
            <a:off x="4707467" y="380797"/>
            <a:ext cx="7912953"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177" dirty="0">
                <a:solidFill>
                  <a:schemeClr val="bg1"/>
                </a:solidFill>
                <a:latin typeface="Avenir Next" panose="020B0503020202020204" pitchFamily="34" charset="0"/>
              </a:rPr>
              <a:t>Constituent Tracker Drought Monitoring Oct. – Dec. 2022</a:t>
            </a:r>
          </a:p>
        </p:txBody>
      </p:sp>
      <p:pic>
        <p:nvPicPr>
          <p:cNvPr id="8" name="Picture 7">
            <a:extLst>
              <a:ext uri="{FF2B5EF4-FFF2-40B4-BE49-F238E27FC236}">
                <a16:creationId xmlns:a16="http://schemas.microsoft.com/office/drawing/2014/main" id="{8954C276-F2E1-ECB3-1C68-40071147F8D8}"/>
              </a:ext>
            </a:extLst>
          </p:cNvPr>
          <p:cNvPicPr>
            <a:picLocks noChangeAspect="1"/>
          </p:cNvPicPr>
          <p:nvPr/>
        </p:nvPicPr>
        <p:blipFill>
          <a:blip r:embed="rId3"/>
          <a:stretch>
            <a:fillRect/>
          </a:stretch>
        </p:blipFill>
        <p:spPr>
          <a:xfrm>
            <a:off x="2190310" y="1172783"/>
            <a:ext cx="7811380" cy="5272682"/>
          </a:xfrm>
          <a:prstGeom prst="rect">
            <a:avLst/>
          </a:prstGeom>
        </p:spPr>
      </p:pic>
    </p:spTree>
    <p:extLst>
      <p:ext uri="{BB962C8B-B14F-4D97-AF65-F5344CB8AC3E}">
        <p14:creationId xmlns:p14="http://schemas.microsoft.com/office/powerpoint/2010/main" val="3037696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13065</TotalTime>
  <Words>473</Words>
  <Application>Microsoft Macintosh PowerPoint</Application>
  <PresentationFormat>Widescreen</PresentationFormat>
  <Paragraphs>91</Paragraphs>
  <Slides>35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Aptos Display</vt:lpstr>
      <vt:lpstr>Arial</vt:lpstr>
      <vt:lpstr>Avenir Next</vt:lpstr>
      <vt:lpstr>Century Gothic</vt:lpstr>
      <vt:lpstr>Source Sans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6</cp:revision>
  <dcterms:created xsi:type="dcterms:W3CDTF">2024-02-21T21:33:13Z</dcterms:created>
  <dcterms:modified xsi:type="dcterms:W3CDTF">2024-04-12T16:02:46Z</dcterms:modified>
</cp:coreProperties>
</file>