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320" r:id="rId2"/>
    <p:sldId id="373" r:id="rId3"/>
    <p:sldId id="333" r:id="rId4"/>
    <p:sldId id="374" r:id="rId5"/>
    <p:sldId id="355" r:id="rId6"/>
    <p:sldId id="378" r:id="rId7"/>
    <p:sldId id="356" r:id="rId8"/>
    <p:sldId id="357" r:id="rId9"/>
    <p:sldId id="353" r:id="rId10"/>
    <p:sldId id="354" r:id="rId11"/>
    <p:sldId id="358" r:id="rId12"/>
    <p:sldId id="275" r:id="rId13"/>
    <p:sldId id="289" r:id="rId14"/>
    <p:sldId id="377" r:id="rId15"/>
    <p:sldId id="276" r:id="rId16"/>
    <p:sldId id="279" r:id="rId17"/>
    <p:sldId id="298" r:id="rId18"/>
    <p:sldId id="322" r:id="rId19"/>
    <p:sldId id="280" r:id="rId20"/>
    <p:sldId id="379" r:id="rId21"/>
    <p:sldId id="380" r:id="rId22"/>
    <p:sldId id="381" r:id="rId23"/>
    <p:sldId id="382" r:id="rId24"/>
    <p:sldId id="290" r:id="rId25"/>
    <p:sldId id="376" r:id="rId26"/>
    <p:sldId id="375" r:id="rId27"/>
    <p:sldId id="325" r:id="rId28"/>
    <p:sldId id="282" r:id="rId29"/>
    <p:sldId id="321" r:id="rId30"/>
    <p:sldId id="272" r:id="rId31"/>
    <p:sldId id="359" r:id="rId32"/>
    <p:sldId id="360" r:id="rId33"/>
    <p:sldId id="273" r:id="rId34"/>
    <p:sldId id="274" r:id="rId35"/>
    <p:sldId id="364" r:id="rId36"/>
    <p:sldId id="365" r:id="rId37"/>
    <p:sldId id="366" r:id="rId38"/>
    <p:sldId id="367" r:id="rId39"/>
    <p:sldId id="368" r:id="rId40"/>
    <p:sldId id="292" r:id="rId41"/>
    <p:sldId id="294" r:id="rId42"/>
    <p:sldId id="361" r:id="rId43"/>
    <p:sldId id="362" r:id="rId44"/>
    <p:sldId id="363" r:id="rId45"/>
    <p:sldId id="299" r:id="rId46"/>
    <p:sldId id="300" r:id="rId47"/>
    <p:sldId id="329" r:id="rId48"/>
    <p:sldId id="343" r:id="rId49"/>
    <p:sldId id="310" r:id="rId50"/>
    <p:sldId id="331" r:id="rId51"/>
    <p:sldId id="351" r:id="rId52"/>
    <p:sldId id="303" r:id="rId53"/>
    <p:sldId id="304" r:id="rId54"/>
    <p:sldId id="370"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71295" autoAdjust="0"/>
  </p:normalViewPr>
  <p:slideViewPr>
    <p:cSldViewPr snapToGrid="0" snapToObjects="1">
      <p:cViewPr>
        <p:scale>
          <a:sx n="75" d="100"/>
          <a:sy n="75" d="100"/>
        </p:scale>
        <p:origin x="-1696" y="-112"/>
      </p:cViewPr>
      <p:guideLst>
        <p:guide orient="horz" pos="2160"/>
        <p:guide pos="2880"/>
      </p:guideLst>
    </p:cSldViewPr>
  </p:slideViewPr>
  <p:notesTextViewPr>
    <p:cViewPr>
      <p:scale>
        <a:sx n="100" d="100"/>
        <a:sy n="100" d="100"/>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86.jpeg"/><Relationship Id="rId2" Type="http://schemas.openxmlformats.org/officeDocument/2006/relationships/image" Target="../media/image87.png"/><Relationship Id="rId3"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43C181-256E-3842-8853-C6246BE81134}" type="doc">
      <dgm:prSet loTypeId="urn:microsoft.com/office/officeart/2005/8/layout/vList3#1" loCatId="" qsTypeId="urn:microsoft.com/office/officeart/2005/8/quickstyle/simple4" qsCatId="simple" csTypeId="urn:microsoft.com/office/officeart/2005/8/colors/accent1_2" csCatId="accent1" phldr="1"/>
      <dgm:spPr/>
    </dgm:pt>
    <dgm:pt modelId="{19167A0D-4E37-9941-A6CE-9F30A9800530}">
      <dgm:prSet phldrT="[Text]"/>
      <dgm:spPr>
        <a:solidFill>
          <a:schemeClr val="bg1"/>
        </a:solidFill>
      </dgm:spPr>
      <dgm:t>
        <a:bodyPr/>
        <a:lstStyle/>
        <a:p>
          <a:r>
            <a:rPr lang="en-US" dirty="0" smtClean="0">
              <a:solidFill>
                <a:srgbClr val="000000"/>
              </a:solidFill>
            </a:rPr>
            <a:t>SAAS</a:t>
          </a:r>
        </a:p>
        <a:p>
          <a:r>
            <a:rPr lang="en-US" dirty="0" smtClean="0">
              <a:solidFill>
                <a:srgbClr val="000000"/>
              </a:solidFill>
            </a:rPr>
            <a:t>OPENNRM.ORG </a:t>
          </a:r>
          <a:endParaRPr lang="en-US" dirty="0">
            <a:solidFill>
              <a:srgbClr val="000000"/>
            </a:solidFill>
          </a:endParaRPr>
        </a:p>
      </dgm:t>
    </dgm:pt>
    <dgm:pt modelId="{DE36E8A0-C9AD-964F-92D9-832FD69FF5F1}" type="parTrans" cxnId="{1AE16C64-3535-1744-A251-A42400A0CCFD}">
      <dgm:prSet/>
      <dgm:spPr/>
      <dgm:t>
        <a:bodyPr/>
        <a:lstStyle/>
        <a:p>
          <a:endParaRPr lang="en-US"/>
        </a:p>
      </dgm:t>
    </dgm:pt>
    <dgm:pt modelId="{D5140ADE-99DB-CC41-9D05-10D48191CC91}" type="sibTrans" cxnId="{1AE16C64-3535-1744-A251-A42400A0CCFD}">
      <dgm:prSet/>
      <dgm:spPr/>
      <dgm:t>
        <a:bodyPr/>
        <a:lstStyle/>
        <a:p>
          <a:endParaRPr lang="en-US"/>
        </a:p>
      </dgm:t>
    </dgm:pt>
    <dgm:pt modelId="{3FC77532-F58B-5A45-8F9D-260826DB04FA}">
      <dgm:prSet phldrT="[Text]"/>
      <dgm:spPr>
        <a:solidFill>
          <a:schemeClr val="bg1"/>
        </a:solidFill>
      </dgm:spPr>
      <dgm:t>
        <a:bodyPr/>
        <a:lstStyle/>
        <a:p>
          <a:r>
            <a:rPr lang="en-US" dirty="0" smtClean="0">
              <a:solidFill>
                <a:srgbClr val="000000"/>
              </a:solidFill>
            </a:rPr>
            <a:t>ENTERPRISE CUSTOM</a:t>
          </a:r>
        </a:p>
        <a:p>
          <a:r>
            <a:rPr lang="en-US" dirty="0" smtClean="0">
              <a:solidFill>
                <a:srgbClr val="000000"/>
              </a:solidFill>
            </a:rPr>
            <a:t>APPLICATION DEVELOPMENT</a:t>
          </a:r>
          <a:endParaRPr lang="en-US" dirty="0">
            <a:solidFill>
              <a:srgbClr val="000000"/>
            </a:solidFill>
          </a:endParaRPr>
        </a:p>
      </dgm:t>
    </dgm:pt>
    <dgm:pt modelId="{64F8528B-8DE2-A847-AEB4-B8C8761237D7}" type="parTrans" cxnId="{D951A68E-F7A1-054A-803A-4573B1556900}">
      <dgm:prSet/>
      <dgm:spPr/>
      <dgm:t>
        <a:bodyPr/>
        <a:lstStyle/>
        <a:p>
          <a:endParaRPr lang="en-US"/>
        </a:p>
      </dgm:t>
    </dgm:pt>
    <dgm:pt modelId="{F652E846-6621-1149-A61F-62BECB51EDB4}" type="sibTrans" cxnId="{D951A68E-F7A1-054A-803A-4573B1556900}">
      <dgm:prSet/>
      <dgm:spPr/>
      <dgm:t>
        <a:bodyPr/>
        <a:lstStyle/>
        <a:p>
          <a:endParaRPr lang="en-US"/>
        </a:p>
      </dgm:t>
    </dgm:pt>
    <dgm:pt modelId="{2FBE65A1-462B-BD49-ADAB-E278D4D9A6EB}">
      <dgm:prSet phldrT="[Text]"/>
      <dgm:spPr>
        <a:solidFill>
          <a:schemeClr val="bg1"/>
        </a:solidFill>
      </dgm:spPr>
      <dgm:t>
        <a:bodyPr/>
        <a:lstStyle/>
        <a:p>
          <a:r>
            <a:rPr lang="en-US" dirty="0" smtClean="0">
              <a:solidFill>
                <a:srgbClr val="000000"/>
              </a:solidFill>
            </a:rPr>
            <a:t>SUPPORT CONTRACTS</a:t>
          </a:r>
          <a:endParaRPr lang="en-US" dirty="0">
            <a:solidFill>
              <a:srgbClr val="000000"/>
            </a:solidFill>
          </a:endParaRPr>
        </a:p>
      </dgm:t>
    </dgm:pt>
    <dgm:pt modelId="{00438112-5627-5948-8D88-72F1B0BDEBDB}" type="parTrans" cxnId="{5DDA5386-226C-9246-BF1A-3CF06B6EFFC5}">
      <dgm:prSet/>
      <dgm:spPr/>
      <dgm:t>
        <a:bodyPr/>
        <a:lstStyle/>
        <a:p>
          <a:endParaRPr lang="en-US"/>
        </a:p>
      </dgm:t>
    </dgm:pt>
    <dgm:pt modelId="{31C28EB1-7193-6641-A8CE-9CA8797DFA79}" type="sibTrans" cxnId="{5DDA5386-226C-9246-BF1A-3CF06B6EFFC5}">
      <dgm:prSet/>
      <dgm:spPr/>
      <dgm:t>
        <a:bodyPr/>
        <a:lstStyle/>
        <a:p>
          <a:endParaRPr lang="en-US"/>
        </a:p>
      </dgm:t>
    </dgm:pt>
    <dgm:pt modelId="{C18B508B-0E41-4C4B-8C48-6D942A14EC31}" type="pres">
      <dgm:prSet presAssocID="{7443C181-256E-3842-8853-C6246BE81134}" presName="linearFlow" presStyleCnt="0">
        <dgm:presLayoutVars>
          <dgm:dir/>
          <dgm:resizeHandles val="exact"/>
        </dgm:presLayoutVars>
      </dgm:prSet>
      <dgm:spPr/>
    </dgm:pt>
    <dgm:pt modelId="{398892E4-F731-0548-835E-675EDA844019}" type="pres">
      <dgm:prSet presAssocID="{19167A0D-4E37-9941-A6CE-9F30A9800530}" presName="composite" presStyleCnt="0"/>
      <dgm:spPr/>
    </dgm:pt>
    <dgm:pt modelId="{DA8B8C74-B7D0-4A47-9B93-A03E3BAEA350}" type="pres">
      <dgm:prSet presAssocID="{19167A0D-4E37-9941-A6CE-9F30A9800530}"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80ACBDA6-4312-6041-834F-4F1F978A64E7}" type="pres">
      <dgm:prSet presAssocID="{19167A0D-4E37-9941-A6CE-9F30A9800530}" presName="txShp" presStyleLbl="node1" presStyleIdx="0" presStyleCnt="3">
        <dgm:presLayoutVars>
          <dgm:bulletEnabled val="1"/>
        </dgm:presLayoutVars>
      </dgm:prSet>
      <dgm:spPr/>
      <dgm:t>
        <a:bodyPr/>
        <a:lstStyle/>
        <a:p>
          <a:endParaRPr lang="en-US"/>
        </a:p>
      </dgm:t>
    </dgm:pt>
    <dgm:pt modelId="{2B3730C3-A8A3-984D-B382-9FB23ADCF9C3}" type="pres">
      <dgm:prSet presAssocID="{D5140ADE-99DB-CC41-9D05-10D48191CC91}" presName="spacing" presStyleCnt="0"/>
      <dgm:spPr/>
    </dgm:pt>
    <dgm:pt modelId="{D150FE24-61CE-294C-B467-67EC1F8FA09A}" type="pres">
      <dgm:prSet presAssocID="{3FC77532-F58B-5A45-8F9D-260826DB04FA}" presName="composite" presStyleCnt="0"/>
      <dgm:spPr/>
    </dgm:pt>
    <dgm:pt modelId="{DF12FAA8-81E7-F84C-9DCA-2F9DF1DE4867}" type="pres">
      <dgm:prSet presAssocID="{3FC77532-F58B-5A45-8F9D-260826DB04F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271EF399-ECF0-0544-B448-D27E560AD406}" type="pres">
      <dgm:prSet presAssocID="{3FC77532-F58B-5A45-8F9D-260826DB04FA}" presName="txShp" presStyleLbl="node1" presStyleIdx="1" presStyleCnt="3">
        <dgm:presLayoutVars>
          <dgm:bulletEnabled val="1"/>
        </dgm:presLayoutVars>
      </dgm:prSet>
      <dgm:spPr/>
      <dgm:t>
        <a:bodyPr/>
        <a:lstStyle/>
        <a:p>
          <a:endParaRPr lang="en-US"/>
        </a:p>
      </dgm:t>
    </dgm:pt>
    <dgm:pt modelId="{098EF282-48CF-4F4F-B54F-1817937E5C52}" type="pres">
      <dgm:prSet presAssocID="{F652E846-6621-1149-A61F-62BECB51EDB4}" presName="spacing" presStyleCnt="0"/>
      <dgm:spPr/>
    </dgm:pt>
    <dgm:pt modelId="{205C7719-0624-E740-BC1A-2484A55038C8}" type="pres">
      <dgm:prSet presAssocID="{2FBE65A1-462B-BD49-ADAB-E278D4D9A6EB}" presName="composite" presStyleCnt="0"/>
      <dgm:spPr/>
    </dgm:pt>
    <dgm:pt modelId="{60961CB8-7DE0-6C47-B835-A8E41489961F}" type="pres">
      <dgm:prSet presAssocID="{2FBE65A1-462B-BD49-ADAB-E278D4D9A6EB}"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pt>
    <dgm:pt modelId="{AFF91D9C-E880-0543-9C3A-FF927DF0CD86}" type="pres">
      <dgm:prSet presAssocID="{2FBE65A1-462B-BD49-ADAB-E278D4D9A6EB}" presName="txShp" presStyleLbl="node1" presStyleIdx="2" presStyleCnt="3">
        <dgm:presLayoutVars>
          <dgm:bulletEnabled val="1"/>
        </dgm:presLayoutVars>
      </dgm:prSet>
      <dgm:spPr/>
      <dgm:t>
        <a:bodyPr/>
        <a:lstStyle/>
        <a:p>
          <a:endParaRPr lang="en-US"/>
        </a:p>
      </dgm:t>
    </dgm:pt>
  </dgm:ptLst>
  <dgm:cxnLst>
    <dgm:cxn modelId="{E0863767-8199-714E-9490-8BAEB28B0361}" type="presOf" srcId="{3FC77532-F58B-5A45-8F9D-260826DB04FA}" destId="{271EF399-ECF0-0544-B448-D27E560AD406}" srcOrd="0" destOrd="0" presId="urn:microsoft.com/office/officeart/2005/8/layout/vList3#1"/>
    <dgm:cxn modelId="{AD4B36DB-7E11-9E41-BF8F-783507544B93}" type="presOf" srcId="{7443C181-256E-3842-8853-C6246BE81134}" destId="{C18B508B-0E41-4C4B-8C48-6D942A14EC31}" srcOrd="0" destOrd="0" presId="urn:microsoft.com/office/officeart/2005/8/layout/vList3#1"/>
    <dgm:cxn modelId="{5DDA5386-226C-9246-BF1A-3CF06B6EFFC5}" srcId="{7443C181-256E-3842-8853-C6246BE81134}" destId="{2FBE65A1-462B-BD49-ADAB-E278D4D9A6EB}" srcOrd="2" destOrd="0" parTransId="{00438112-5627-5948-8D88-72F1B0BDEBDB}" sibTransId="{31C28EB1-7193-6641-A8CE-9CA8797DFA79}"/>
    <dgm:cxn modelId="{1AE16C64-3535-1744-A251-A42400A0CCFD}" srcId="{7443C181-256E-3842-8853-C6246BE81134}" destId="{19167A0D-4E37-9941-A6CE-9F30A9800530}" srcOrd="0" destOrd="0" parTransId="{DE36E8A0-C9AD-964F-92D9-832FD69FF5F1}" sibTransId="{D5140ADE-99DB-CC41-9D05-10D48191CC91}"/>
    <dgm:cxn modelId="{FC42CD28-95BA-4A44-B925-54226EF0C095}" type="presOf" srcId="{19167A0D-4E37-9941-A6CE-9F30A9800530}" destId="{80ACBDA6-4312-6041-834F-4F1F978A64E7}" srcOrd="0" destOrd="0" presId="urn:microsoft.com/office/officeart/2005/8/layout/vList3#1"/>
    <dgm:cxn modelId="{D951A68E-F7A1-054A-803A-4573B1556900}" srcId="{7443C181-256E-3842-8853-C6246BE81134}" destId="{3FC77532-F58B-5A45-8F9D-260826DB04FA}" srcOrd="1" destOrd="0" parTransId="{64F8528B-8DE2-A847-AEB4-B8C8761237D7}" sibTransId="{F652E846-6621-1149-A61F-62BECB51EDB4}"/>
    <dgm:cxn modelId="{B917739B-2CD5-F542-9BD1-8E669F213DDF}" type="presOf" srcId="{2FBE65A1-462B-BD49-ADAB-E278D4D9A6EB}" destId="{AFF91D9C-E880-0543-9C3A-FF927DF0CD86}" srcOrd="0" destOrd="0" presId="urn:microsoft.com/office/officeart/2005/8/layout/vList3#1"/>
    <dgm:cxn modelId="{11F3D5D3-E187-5248-AED0-D539D81AAFBE}" type="presParOf" srcId="{C18B508B-0E41-4C4B-8C48-6D942A14EC31}" destId="{398892E4-F731-0548-835E-675EDA844019}" srcOrd="0" destOrd="0" presId="urn:microsoft.com/office/officeart/2005/8/layout/vList3#1"/>
    <dgm:cxn modelId="{5E115F94-0497-AD42-9B57-E233DF606859}" type="presParOf" srcId="{398892E4-F731-0548-835E-675EDA844019}" destId="{DA8B8C74-B7D0-4A47-9B93-A03E3BAEA350}" srcOrd="0" destOrd="0" presId="urn:microsoft.com/office/officeart/2005/8/layout/vList3#1"/>
    <dgm:cxn modelId="{F4732B95-D3A6-DB4C-8B9D-038E20EDA748}" type="presParOf" srcId="{398892E4-F731-0548-835E-675EDA844019}" destId="{80ACBDA6-4312-6041-834F-4F1F978A64E7}" srcOrd="1" destOrd="0" presId="urn:microsoft.com/office/officeart/2005/8/layout/vList3#1"/>
    <dgm:cxn modelId="{040AC72C-1C67-6344-9891-0775E85112F5}" type="presParOf" srcId="{C18B508B-0E41-4C4B-8C48-6D942A14EC31}" destId="{2B3730C3-A8A3-984D-B382-9FB23ADCF9C3}" srcOrd="1" destOrd="0" presId="urn:microsoft.com/office/officeart/2005/8/layout/vList3#1"/>
    <dgm:cxn modelId="{48796C06-5319-9E4F-827E-8D9EA532F768}" type="presParOf" srcId="{C18B508B-0E41-4C4B-8C48-6D942A14EC31}" destId="{D150FE24-61CE-294C-B467-67EC1F8FA09A}" srcOrd="2" destOrd="0" presId="urn:microsoft.com/office/officeart/2005/8/layout/vList3#1"/>
    <dgm:cxn modelId="{FE18E9DE-37C8-044C-B84A-39CAD78F1FBC}" type="presParOf" srcId="{D150FE24-61CE-294C-B467-67EC1F8FA09A}" destId="{DF12FAA8-81E7-F84C-9DCA-2F9DF1DE4867}" srcOrd="0" destOrd="0" presId="urn:microsoft.com/office/officeart/2005/8/layout/vList3#1"/>
    <dgm:cxn modelId="{87836F64-4AAF-284C-B895-22637ADE6086}" type="presParOf" srcId="{D150FE24-61CE-294C-B467-67EC1F8FA09A}" destId="{271EF399-ECF0-0544-B448-D27E560AD406}" srcOrd="1" destOrd="0" presId="urn:microsoft.com/office/officeart/2005/8/layout/vList3#1"/>
    <dgm:cxn modelId="{0E456FA3-67DD-0544-91A4-10068ED830B9}" type="presParOf" srcId="{C18B508B-0E41-4C4B-8C48-6D942A14EC31}" destId="{098EF282-48CF-4F4F-B54F-1817937E5C52}" srcOrd="3" destOrd="0" presId="urn:microsoft.com/office/officeart/2005/8/layout/vList3#1"/>
    <dgm:cxn modelId="{BB8216DA-5B2F-C845-A8FF-D6CE4A064B55}" type="presParOf" srcId="{C18B508B-0E41-4C4B-8C48-6D942A14EC31}" destId="{205C7719-0624-E740-BC1A-2484A55038C8}" srcOrd="4" destOrd="0" presId="urn:microsoft.com/office/officeart/2005/8/layout/vList3#1"/>
    <dgm:cxn modelId="{FE009A1A-CED0-6F4B-8382-C76395A2D983}" type="presParOf" srcId="{205C7719-0624-E740-BC1A-2484A55038C8}" destId="{60961CB8-7DE0-6C47-B835-A8E41489961F}" srcOrd="0" destOrd="0" presId="urn:microsoft.com/office/officeart/2005/8/layout/vList3#1"/>
    <dgm:cxn modelId="{E6C6510D-DC08-DD4A-B4CD-F8C7E747B926}" type="presParOf" srcId="{205C7719-0624-E740-BC1A-2484A55038C8}" destId="{AFF91D9C-E880-0543-9C3A-FF927DF0CD86}"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Gotham Book"/>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17CB00-CECC-2147-B0E4-176B9543987B}" type="datetimeFigureOut">
              <a:rPr lang="en-US" smtClean="0">
                <a:latin typeface="Gotham Book"/>
              </a:rPr>
              <a:pPr/>
              <a:t>8/5/15</a:t>
            </a:fld>
            <a:endParaRPr lang="en-US" dirty="0">
              <a:latin typeface="Gotham Book"/>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Gotham Book"/>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1DC443-4AE7-0C4C-8996-28BD05EDBA52}" type="slidenum">
              <a:rPr lang="en-US" smtClean="0">
                <a:latin typeface="Gotham Book"/>
              </a:rPr>
              <a:pPr/>
              <a:t>‹#›</a:t>
            </a:fld>
            <a:endParaRPr lang="en-US" dirty="0">
              <a:latin typeface="Gotham Book"/>
            </a:endParaRPr>
          </a:p>
        </p:txBody>
      </p:sp>
    </p:spTree>
    <p:extLst>
      <p:ext uri="{BB962C8B-B14F-4D97-AF65-F5344CB8AC3E}">
        <p14:creationId xmlns:p14="http://schemas.microsoft.com/office/powerpoint/2010/main" val="4293562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otham Book"/>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Gotham Book"/>
              </a:defRPr>
            </a:lvl1pPr>
          </a:lstStyle>
          <a:p>
            <a:fld id="{E54270C7-B292-BC4A-892F-925C9E83671E}" type="datetimeFigureOut">
              <a:rPr lang="en-US" smtClean="0"/>
              <a:pPr/>
              <a:t>8/5/15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otham Book"/>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Gotham Book"/>
              </a:defRPr>
            </a:lvl1pPr>
          </a:lstStyle>
          <a:p>
            <a:fld id="{D5B7ED25-72AE-574D-B809-6FEC5AE16EC7}" type="slidenum">
              <a:rPr lang="en-US" smtClean="0"/>
              <a:pPr/>
              <a:t>‹#›</a:t>
            </a:fld>
            <a:endParaRPr lang="en-US" dirty="0"/>
          </a:p>
        </p:txBody>
      </p:sp>
    </p:spTree>
    <p:extLst>
      <p:ext uri="{BB962C8B-B14F-4D97-AF65-F5344CB8AC3E}">
        <p14:creationId xmlns:p14="http://schemas.microsoft.com/office/powerpoint/2010/main" val="3799040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Gotham Book"/>
        <a:ea typeface="+mn-ea"/>
        <a:cs typeface="+mn-cs"/>
      </a:defRPr>
    </a:lvl1pPr>
    <a:lvl2pPr marL="457200" algn="l" defTabSz="457200" rtl="0" eaLnBrk="1" latinLnBrk="0" hangingPunct="1">
      <a:defRPr sz="1200" kern="1200">
        <a:solidFill>
          <a:schemeClr val="tx1"/>
        </a:solidFill>
        <a:latin typeface="Gotham Book"/>
        <a:ea typeface="+mn-ea"/>
        <a:cs typeface="+mn-cs"/>
      </a:defRPr>
    </a:lvl2pPr>
    <a:lvl3pPr marL="914400" algn="l" defTabSz="457200" rtl="0" eaLnBrk="1" latinLnBrk="0" hangingPunct="1">
      <a:defRPr sz="1200" kern="1200">
        <a:solidFill>
          <a:schemeClr val="tx1"/>
        </a:solidFill>
        <a:latin typeface="Gotham Book"/>
        <a:ea typeface="+mn-ea"/>
        <a:cs typeface="+mn-cs"/>
      </a:defRPr>
    </a:lvl3pPr>
    <a:lvl4pPr marL="1371600" algn="l" defTabSz="457200" rtl="0" eaLnBrk="1" latinLnBrk="0" hangingPunct="1">
      <a:defRPr sz="1200" kern="1200">
        <a:solidFill>
          <a:schemeClr val="tx1"/>
        </a:solidFill>
        <a:latin typeface="Gotham Book"/>
        <a:ea typeface="+mn-ea"/>
        <a:cs typeface="+mn-cs"/>
      </a:defRPr>
    </a:lvl4pPr>
    <a:lvl5pPr marL="1828800" algn="l" defTabSz="457200" rtl="0" eaLnBrk="1" latinLnBrk="0" hangingPunct="1">
      <a:defRPr sz="1200" kern="1200">
        <a:solidFill>
          <a:schemeClr val="tx1"/>
        </a:solidFill>
        <a:latin typeface="Gotham Book"/>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1</a:t>
            </a:fld>
            <a:endParaRPr lang="en-US"/>
          </a:p>
        </p:txBody>
      </p:sp>
    </p:spTree>
    <p:extLst>
      <p:ext uri="{BB962C8B-B14F-4D97-AF65-F5344CB8AC3E}">
        <p14:creationId xmlns:p14="http://schemas.microsoft.com/office/powerpoint/2010/main" val="130637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Primary project</a:t>
            </a:r>
            <a:r>
              <a:rPr lang="en-US" baseline="0" dirty="0" smtClean="0"/>
              <a:t> </a:t>
            </a:r>
            <a:endParaRPr lang="en-US" dirty="0"/>
          </a:p>
        </p:txBody>
      </p:sp>
      <p:sp>
        <p:nvSpPr>
          <p:cNvPr id="4" name="Header Placeholder 3"/>
          <p:cNvSpPr>
            <a:spLocks noGrp="1"/>
          </p:cNvSpPr>
          <p:nvPr>
            <p:ph type="hdr" sz="quarter" idx="10"/>
          </p:nvPr>
        </p:nvSpPr>
        <p:spPr/>
        <p:txBody>
          <a:bodyPr/>
          <a:lstStyle/>
          <a:p>
            <a:r>
              <a:rPr lang="en-US" smtClean="0"/>
              <a:t>*</a:t>
            </a:r>
            <a:endParaRPr lang="en-US"/>
          </a:p>
        </p:txBody>
      </p:sp>
      <p:sp>
        <p:nvSpPr>
          <p:cNvPr id="5" name="Date Placeholder 4"/>
          <p:cNvSpPr>
            <a:spLocks noGrp="1"/>
          </p:cNvSpPr>
          <p:nvPr>
            <p:ph type="dt" idx="11"/>
          </p:nvPr>
        </p:nvSpPr>
        <p:spPr/>
        <p:txBody>
          <a:bodyPr/>
          <a:lstStyle/>
          <a:p>
            <a:fld id="{145982F3-C99F-4FFD-8CB1-DE702446ED0C}" type="datetime3">
              <a:rPr lang="en-US"/>
              <a:pPr/>
              <a:t>5 August 2015</a:t>
            </a:fld>
            <a:endParaRPr lang="en-US" dirty="0"/>
          </a:p>
        </p:txBody>
      </p:sp>
      <p:sp>
        <p:nvSpPr>
          <p:cNvPr id="6" name="Footer Placeholder 5"/>
          <p:cNvSpPr>
            <a:spLocks noGrp="1"/>
          </p:cNvSpPr>
          <p:nvPr>
            <p:ph type="ftr" sz="quarter" idx="12"/>
          </p:nvPr>
        </p:nvSpPr>
        <p:spPr/>
        <p:txBody>
          <a:bodyPr/>
          <a:lstStyle/>
          <a:p>
            <a:r>
              <a:rPr lang="en-US" smtClean="0"/>
              <a:t>*</a:t>
            </a:r>
            <a:endParaRPr lang="en-US"/>
          </a:p>
        </p:txBody>
      </p:sp>
      <p:sp>
        <p:nvSpPr>
          <p:cNvPr id="7" name="Slide Number Placeholder 6"/>
          <p:cNvSpPr>
            <a:spLocks noGrp="1"/>
          </p:cNvSpPr>
          <p:nvPr>
            <p:ph type="sldNum" sz="quarter" idx="13"/>
          </p:nvPr>
        </p:nvSpPr>
        <p:spPr/>
        <p:txBody>
          <a:bodyPr/>
          <a:lstStyle/>
          <a:p>
            <a:r>
              <a:rPr lang="en-US" smtClean="0"/>
              <a:t>##</a:t>
            </a:r>
            <a:endParaRPr lang="en-US"/>
          </a:p>
        </p:txBody>
      </p:sp>
    </p:spTree>
    <p:extLst>
      <p:ext uri="{BB962C8B-B14F-4D97-AF65-F5344CB8AC3E}">
        <p14:creationId xmlns:p14="http://schemas.microsoft.com/office/powerpoint/2010/main" val="388183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12</a:t>
            </a:fld>
            <a:endParaRPr lang="en-US"/>
          </a:p>
        </p:txBody>
      </p:sp>
    </p:spTree>
    <p:extLst>
      <p:ext uri="{BB962C8B-B14F-4D97-AF65-F5344CB8AC3E}">
        <p14:creationId xmlns:p14="http://schemas.microsoft.com/office/powerpoint/2010/main" val="2295732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13</a:t>
            </a:fld>
            <a:endParaRPr lang="en-US"/>
          </a:p>
        </p:txBody>
      </p:sp>
    </p:spTree>
    <p:extLst>
      <p:ext uri="{BB962C8B-B14F-4D97-AF65-F5344CB8AC3E}">
        <p14:creationId xmlns:p14="http://schemas.microsoft.com/office/powerpoint/2010/main" val="1225892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14</a:t>
            </a:fld>
            <a:endParaRPr lang="en-US"/>
          </a:p>
        </p:txBody>
      </p:sp>
    </p:spTree>
    <p:extLst>
      <p:ext uri="{BB962C8B-B14F-4D97-AF65-F5344CB8AC3E}">
        <p14:creationId xmlns:p14="http://schemas.microsoft.com/office/powerpoint/2010/main" val="2129743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15</a:t>
            </a:fld>
            <a:endParaRPr lang="en-US"/>
          </a:p>
        </p:txBody>
      </p:sp>
    </p:spTree>
    <p:extLst>
      <p:ext uri="{BB962C8B-B14F-4D97-AF65-F5344CB8AC3E}">
        <p14:creationId xmlns:p14="http://schemas.microsoft.com/office/powerpoint/2010/main" val="3290366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16</a:t>
            </a:fld>
            <a:endParaRPr lang="en-US"/>
          </a:p>
        </p:txBody>
      </p:sp>
    </p:spTree>
    <p:extLst>
      <p:ext uri="{BB962C8B-B14F-4D97-AF65-F5344CB8AC3E}">
        <p14:creationId xmlns:p14="http://schemas.microsoft.com/office/powerpoint/2010/main" val="1154803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17</a:t>
            </a:fld>
            <a:endParaRPr lang="en-US"/>
          </a:p>
        </p:txBody>
      </p:sp>
    </p:spTree>
    <p:extLst>
      <p:ext uri="{BB962C8B-B14F-4D97-AF65-F5344CB8AC3E}">
        <p14:creationId xmlns:p14="http://schemas.microsoft.com/office/powerpoint/2010/main" val="1930003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18</a:t>
            </a:fld>
            <a:endParaRPr lang="en-US"/>
          </a:p>
        </p:txBody>
      </p:sp>
    </p:spTree>
    <p:extLst>
      <p:ext uri="{BB962C8B-B14F-4D97-AF65-F5344CB8AC3E}">
        <p14:creationId xmlns:p14="http://schemas.microsoft.com/office/powerpoint/2010/main" val="2051845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19</a:t>
            </a:fld>
            <a:endParaRPr lang="en-US"/>
          </a:p>
        </p:txBody>
      </p:sp>
    </p:spTree>
    <p:extLst>
      <p:ext uri="{BB962C8B-B14F-4D97-AF65-F5344CB8AC3E}">
        <p14:creationId xmlns:p14="http://schemas.microsoft.com/office/powerpoint/2010/main" val="2131314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20</a:t>
            </a:fld>
            <a:endParaRPr lang="en-US"/>
          </a:p>
        </p:txBody>
      </p:sp>
    </p:spTree>
    <p:extLst>
      <p:ext uri="{BB962C8B-B14F-4D97-AF65-F5344CB8AC3E}">
        <p14:creationId xmlns:p14="http://schemas.microsoft.com/office/powerpoint/2010/main" val="2131314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3EFBA7D-7C2F-164D-8813-06BC42862FF7}" type="slidenum">
              <a:rPr lang="en-US" sz="1200"/>
              <a:pPr eaLnBrk="1" fontAlgn="base" hangingPunct="1">
                <a:spcBef>
                  <a:spcPct val="0"/>
                </a:spcBef>
                <a:spcAft>
                  <a:spcPct val="0"/>
                </a:spcAft>
              </a:pPr>
              <a:t>2</a:t>
            </a:fld>
            <a:endParaRPr lang="en-US" sz="1200"/>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kern="1200" dirty="0" smtClean="0">
                <a:solidFill>
                  <a:schemeClr val="tx1"/>
                </a:solidFill>
                <a:effectLst/>
                <a:latin typeface="+mn-lt"/>
                <a:ea typeface="ＭＳ Ｐゴシック" charset="0"/>
                <a:cs typeface="ＭＳ Ｐゴシック" charset="0"/>
              </a:rPr>
              <a:t>The interchangeable modules include:</a:t>
            </a:r>
            <a:endParaRPr lang="en-US" dirty="0" smtClean="0">
              <a:effectLst/>
            </a:endParaRPr>
          </a:p>
          <a:p>
            <a:pPr eaLnBrk="1" hangingPunct="1">
              <a:spcBef>
                <a:spcPct val="0"/>
              </a:spcBef>
            </a:pPr>
            <a:endParaRPr lang="en-US" dirty="0" smtClean="0">
              <a:effectLst/>
              <a:latin typeface="Calibri" charset="0"/>
            </a:endParaRPr>
          </a:p>
          <a:p>
            <a:pPr eaLnBrk="1" hangingPunct="1">
              <a:spcBef>
                <a:spcPct val="0"/>
              </a:spcBef>
            </a:pPr>
            <a:r>
              <a:rPr lang="en-US" dirty="0" smtClean="0">
                <a:effectLst/>
                <a:latin typeface="Calibri" charset="0"/>
              </a:rPr>
              <a:t>Real Time Data</a:t>
            </a:r>
            <a:r>
              <a:rPr lang="en-US" baseline="0" dirty="0" smtClean="0">
                <a:effectLst/>
                <a:latin typeface="Calibri" charset="0"/>
              </a:rPr>
              <a:t> Management Module</a:t>
            </a:r>
          </a:p>
          <a:p>
            <a:pPr eaLnBrk="1" hangingPunct="1">
              <a:spcBef>
                <a:spcPct val="0"/>
              </a:spcBef>
            </a:pPr>
            <a:r>
              <a:rPr lang="en-US" baseline="0" dirty="0" smtClean="0">
                <a:effectLst/>
                <a:latin typeface="Calibri" charset="0"/>
              </a:rPr>
              <a:t>Map Module</a:t>
            </a:r>
          </a:p>
          <a:p>
            <a:pPr eaLnBrk="1" hangingPunct="1">
              <a:spcBef>
                <a:spcPct val="0"/>
              </a:spcBef>
            </a:pPr>
            <a:r>
              <a:rPr lang="en-US" baseline="0" dirty="0" smtClean="0">
                <a:effectLst/>
                <a:latin typeface="Calibri" charset="0"/>
              </a:rPr>
              <a:t>Asset Management Module</a:t>
            </a:r>
          </a:p>
          <a:p>
            <a:pPr eaLnBrk="1" hangingPunct="1">
              <a:spcBef>
                <a:spcPct val="0"/>
              </a:spcBef>
            </a:pPr>
            <a:r>
              <a:rPr lang="en-US" baseline="0" dirty="0" smtClean="0">
                <a:effectLst/>
                <a:latin typeface="Calibri" charset="0"/>
              </a:rPr>
              <a:t>Project Management</a:t>
            </a:r>
          </a:p>
          <a:p>
            <a:pPr eaLnBrk="1" hangingPunct="1">
              <a:spcBef>
                <a:spcPct val="0"/>
              </a:spcBef>
            </a:pPr>
            <a:r>
              <a:rPr lang="en-US" baseline="0" dirty="0" smtClean="0">
                <a:effectLst/>
                <a:latin typeface="Calibri" charset="0"/>
              </a:rPr>
              <a:t>Wiki</a:t>
            </a:r>
          </a:p>
          <a:p>
            <a:pPr eaLnBrk="1" hangingPunct="1">
              <a:spcBef>
                <a:spcPct val="0"/>
              </a:spcBef>
            </a:pPr>
            <a:r>
              <a:rPr lang="en-US" baseline="0" dirty="0" smtClean="0">
                <a:effectLst/>
                <a:latin typeface="Calibri" charset="0"/>
              </a:rPr>
              <a:t>Data Visualization Engine</a:t>
            </a:r>
          </a:p>
          <a:p>
            <a:pPr eaLnBrk="1" hangingPunct="1">
              <a:spcBef>
                <a:spcPct val="0"/>
              </a:spcBef>
            </a:pPr>
            <a:r>
              <a:rPr lang="en-US" baseline="0" dirty="0" smtClean="0">
                <a:effectLst/>
                <a:latin typeface="Calibri" charset="0"/>
              </a:rPr>
              <a:t>Style CMS</a:t>
            </a:r>
          </a:p>
          <a:p>
            <a:pPr eaLnBrk="1" hangingPunct="1">
              <a:spcBef>
                <a:spcPct val="0"/>
              </a:spcBef>
            </a:pPr>
            <a:r>
              <a:rPr lang="en-US" baseline="0" dirty="0" smtClean="0">
                <a:effectLst/>
                <a:latin typeface="Calibri" charset="0"/>
              </a:rPr>
              <a:t>And Mobile component</a:t>
            </a:r>
            <a:endParaRPr lang="en-US" dirty="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21</a:t>
            </a:fld>
            <a:endParaRPr lang="en-US"/>
          </a:p>
        </p:txBody>
      </p:sp>
    </p:spTree>
    <p:extLst>
      <p:ext uri="{BB962C8B-B14F-4D97-AF65-F5344CB8AC3E}">
        <p14:creationId xmlns:p14="http://schemas.microsoft.com/office/powerpoint/2010/main" val="2131314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22</a:t>
            </a:fld>
            <a:endParaRPr lang="en-US"/>
          </a:p>
        </p:txBody>
      </p:sp>
    </p:spTree>
    <p:extLst>
      <p:ext uri="{BB962C8B-B14F-4D97-AF65-F5344CB8AC3E}">
        <p14:creationId xmlns:p14="http://schemas.microsoft.com/office/powerpoint/2010/main" val="2131314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23</a:t>
            </a:fld>
            <a:endParaRPr lang="en-US"/>
          </a:p>
        </p:txBody>
      </p:sp>
    </p:spTree>
    <p:extLst>
      <p:ext uri="{BB962C8B-B14F-4D97-AF65-F5344CB8AC3E}">
        <p14:creationId xmlns:p14="http://schemas.microsoft.com/office/powerpoint/2010/main" val="2131314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24</a:t>
            </a:fld>
            <a:endParaRPr lang="en-US"/>
          </a:p>
        </p:txBody>
      </p:sp>
    </p:spTree>
    <p:extLst>
      <p:ext uri="{BB962C8B-B14F-4D97-AF65-F5344CB8AC3E}">
        <p14:creationId xmlns:p14="http://schemas.microsoft.com/office/powerpoint/2010/main" val="990645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25</a:t>
            </a:fld>
            <a:endParaRPr lang="en-US"/>
          </a:p>
        </p:txBody>
      </p:sp>
    </p:spTree>
    <p:extLst>
      <p:ext uri="{BB962C8B-B14F-4D97-AF65-F5344CB8AC3E}">
        <p14:creationId xmlns:p14="http://schemas.microsoft.com/office/powerpoint/2010/main" val="990645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27</a:t>
            </a:fld>
            <a:endParaRPr lang="en-US"/>
          </a:p>
        </p:txBody>
      </p:sp>
    </p:spTree>
    <p:extLst>
      <p:ext uri="{BB962C8B-B14F-4D97-AF65-F5344CB8AC3E}">
        <p14:creationId xmlns:p14="http://schemas.microsoft.com/office/powerpoint/2010/main" val="3481086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28</a:t>
            </a:fld>
            <a:endParaRPr lang="en-US"/>
          </a:p>
        </p:txBody>
      </p:sp>
    </p:spTree>
    <p:extLst>
      <p:ext uri="{BB962C8B-B14F-4D97-AF65-F5344CB8AC3E}">
        <p14:creationId xmlns:p14="http://schemas.microsoft.com/office/powerpoint/2010/main" val="3460630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BBDC7D-47A9-CE4D-8969-1127A69343A5}" type="slidenum">
              <a:rPr lang="en-US" smtClean="0"/>
              <a:pPr/>
              <a:t>29</a:t>
            </a:fld>
            <a:endParaRPr lang="en-US"/>
          </a:p>
        </p:txBody>
      </p:sp>
    </p:spTree>
    <p:extLst>
      <p:ext uri="{BB962C8B-B14F-4D97-AF65-F5344CB8AC3E}">
        <p14:creationId xmlns:p14="http://schemas.microsoft.com/office/powerpoint/2010/main" val="2788081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30</a:t>
            </a:fld>
            <a:endParaRPr lang="en-US"/>
          </a:p>
        </p:txBody>
      </p:sp>
    </p:spTree>
    <p:extLst>
      <p:ext uri="{BB962C8B-B14F-4D97-AF65-F5344CB8AC3E}">
        <p14:creationId xmlns:p14="http://schemas.microsoft.com/office/powerpoint/2010/main" val="18908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31</a:t>
            </a:fld>
            <a:endParaRPr lang="en-US" dirty="0"/>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smtClean="0"/>
              <a:t>UNIQUE</a:t>
            </a:r>
            <a:r>
              <a:rPr lang="en-US" baseline="0" dirty="0" smtClean="0"/>
              <a:t> DETECTIONS AND DAILY SUM (using 30 minute unique detections filter and then sums)</a:t>
            </a:r>
          </a:p>
          <a:p>
            <a:endParaRPr lang="en-US" baseline="0" dirty="0" smtClean="0"/>
          </a:p>
          <a:p>
            <a:r>
              <a:rPr lang="en-US" baseline="0" dirty="0" smtClean="0"/>
              <a:t>Data dashboard templates and filters for our use.</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ED1D819-7A45-4042-9C0C-D86682ACBB10}" type="slidenum">
              <a:rPr lang="en-US" sz="1200">
                <a:latin typeface="Gotham Book"/>
              </a:rPr>
              <a:pPr eaLnBrk="1" fontAlgn="base" hangingPunct="1">
                <a:spcBef>
                  <a:spcPct val="0"/>
                </a:spcBef>
                <a:spcAft>
                  <a:spcPct val="0"/>
                </a:spcAft>
              </a:pPr>
              <a:t>3</a:t>
            </a:fld>
            <a:endParaRPr lang="en-US" sz="1200" dirty="0">
              <a:latin typeface="Gotham Book"/>
            </a:endParaRPr>
          </a:p>
        </p:txBody>
      </p:sp>
      <p:sp>
        <p:nvSpPr>
          <p:cNvPr id="3993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dirty="0" smtClean="0">
                <a:solidFill>
                  <a:srgbClr val="254061"/>
                </a:solidFill>
              </a:rPr>
              <a:t>Government Agencies, Public Utilities and NGOs</a:t>
            </a:r>
          </a:p>
          <a:p>
            <a:r>
              <a:rPr lang="en-US" sz="1200" dirty="0" smtClean="0">
                <a:solidFill>
                  <a:srgbClr val="254061"/>
                </a:solidFill>
              </a:rPr>
              <a:t>Special Interest Groups</a:t>
            </a:r>
          </a:p>
          <a:p>
            <a:r>
              <a:rPr lang="en-US" sz="1200" dirty="0" smtClean="0">
                <a:solidFill>
                  <a:srgbClr val="254061"/>
                </a:solidFill>
              </a:rPr>
              <a:t>NRM Consulting and Engineering Firms</a:t>
            </a:r>
          </a:p>
          <a:p>
            <a:r>
              <a:rPr lang="en-US" sz="1200" dirty="0" smtClean="0">
                <a:solidFill>
                  <a:srgbClr val="254061"/>
                </a:solidFill>
              </a:rPr>
              <a:t>Restoration, Conservation and Watershed Groups</a:t>
            </a:r>
          </a:p>
          <a:p>
            <a:r>
              <a:rPr lang="en-US" sz="1200" dirty="0" smtClean="0">
                <a:solidFill>
                  <a:srgbClr val="254061"/>
                </a:solidFill>
              </a:rPr>
              <a:t>Workgroups</a:t>
            </a:r>
          </a:p>
          <a:p>
            <a:r>
              <a:rPr lang="en-US" sz="1200" dirty="0" smtClean="0">
                <a:solidFill>
                  <a:srgbClr val="254061"/>
                </a:solidFill>
              </a:rPr>
              <a:t>Special Projects</a:t>
            </a:r>
          </a:p>
          <a:p>
            <a:endParaRPr lang="en-US" sz="1200" dirty="0" smtClean="0">
              <a:solidFill>
                <a:srgbClr val="254061"/>
              </a:solidFill>
            </a:endParaRPr>
          </a:p>
          <a:p>
            <a:pPr marL="0" indent="0">
              <a:buNone/>
            </a:pPr>
            <a:r>
              <a:rPr lang="en-US" sz="1200" dirty="0" smtClean="0">
                <a:solidFill>
                  <a:srgbClr val="254061"/>
                </a:solidFill>
              </a:rPr>
              <a:t>34 North specifically works with:</a:t>
            </a:r>
          </a:p>
          <a:p>
            <a:pPr marL="0" indent="0">
              <a:buNone/>
            </a:pPr>
            <a:r>
              <a:rPr lang="en-US" sz="1200" dirty="0" smtClean="0">
                <a:solidFill>
                  <a:srgbClr val="254061"/>
                </a:solidFill>
              </a:rPr>
              <a:t>US Bureau of Reclamation, UGSS, DWR, MWD, SFCWA, EPA, CURES, USFWS, CAFWS, SWRCB, AG Industry</a:t>
            </a:r>
          </a:p>
          <a:p>
            <a:pPr algn="ct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32</a:t>
            </a:fld>
            <a:endParaRPr lang="en-US" dirty="0"/>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a:t>Clients include:  Honeywell, USGS, DWR, MWD, History Channel,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33</a:t>
            </a:fld>
            <a:endParaRPr lang="en-US"/>
          </a:p>
        </p:txBody>
      </p:sp>
    </p:spTree>
    <p:extLst>
      <p:ext uri="{BB962C8B-B14F-4D97-AF65-F5344CB8AC3E}">
        <p14:creationId xmlns:p14="http://schemas.microsoft.com/office/powerpoint/2010/main" val="2894883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34</a:t>
            </a:fld>
            <a:endParaRPr lang="en-US"/>
          </a:p>
        </p:txBody>
      </p:sp>
    </p:spTree>
    <p:extLst>
      <p:ext uri="{BB962C8B-B14F-4D97-AF65-F5344CB8AC3E}">
        <p14:creationId xmlns:p14="http://schemas.microsoft.com/office/powerpoint/2010/main" val="1653486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35</a:t>
            </a:fld>
            <a:endParaRPr lang="en-US" dirty="0"/>
          </a:p>
        </p:txBody>
      </p:sp>
    </p:spTree>
    <p:extLst>
      <p:ext uri="{BB962C8B-B14F-4D97-AF65-F5344CB8AC3E}">
        <p14:creationId xmlns:p14="http://schemas.microsoft.com/office/powerpoint/2010/main" val="1208344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36</a:t>
            </a:fld>
            <a:endParaRPr lang="en-US" dirty="0"/>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smtClean="0"/>
              <a:t>New data story layout templates for simplifying data story for the public.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question templates</a:t>
            </a:r>
            <a:endParaRPr lang="en-US" dirty="0"/>
          </a:p>
        </p:txBody>
      </p:sp>
      <p:sp>
        <p:nvSpPr>
          <p:cNvPr id="4" name="Header Placeholder 3"/>
          <p:cNvSpPr>
            <a:spLocks noGrp="1"/>
          </p:cNvSpPr>
          <p:nvPr>
            <p:ph type="hdr" sz="quarter" idx="10"/>
          </p:nvPr>
        </p:nvSpPr>
        <p:spPr/>
        <p:txBody>
          <a:bodyPr/>
          <a:lstStyle/>
          <a:p>
            <a:r>
              <a:rPr lang="en-US" smtClean="0"/>
              <a:t>*</a:t>
            </a:r>
            <a:endParaRPr lang="en-US"/>
          </a:p>
        </p:txBody>
      </p:sp>
      <p:sp>
        <p:nvSpPr>
          <p:cNvPr id="5" name="Date Placeholder 4"/>
          <p:cNvSpPr>
            <a:spLocks noGrp="1"/>
          </p:cNvSpPr>
          <p:nvPr>
            <p:ph type="dt" idx="11"/>
          </p:nvPr>
        </p:nvSpPr>
        <p:spPr/>
        <p:txBody>
          <a:bodyPr/>
          <a:lstStyle/>
          <a:p>
            <a:fld id="{145982F3-C99F-4FFD-8CB1-DE702446ED0C}" type="datetime3">
              <a:rPr lang="en-US"/>
              <a:pPr/>
              <a:t>5 August 2015</a:t>
            </a:fld>
            <a:endParaRPr lang="en-US" dirty="0"/>
          </a:p>
        </p:txBody>
      </p:sp>
      <p:sp>
        <p:nvSpPr>
          <p:cNvPr id="6" name="Footer Placeholder 5"/>
          <p:cNvSpPr>
            <a:spLocks noGrp="1"/>
          </p:cNvSpPr>
          <p:nvPr>
            <p:ph type="ftr" sz="quarter" idx="12"/>
          </p:nvPr>
        </p:nvSpPr>
        <p:spPr/>
        <p:txBody>
          <a:bodyPr/>
          <a:lstStyle/>
          <a:p>
            <a:r>
              <a:rPr lang="en-US" smtClean="0"/>
              <a:t>*</a:t>
            </a:r>
            <a:endParaRPr lang="en-US"/>
          </a:p>
        </p:txBody>
      </p:sp>
      <p:sp>
        <p:nvSpPr>
          <p:cNvPr id="7" name="Slide Number Placeholder 6"/>
          <p:cNvSpPr>
            <a:spLocks noGrp="1"/>
          </p:cNvSpPr>
          <p:nvPr>
            <p:ph type="sldNum" sz="quarter" idx="13"/>
          </p:nvPr>
        </p:nvSpPr>
        <p:spPr/>
        <p:txBody>
          <a:bodyPr/>
          <a:lstStyle/>
          <a:p>
            <a:r>
              <a:rPr lang="en-US" smtClean="0"/>
              <a:t>##</a:t>
            </a:r>
            <a:endParaRPr lang="en-US"/>
          </a:p>
        </p:txBody>
      </p:sp>
    </p:spTree>
    <p:extLst>
      <p:ext uri="{BB962C8B-B14F-4D97-AF65-F5344CB8AC3E}">
        <p14:creationId xmlns:p14="http://schemas.microsoft.com/office/powerpoint/2010/main" val="26642739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40</a:t>
            </a:fld>
            <a:endParaRPr lang="en-US"/>
          </a:p>
        </p:txBody>
      </p:sp>
    </p:spTree>
    <p:extLst>
      <p:ext uri="{BB962C8B-B14F-4D97-AF65-F5344CB8AC3E}">
        <p14:creationId xmlns:p14="http://schemas.microsoft.com/office/powerpoint/2010/main" val="3657086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41</a:t>
            </a:fld>
            <a:endParaRPr lang="en-US"/>
          </a:p>
        </p:txBody>
      </p:sp>
    </p:spTree>
    <p:extLst>
      <p:ext uri="{BB962C8B-B14F-4D97-AF65-F5344CB8AC3E}">
        <p14:creationId xmlns:p14="http://schemas.microsoft.com/office/powerpoint/2010/main" val="39148808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668" indent="-224668">
              <a:buAutoNum type="arabicPeriod"/>
            </a:pPr>
            <a:r>
              <a:rPr lang="en-US" dirty="0" smtClean="0"/>
              <a:t>Stakeholder driven real time salinity management in the SJR Basin. </a:t>
            </a:r>
          </a:p>
          <a:p>
            <a:pPr marL="224668" indent="-224668">
              <a:buAutoNum type="arabicPeriod"/>
            </a:pPr>
            <a:r>
              <a:rPr lang="en-US" dirty="0" smtClean="0"/>
              <a:t>More than 50</a:t>
            </a:r>
            <a:r>
              <a:rPr lang="en-US" baseline="0" dirty="0" smtClean="0"/>
              <a:t> + active stakeholder involved in real time analysis and assessment of SJR salinity.</a:t>
            </a:r>
          </a:p>
          <a:p>
            <a:pPr marL="224668" indent="-224668">
              <a:buAutoNum type="arabicPeriod"/>
            </a:pPr>
            <a:r>
              <a:rPr lang="en-US" baseline="0" dirty="0" smtClean="0"/>
              <a:t>Data dashboards customized for each stakeholder’s data needs</a:t>
            </a:r>
          </a:p>
          <a:p>
            <a:pPr marL="224668" indent="-224668">
              <a:buAutoNum type="arabicPeriod"/>
            </a:pPr>
            <a:r>
              <a:rPr lang="en-US" baseline="0" dirty="0" smtClean="0"/>
              <a:t>Collaborative forum for posting operations data:  Diversions and Discharges.</a:t>
            </a:r>
          </a:p>
          <a:p>
            <a:pPr marL="224668" indent="-224668">
              <a:buAutoNum type="arabicPeriod"/>
            </a:pPr>
            <a:endParaRPr lang="en-US" baseline="0" dirty="0" smtClean="0"/>
          </a:p>
          <a:p>
            <a:pPr marL="224668" indent="-224668">
              <a:buAutoNum type="arabicPeriod"/>
            </a:pPr>
            <a:endParaRPr lang="en-US" dirty="0"/>
          </a:p>
        </p:txBody>
      </p:sp>
      <p:sp>
        <p:nvSpPr>
          <p:cNvPr id="4" name="Header Placeholder 3"/>
          <p:cNvSpPr>
            <a:spLocks noGrp="1"/>
          </p:cNvSpPr>
          <p:nvPr>
            <p:ph type="hdr" sz="quarter" idx="10"/>
          </p:nvPr>
        </p:nvSpPr>
        <p:spPr/>
        <p:txBody>
          <a:bodyPr/>
          <a:lstStyle/>
          <a:p>
            <a:r>
              <a:rPr lang="en-US" smtClean="0"/>
              <a:t>*</a:t>
            </a:r>
            <a:endParaRPr lang="en-US"/>
          </a:p>
        </p:txBody>
      </p:sp>
      <p:sp>
        <p:nvSpPr>
          <p:cNvPr id="5" name="Date Placeholder 4"/>
          <p:cNvSpPr>
            <a:spLocks noGrp="1"/>
          </p:cNvSpPr>
          <p:nvPr>
            <p:ph type="dt" idx="11"/>
          </p:nvPr>
        </p:nvSpPr>
        <p:spPr/>
        <p:txBody>
          <a:bodyPr/>
          <a:lstStyle/>
          <a:p>
            <a:fld id="{145982F3-C99F-4FFD-8CB1-DE702446ED0C}" type="datetime3">
              <a:rPr lang="en-US"/>
              <a:pPr/>
              <a:t>5 August 2015</a:t>
            </a:fld>
            <a:endParaRPr lang="en-US" dirty="0"/>
          </a:p>
        </p:txBody>
      </p:sp>
      <p:sp>
        <p:nvSpPr>
          <p:cNvPr id="6" name="Footer Placeholder 5"/>
          <p:cNvSpPr>
            <a:spLocks noGrp="1"/>
          </p:cNvSpPr>
          <p:nvPr>
            <p:ph type="ftr" sz="quarter" idx="12"/>
          </p:nvPr>
        </p:nvSpPr>
        <p:spPr/>
        <p:txBody>
          <a:bodyPr/>
          <a:lstStyle/>
          <a:p>
            <a:r>
              <a:rPr lang="en-US" smtClean="0"/>
              <a:t>*</a:t>
            </a:r>
            <a:endParaRPr lang="en-US"/>
          </a:p>
        </p:txBody>
      </p:sp>
      <p:sp>
        <p:nvSpPr>
          <p:cNvPr id="7" name="Slide Number Placeholder 6"/>
          <p:cNvSpPr>
            <a:spLocks noGrp="1"/>
          </p:cNvSpPr>
          <p:nvPr>
            <p:ph type="sldNum" sz="quarter" idx="13"/>
          </p:nvPr>
        </p:nvSpPr>
        <p:spPr/>
        <p:txBody>
          <a:bodyPr/>
          <a:lstStyle/>
          <a:p>
            <a:r>
              <a:rPr lang="en-US" smtClean="0"/>
              <a:t>##</a:t>
            </a:r>
            <a:endParaRPr lang="en-US"/>
          </a:p>
        </p:txBody>
      </p:sp>
    </p:spTree>
    <p:extLst>
      <p:ext uri="{BB962C8B-B14F-4D97-AF65-F5344CB8AC3E}">
        <p14:creationId xmlns:p14="http://schemas.microsoft.com/office/powerpoint/2010/main" val="1707776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 time data dashboard</a:t>
            </a:r>
            <a:r>
              <a:rPr lang="en-US" baseline="0" dirty="0" smtClean="0"/>
              <a:t> for SJR stakeholders.  Data display is </a:t>
            </a:r>
            <a:r>
              <a:rPr lang="en-US" baseline="0" dirty="0" err="1" smtClean="0"/>
              <a:t>multiparameter</a:t>
            </a:r>
            <a:endParaRPr lang="en-US" dirty="0"/>
          </a:p>
        </p:txBody>
      </p:sp>
      <p:sp>
        <p:nvSpPr>
          <p:cNvPr id="4" name="Header Placeholder 3"/>
          <p:cNvSpPr>
            <a:spLocks noGrp="1"/>
          </p:cNvSpPr>
          <p:nvPr>
            <p:ph type="hdr" sz="quarter" idx="10"/>
          </p:nvPr>
        </p:nvSpPr>
        <p:spPr/>
        <p:txBody>
          <a:bodyPr/>
          <a:lstStyle/>
          <a:p>
            <a:r>
              <a:rPr lang="en-US" smtClean="0"/>
              <a:t>*</a:t>
            </a:r>
            <a:endParaRPr lang="en-US"/>
          </a:p>
        </p:txBody>
      </p:sp>
      <p:sp>
        <p:nvSpPr>
          <p:cNvPr id="5" name="Date Placeholder 4"/>
          <p:cNvSpPr>
            <a:spLocks noGrp="1"/>
          </p:cNvSpPr>
          <p:nvPr>
            <p:ph type="dt" idx="11"/>
          </p:nvPr>
        </p:nvSpPr>
        <p:spPr/>
        <p:txBody>
          <a:bodyPr/>
          <a:lstStyle/>
          <a:p>
            <a:fld id="{145982F3-C99F-4FFD-8CB1-DE702446ED0C}" type="datetime3">
              <a:rPr lang="en-US"/>
              <a:pPr/>
              <a:t>5 August 2015</a:t>
            </a:fld>
            <a:endParaRPr lang="en-US" dirty="0"/>
          </a:p>
        </p:txBody>
      </p:sp>
      <p:sp>
        <p:nvSpPr>
          <p:cNvPr id="6" name="Footer Placeholder 5"/>
          <p:cNvSpPr>
            <a:spLocks noGrp="1"/>
          </p:cNvSpPr>
          <p:nvPr>
            <p:ph type="ftr" sz="quarter" idx="12"/>
          </p:nvPr>
        </p:nvSpPr>
        <p:spPr/>
        <p:txBody>
          <a:bodyPr/>
          <a:lstStyle/>
          <a:p>
            <a:r>
              <a:rPr lang="en-US" smtClean="0"/>
              <a:t>*</a:t>
            </a:r>
            <a:endParaRPr lang="en-US"/>
          </a:p>
        </p:txBody>
      </p:sp>
      <p:sp>
        <p:nvSpPr>
          <p:cNvPr id="7" name="Slide Number Placeholder 6"/>
          <p:cNvSpPr>
            <a:spLocks noGrp="1"/>
          </p:cNvSpPr>
          <p:nvPr>
            <p:ph type="sldNum" sz="quarter" idx="13"/>
          </p:nvPr>
        </p:nvSpPr>
        <p:spPr/>
        <p:txBody>
          <a:bodyPr/>
          <a:lstStyle/>
          <a:p>
            <a:r>
              <a:rPr lang="en-US" smtClean="0"/>
              <a:t>##</a:t>
            </a:r>
            <a:endParaRPr lang="en-US"/>
          </a:p>
        </p:txBody>
      </p:sp>
    </p:spTree>
    <p:extLst>
      <p:ext uri="{BB962C8B-B14F-4D97-AF65-F5344CB8AC3E}">
        <p14:creationId xmlns:p14="http://schemas.microsoft.com/office/powerpoint/2010/main" val="2090457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Multi Stakeholder Collaboration </a:t>
            </a:r>
          </a:p>
          <a:p>
            <a:pPr marL="0" indent="0">
              <a:buNone/>
            </a:pPr>
            <a:r>
              <a:rPr lang="en-US" sz="1200" dirty="0" smtClean="0"/>
              <a:t>Data Aggregation and Data Management </a:t>
            </a:r>
          </a:p>
          <a:p>
            <a:pPr marL="0" indent="0">
              <a:buNone/>
            </a:pPr>
            <a:r>
              <a:rPr lang="en-US" sz="1200" dirty="0" smtClean="0"/>
              <a:t>Data Analysis and Visualizations Mapping and GIS </a:t>
            </a:r>
          </a:p>
          <a:p>
            <a:pPr marL="0" indent="0">
              <a:buNone/>
            </a:pPr>
            <a:r>
              <a:rPr lang="en-US" sz="1200" dirty="0" smtClean="0"/>
              <a:t>Regional Document Libraries Operations Dashboards </a:t>
            </a:r>
          </a:p>
          <a:p>
            <a:pPr marL="0" indent="0">
              <a:buNone/>
            </a:pPr>
            <a:r>
              <a:rPr lang="en-US" sz="1200" dirty="0" smtClean="0"/>
              <a:t>Ecosystem Projects </a:t>
            </a:r>
          </a:p>
          <a:p>
            <a:pPr marL="0" indent="0">
              <a:buNone/>
            </a:pPr>
            <a:r>
              <a:rPr lang="en-US" sz="1200" dirty="0" smtClean="0"/>
              <a:t>Special Studies      </a:t>
            </a:r>
          </a:p>
          <a:p>
            <a:pPr marL="0" indent="0">
              <a:buNone/>
            </a:pPr>
            <a:r>
              <a:rPr lang="en-US" sz="1200" dirty="0" smtClean="0"/>
              <a:t>Acoustic Telemetry      Nutrients </a:t>
            </a:r>
          </a:p>
          <a:p>
            <a:pPr marL="0" indent="0">
              <a:buNone/>
            </a:pPr>
            <a:r>
              <a:rPr lang="en-US" sz="1200" dirty="0" smtClean="0"/>
              <a:t>Web Service Development </a:t>
            </a:r>
          </a:p>
          <a:p>
            <a:pPr marL="0" indent="0">
              <a:buNone/>
            </a:pPr>
            <a:r>
              <a:rPr lang="en-US" sz="1200" dirty="0" smtClean="0"/>
              <a:t>Regulatory Reporting 	</a:t>
            </a:r>
          </a:p>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4</a:t>
            </a:fld>
            <a:endParaRPr lang="en-US" dirty="0"/>
          </a:p>
        </p:txBody>
      </p:sp>
    </p:spTree>
    <p:extLst>
      <p:ext uri="{BB962C8B-B14F-4D97-AF65-F5344CB8AC3E}">
        <p14:creationId xmlns:p14="http://schemas.microsoft.com/office/powerpoint/2010/main" val="299943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Incorporates model forecast results for predictive analysis of SJR Conditions.</a:t>
            </a:r>
            <a:endParaRPr lang="en-US" dirty="0"/>
          </a:p>
        </p:txBody>
      </p:sp>
      <p:sp>
        <p:nvSpPr>
          <p:cNvPr id="4" name="Header Placeholder 3"/>
          <p:cNvSpPr>
            <a:spLocks noGrp="1"/>
          </p:cNvSpPr>
          <p:nvPr>
            <p:ph type="hdr" sz="quarter" idx="10"/>
          </p:nvPr>
        </p:nvSpPr>
        <p:spPr/>
        <p:txBody>
          <a:bodyPr/>
          <a:lstStyle/>
          <a:p>
            <a:r>
              <a:rPr lang="en-US" smtClean="0"/>
              <a:t>*</a:t>
            </a:r>
            <a:endParaRPr lang="en-US"/>
          </a:p>
        </p:txBody>
      </p:sp>
      <p:sp>
        <p:nvSpPr>
          <p:cNvPr id="5" name="Date Placeholder 4"/>
          <p:cNvSpPr>
            <a:spLocks noGrp="1"/>
          </p:cNvSpPr>
          <p:nvPr>
            <p:ph type="dt" idx="11"/>
          </p:nvPr>
        </p:nvSpPr>
        <p:spPr/>
        <p:txBody>
          <a:bodyPr/>
          <a:lstStyle/>
          <a:p>
            <a:fld id="{145982F3-C99F-4FFD-8CB1-DE702446ED0C}" type="datetime3">
              <a:rPr lang="en-US"/>
              <a:pPr/>
              <a:t>5 August 2015</a:t>
            </a:fld>
            <a:endParaRPr lang="en-US" dirty="0"/>
          </a:p>
        </p:txBody>
      </p:sp>
      <p:sp>
        <p:nvSpPr>
          <p:cNvPr id="6" name="Footer Placeholder 5"/>
          <p:cNvSpPr>
            <a:spLocks noGrp="1"/>
          </p:cNvSpPr>
          <p:nvPr>
            <p:ph type="ftr" sz="quarter" idx="12"/>
          </p:nvPr>
        </p:nvSpPr>
        <p:spPr/>
        <p:txBody>
          <a:bodyPr/>
          <a:lstStyle/>
          <a:p>
            <a:r>
              <a:rPr lang="en-US" smtClean="0"/>
              <a:t>*</a:t>
            </a:r>
            <a:endParaRPr lang="en-US"/>
          </a:p>
        </p:txBody>
      </p:sp>
      <p:sp>
        <p:nvSpPr>
          <p:cNvPr id="7" name="Slide Number Placeholder 6"/>
          <p:cNvSpPr>
            <a:spLocks noGrp="1"/>
          </p:cNvSpPr>
          <p:nvPr>
            <p:ph type="sldNum" sz="quarter" idx="13"/>
          </p:nvPr>
        </p:nvSpPr>
        <p:spPr/>
        <p:txBody>
          <a:bodyPr/>
          <a:lstStyle/>
          <a:p>
            <a:r>
              <a:rPr lang="en-US" smtClean="0"/>
              <a:t>##</a:t>
            </a:r>
            <a:endParaRPr lang="en-US"/>
          </a:p>
        </p:txBody>
      </p:sp>
    </p:spTree>
    <p:extLst>
      <p:ext uri="{BB962C8B-B14F-4D97-AF65-F5344CB8AC3E}">
        <p14:creationId xmlns:p14="http://schemas.microsoft.com/office/powerpoint/2010/main" val="2513502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97549-05A6-AB45-A663-032769199B30}" type="slidenum">
              <a:rPr lang="en-US" smtClean="0"/>
              <a:pPr/>
              <a:t>45</a:t>
            </a:fld>
            <a:endParaRPr lang="en-US"/>
          </a:p>
        </p:txBody>
      </p:sp>
    </p:spTree>
    <p:extLst>
      <p:ext uri="{BB962C8B-B14F-4D97-AF65-F5344CB8AC3E}">
        <p14:creationId xmlns:p14="http://schemas.microsoft.com/office/powerpoint/2010/main" val="3767043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97549-05A6-AB45-A663-032769199B30}" type="slidenum">
              <a:rPr lang="en-US" smtClean="0"/>
              <a:pPr/>
              <a:t>46</a:t>
            </a:fld>
            <a:endParaRPr lang="en-US"/>
          </a:p>
        </p:txBody>
      </p:sp>
    </p:spTree>
    <p:extLst>
      <p:ext uri="{BB962C8B-B14F-4D97-AF65-F5344CB8AC3E}">
        <p14:creationId xmlns:p14="http://schemas.microsoft.com/office/powerpoint/2010/main" val="3679570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623E99-E211-5241-AAD0-0FEFEADA5D08}" type="slidenum">
              <a:rPr lang="en-US"/>
              <a:pPr/>
              <a:t>47</a:t>
            </a:fld>
            <a:endParaRPr lang="en-US"/>
          </a:p>
        </p:txBody>
      </p:sp>
      <p:sp>
        <p:nvSpPr>
          <p:cNvPr id="4813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CFE9759-82E7-934B-B3A0-82229D2B3CD9}" type="slidenum">
              <a:rPr lang="en-US" sz="1200">
                <a:latin typeface="Gotham Book"/>
              </a:rPr>
              <a:pPr eaLnBrk="1" fontAlgn="base" hangingPunct="1">
                <a:spcBef>
                  <a:spcPct val="0"/>
                </a:spcBef>
                <a:spcAft>
                  <a:spcPct val="0"/>
                </a:spcAft>
              </a:pPr>
              <a:t>48</a:t>
            </a:fld>
            <a:endParaRPr lang="en-US" sz="1200" dirty="0">
              <a:latin typeface="Gotham Book"/>
            </a:endParaRPr>
          </a:p>
        </p:txBody>
      </p:sp>
      <p:sp>
        <p:nvSpPr>
          <p:cNvPr id="1945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5A681F4-1273-9A48-875F-9E79BD071ADB}" type="slidenum">
              <a:rPr lang="en-US" sz="1200">
                <a:latin typeface="Gotham Book"/>
              </a:rPr>
              <a:pPr eaLnBrk="1" fontAlgn="base" hangingPunct="1">
                <a:spcBef>
                  <a:spcPct val="0"/>
                </a:spcBef>
                <a:spcAft>
                  <a:spcPct val="0"/>
                </a:spcAft>
              </a:pPr>
              <a:t>49</a:t>
            </a:fld>
            <a:endParaRPr lang="en-US" sz="1200" dirty="0">
              <a:latin typeface="Gotham Book"/>
            </a:endParaRPr>
          </a:p>
        </p:txBody>
      </p:sp>
      <p:sp>
        <p:nvSpPr>
          <p:cNvPr id="7270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With</a:t>
            </a:r>
            <a:r>
              <a:rPr lang="en-US" baseline="0" dirty="0" smtClean="0"/>
              <a:t> the knowledge from California knew  we needed to build a highly module and interoperable platform that </a:t>
            </a:r>
          </a:p>
          <a:p>
            <a:pPr eaLnBrk="1" hangingPunct="1">
              <a:spcBef>
                <a:spcPct val="0"/>
              </a:spcBef>
            </a:pPr>
            <a:endParaRPr lang="en-US" baseline="0" dirty="0" smtClean="0"/>
          </a:p>
          <a:p>
            <a:pPr marL="228600" indent="-228600" eaLnBrk="1" hangingPunct="1">
              <a:spcBef>
                <a:spcPct val="0"/>
              </a:spcBef>
              <a:buAutoNum type="arabicPeriod"/>
            </a:pPr>
            <a:r>
              <a:rPr lang="en-US" baseline="0" dirty="0" smtClean="0"/>
              <a:t>Aggregated data both hosted and remote.</a:t>
            </a:r>
          </a:p>
          <a:p>
            <a:pPr marL="228600" indent="-228600" eaLnBrk="1" hangingPunct="1">
              <a:spcBef>
                <a:spcPct val="0"/>
              </a:spcBef>
              <a:buAutoNum type="arabicPeriod"/>
            </a:pPr>
            <a:r>
              <a:rPr lang="en-US" baseline="0" dirty="0" smtClean="0"/>
              <a:t>The data then needed to be organized and used as information.</a:t>
            </a:r>
          </a:p>
          <a:p>
            <a:pPr marL="228600" indent="-228600" eaLnBrk="1" hangingPunct="1">
              <a:spcBef>
                <a:spcPct val="0"/>
              </a:spcBef>
              <a:buAutoNum type="arabicPeriod"/>
            </a:pPr>
            <a:r>
              <a:rPr lang="en-US" baseline="0" dirty="0" smtClean="0"/>
              <a:t>Then the software that displayed this information needed to be to give the users maximum flexibility to accomplish their individual needs.</a:t>
            </a:r>
          </a:p>
          <a:p>
            <a:pPr marL="228600" indent="-228600" eaLnBrk="1" hangingPunct="1">
              <a:spcBef>
                <a:spcPct val="0"/>
              </a:spcBef>
              <a:buAutoNum type="arabicPeriod"/>
            </a:pPr>
            <a:endParaRPr lang="en-US" baseline="0" dirty="0" smtClean="0"/>
          </a:p>
          <a:p>
            <a:pPr marL="228600" indent="-228600" eaLnBrk="1" hangingPunct="1">
              <a:spcBef>
                <a:spcPct val="0"/>
              </a:spcBef>
              <a:buAutoNum type="arabicPeriod"/>
            </a:pPr>
            <a:endParaRPr lang="en-US" baseline="0" dirty="0" smtClean="0"/>
          </a:p>
          <a:p>
            <a:pPr eaLnBrk="1" hangingPunct="1">
              <a:spcBef>
                <a:spcPct val="0"/>
              </a:spcBef>
            </a:pPr>
            <a:endParaRPr lang="en-US" baseline="0"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51</a:t>
            </a:fld>
            <a:endParaRPr lang="en-US"/>
          </a:p>
        </p:txBody>
      </p:sp>
      <p:sp>
        <p:nvSpPr>
          <p:cNvPr id="2969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a:t>Clients include:  Honeywell, USGS, DWR, MWD, History Channel,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52</a:t>
            </a:fld>
            <a:endParaRPr lang="en-US"/>
          </a:p>
        </p:txBody>
      </p:sp>
    </p:spTree>
    <p:extLst>
      <p:ext uri="{BB962C8B-B14F-4D97-AF65-F5344CB8AC3E}">
        <p14:creationId xmlns:p14="http://schemas.microsoft.com/office/powerpoint/2010/main" val="437364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53</a:t>
            </a:fld>
            <a:endParaRPr lang="en-US"/>
          </a:p>
        </p:txBody>
      </p:sp>
    </p:spTree>
    <p:extLst>
      <p:ext uri="{BB962C8B-B14F-4D97-AF65-F5344CB8AC3E}">
        <p14:creationId xmlns:p14="http://schemas.microsoft.com/office/powerpoint/2010/main" val="38764626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B7ED25-72AE-574D-B809-6FEC5AE16EC7}" type="slidenum">
              <a:rPr lang="en-US" smtClean="0"/>
              <a:pPr/>
              <a:t>54</a:t>
            </a:fld>
            <a:endParaRPr lang="en-US"/>
          </a:p>
        </p:txBody>
      </p:sp>
    </p:spTree>
    <p:extLst>
      <p:ext uri="{BB962C8B-B14F-4D97-AF65-F5344CB8AC3E}">
        <p14:creationId xmlns:p14="http://schemas.microsoft.com/office/powerpoint/2010/main" val="2131314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SRWP is participating in a on-going regional</a:t>
            </a:r>
            <a:r>
              <a:rPr lang="en-US" baseline="0" dirty="0" smtClean="0"/>
              <a:t> monitoring and resource management tool development initiative:  OPENNRM.  SRWP is building on the current portal platform developed for managing data for  Ca Estuaries, The San Joaquin Regional Monitoring Program, San Joaquin River Real Time Management Program,  The Bay delta: </a:t>
            </a:r>
            <a:r>
              <a:rPr lang="en-US" baseline="0" dirty="0" err="1" smtClean="0"/>
              <a:t>Baydeltalive.com</a:t>
            </a:r>
            <a:r>
              <a:rPr lang="en-US" baseline="0" dirty="0" smtClean="0"/>
              <a:t> and DWR’s 1641 interactive reporting tools for California.  New SRWP development investments are contributed back to community portals.  The primary objective of the initiative is provide regional stakeholders with the tools to manage their own data.  These data are then made available to the larger community for broader assessment of the California watershed.</a:t>
            </a:r>
            <a:endParaRPr lang="en-US" dirty="0"/>
          </a:p>
        </p:txBody>
      </p:sp>
      <p:sp>
        <p:nvSpPr>
          <p:cNvPr id="4" name="Header Placeholder 3"/>
          <p:cNvSpPr>
            <a:spLocks noGrp="1"/>
          </p:cNvSpPr>
          <p:nvPr>
            <p:ph type="hdr" sz="quarter" idx="10"/>
          </p:nvPr>
        </p:nvSpPr>
        <p:spPr/>
        <p:txBody>
          <a:bodyPr/>
          <a:lstStyle/>
          <a:p>
            <a:r>
              <a:rPr lang="en-US" smtClean="0"/>
              <a:t>*</a:t>
            </a:r>
            <a:endParaRPr lang="en-US"/>
          </a:p>
        </p:txBody>
      </p:sp>
      <p:sp>
        <p:nvSpPr>
          <p:cNvPr id="5" name="Date Placeholder 4"/>
          <p:cNvSpPr>
            <a:spLocks noGrp="1"/>
          </p:cNvSpPr>
          <p:nvPr>
            <p:ph type="dt" idx="11"/>
          </p:nvPr>
        </p:nvSpPr>
        <p:spPr/>
        <p:txBody>
          <a:bodyPr/>
          <a:lstStyle/>
          <a:p>
            <a:fld id="{145982F3-C99F-4FFD-8CB1-DE702446ED0C}" type="datetime3">
              <a:rPr lang="en-US"/>
              <a:pPr/>
              <a:t>5 August 2015</a:t>
            </a:fld>
            <a:endParaRPr lang="en-US" dirty="0"/>
          </a:p>
        </p:txBody>
      </p:sp>
      <p:sp>
        <p:nvSpPr>
          <p:cNvPr id="6" name="Footer Placeholder 5"/>
          <p:cNvSpPr>
            <a:spLocks noGrp="1"/>
          </p:cNvSpPr>
          <p:nvPr>
            <p:ph type="ftr" sz="quarter" idx="12"/>
          </p:nvPr>
        </p:nvSpPr>
        <p:spPr/>
        <p:txBody>
          <a:bodyPr/>
          <a:lstStyle/>
          <a:p>
            <a:r>
              <a:rPr lang="en-US" smtClean="0"/>
              <a:t>*</a:t>
            </a:r>
            <a:endParaRPr lang="en-US"/>
          </a:p>
        </p:txBody>
      </p:sp>
      <p:sp>
        <p:nvSpPr>
          <p:cNvPr id="7" name="Slide Number Placeholder 6"/>
          <p:cNvSpPr>
            <a:spLocks noGrp="1"/>
          </p:cNvSpPr>
          <p:nvPr>
            <p:ph type="sldNum" sz="quarter" idx="13"/>
          </p:nvPr>
        </p:nvSpPr>
        <p:spPr/>
        <p:txBody>
          <a:bodyPr/>
          <a:lstStyle/>
          <a:p>
            <a:r>
              <a:rPr lang="en-US" smtClean="0"/>
              <a:t>##</a:t>
            </a:r>
            <a:endParaRPr lang="en-US"/>
          </a:p>
        </p:txBody>
      </p:sp>
    </p:spTree>
    <p:extLst>
      <p:ext uri="{BB962C8B-B14F-4D97-AF65-F5344CB8AC3E}">
        <p14:creationId xmlns:p14="http://schemas.microsoft.com/office/powerpoint/2010/main" val="1302686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SRWP is participating in a on-going regional</a:t>
            </a:r>
            <a:r>
              <a:rPr lang="en-US" baseline="0" dirty="0" smtClean="0"/>
              <a:t> monitoring and resource management tool development initiative:  OPENNRM.  SRWP is building on the current portal platform developed for managing data for  Ca Estuaries, The San Joaquin Regional Monitoring Program, San Joaquin River Real Time Management Program,  The Bay delta: </a:t>
            </a:r>
            <a:r>
              <a:rPr lang="en-US" baseline="0" dirty="0" err="1" smtClean="0"/>
              <a:t>Baydeltalive.com</a:t>
            </a:r>
            <a:r>
              <a:rPr lang="en-US" baseline="0" dirty="0" smtClean="0"/>
              <a:t> and DWR’s 1641 interactive reporting tools for California.  New SRWP development investments are contributed back to community portals.  The primary objective of the initiative is provide regional stakeholders with the tools to manage their own data.  These data are then made available to the larger community for broader assessment of the California watershed.</a:t>
            </a:r>
            <a:endParaRPr lang="en-US" dirty="0"/>
          </a:p>
        </p:txBody>
      </p:sp>
      <p:sp>
        <p:nvSpPr>
          <p:cNvPr id="4" name="Header Placeholder 3"/>
          <p:cNvSpPr>
            <a:spLocks noGrp="1"/>
          </p:cNvSpPr>
          <p:nvPr>
            <p:ph type="hdr" sz="quarter" idx="10"/>
          </p:nvPr>
        </p:nvSpPr>
        <p:spPr/>
        <p:txBody>
          <a:bodyPr/>
          <a:lstStyle/>
          <a:p>
            <a:r>
              <a:rPr lang="en-US" smtClean="0"/>
              <a:t>*</a:t>
            </a:r>
            <a:endParaRPr lang="en-US"/>
          </a:p>
        </p:txBody>
      </p:sp>
      <p:sp>
        <p:nvSpPr>
          <p:cNvPr id="5" name="Date Placeholder 4"/>
          <p:cNvSpPr>
            <a:spLocks noGrp="1"/>
          </p:cNvSpPr>
          <p:nvPr>
            <p:ph type="dt" idx="11"/>
          </p:nvPr>
        </p:nvSpPr>
        <p:spPr/>
        <p:txBody>
          <a:bodyPr/>
          <a:lstStyle/>
          <a:p>
            <a:fld id="{145982F3-C99F-4FFD-8CB1-DE702446ED0C}" type="datetime3">
              <a:rPr lang="en-US"/>
              <a:pPr/>
              <a:t>5 August 2015</a:t>
            </a:fld>
            <a:endParaRPr lang="en-US" dirty="0"/>
          </a:p>
        </p:txBody>
      </p:sp>
      <p:sp>
        <p:nvSpPr>
          <p:cNvPr id="6" name="Footer Placeholder 5"/>
          <p:cNvSpPr>
            <a:spLocks noGrp="1"/>
          </p:cNvSpPr>
          <p:nvPr>
            <p:ph type="ftr" sz="quarter" idx="12"/>
          </p:nvPr>
        </p:nvSpPr>
        <p:spPr/>
        <p:txBody>
          <a:bodyPr/>
          <a:lstStyle/>
          <a:p>
            <a:r>
              <a:rPr lang="en-US" smtClean="0"/>
              <a:t>*</a:t>
            </a:r>
            <a:endParaRPr lang="en-US"/>
          </a:p>
        </p:txBody>
      </p:sp>
      <p:sp>
        <p:nvSpPr>
          <p:cNvPr id="7" name="Slide Number Placeholder 6"/>
          <p:cNvSpPr>
            <a:spLocks noGrp="1"/>
          </p:cNvSpPr>
          <p:nvPr>
            <p:ph type="sldNum" sz="quarter" idx="13"/>
          </p:nvPr>
        </p:nvSpPr>
        <p:spPr/>
        <p:txBody>
          <a:bodyPr/>
          <a:lstStyle/>
          <a:p>
            <a:r>
              <a:rPr lang="en-US" smtClean="0"/>
              <a:t>##</a:t>
            </a:r>
            <a:endParaRPr lang="en-US"/>
          </a:p>
        </p:txBody>
      </p:sp>
    </p:spTree>
    <p:extLst>
      <p:ext uri="{BB962C8B-B14F-4D97-AF65-F5344CB8AC3E}">
        <p14:creationId xmlns:p14="http://schemas.microsoft.com/office/powerpoint/2010/main" val="1302686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224668" indent="-224668">
              <a:buAutoNum type="arabicPeriod"/>
            </a:pPr>
            <a:r>
              <a:rPr lang="en-US" dirty="0" smtClean="0"/>
              <a:t>SRWP will have access to data</a:t>
            </a:r>
            <a:r>
              <a:rPr lang="en-US" baseline="0" dirty="0" smtClean="0"/>
              <a:t> and GIS:  Specifically NWIS and CIMIS that was contributed to the community by this project</a:t>
            </a:r>
          </a:p>
          <a:p>
            <a:pPr marL="224668" indent="-224668">
              <a:buAutoNum type="arabicPeriod"/>
            </a:pPr>
            <a:r>
              <a:rPr lang="en-US" baseline="0" dirty="0" smtClean="0"/>
              <a:t>SRWP will build on and improve upon question templates for data assessments developed by the SJRRMP.  Benefit from stakeholder knowledge developed during this process.  </a:t>
            </a:r>
          </a:p>
          <a:p>
            <a:pPr marL="224668" indent="-224668">
              <a:buAutoNum type="arabicPeriod"/>
            </a:pPr>
            <a:r>
              <a:rPr lang="en-US" baseline="0" dirty="0" smtClean="0"/>
              <a:t>3SRWP will benefit from and build on important data filters and analysis tools for examining WQ criteria:  ex:  Temperature calculations for fish migration during specific life stages, analysis of salinity discharges and the effects on water quality, data presentation methods for understanding pesticides and other contaminant data in the Sac River watershed.</a:t>
            </a:r>
          </a:p>
          <a:p>
            <a:pPr marL="224668" indent="-224668">
              <a:buAutoNum type="arabicPeriod"/>
            </a:pPr>
            <a:r>
              <a:rPr lang="en-US" baseline="0" dirty="0" smtClean="0"/>
              <a:t>This knowledge will then be contributed back to other regions for use in local initiatives.</a:t>
            </a:r>
          </a:p>
          <a:p>
            <a:pPr marL="224668" indent="-224668">
              <a:buAutoNum type="arabicPeriod"/>
            </a:pPr>
            <a:endParaRPr lang="en-US" baseline="0" dirty="0" smtClean="0"/>
          </a:p>
          <a:p>
            <a:pPr marL="224668" indent="-224668">
              <a:buAutoNum type="arabicPeriod"/>
            </a:pPr>
            <a:endParaRPr lang="en-US" baseline="0" dirty="0" smtClean="0"/>
          </a:p>
          <a:p>
            <a:pPr marL="224668" indent="-224668">
              <a:buAutoNum type="arabicPeriod"/>
            </a:pPr>
            <a:endParaRPr lang="en-US" dirty="0"/>
          </a:p>
        </p:txBody>
      </p:sp>
      <p:sp>
        <p:nvSpPr>
          <p:cNvPr id="4" name="Header Placeholder 3"/>
          <p:cNvSpPr>
            <a:spLocks noGrp="1"/>
          </p:cNvSpPr>
          <p:nvPr>
            <p:ph type="hdr" sz="quarter" idx="10"/>
          </p:nvPr>
        </p:nvSpPr>
        <p:spPr/>
        <p:txBody>
          <a:bodyPr/>
          <a:lstStyle/>
          <a:p>
            <a:r>
              <a:rPr lang="en-US" smtClean="0"/>
              <a:t>*</a:t>
            </a:r>
            <a:endParaRPr lang="en-US"/>
          </a:p>
        </p:txBody>
      </p:sp>
      <p:sp>
        <p:nvSpPr>
          <p:cNvPr id="5" name="Date Placeholder 4"/>
          <p:cNvSpPr>
            <a:spLocks noGrp="1"/>
          </p:cNvSpPr>
          <p:nvPr>
            <p:ph type="dt" idx="11"/>
          </p:nvPr>
        </p:nvSpPr>
        <p:spPr/>
        <p:txBody>
          <a:bodyPr/>
          <a:lstStyle/>
          <a:p>
            <a:fld id="{145982F3-C99F-4FFD-8CB1-DE702446ED0C}" type="datetime3">
              <a:rPr lang="en-US"/>
              <a:pPr/>
              <a:t>5 August 2015</a:t>
            </a:fld>
            <a:endParaRPr lang="en-US" dirty="0"/>
          </a:p>
        </p:txBody>
      </p:sp>
      <p:sp>
        <p:nvSpPr>
          <p:cNvPr id="6" name="Footer Placeholder 5"/>
          <p:cNvSpPr>
            <a:spLocks noGrp="1"/>
          </p:cNvSpPr>
          <p:nvPr>
            <p:ph type="ftr" sz="quarter" idx="12"/>
          </p:nvPr>
        </p:nvSpPr>
        <p:spPr/>
        <p:txBody>
          <a:bodyPr/>
          <a:lstStyle/>
          <a:p>
            <a:r>
              <a:rPr lang="en-US" smtClean="0"/>
              <a:t>*</a:t>
            </a:r>
            <a:endParaRPr lang="en-US"/>
          </a:p>
        </p:txBody>
      </p:sp>
      <p:sp>
        <p:nvSpPr>
          <p:cNvPr id="7" name="Slide Number Placeholder 6"/>
          <p:cNvSpPr>
            <a:spLocks noGrp="1"/>
          </p:cNvSpPr>
          <p:nvPr>
            <p:ph type="sldNum" sz="quarter" idx="13"/>
          </p:nvPr>
        </p:nvSpPr>
        <p:spPr/>
        <p:txBody>
          <a:bodyPr/>
          <a:lstStyle/>
          <a:p>
            <a:r>
              <a:rPr lang="en-US" smtClean="0"/>
              <a:t>##</a:t>
            </a:r>
            <a:endParaRPr lang="en-US"/>
          </a:p>
        </p:txBody>
      </p:sp>
    </p:spTree>
    <p:extLst>
      <p:ext uri="{BB962C8B-B14F-4D97-AF65-F5344CB8AC3E}">
        <p14:creationId xmlns:p14="http://schemas.microsoft.com/office/powerpoint/2010/main" val="1754644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668" indent="-224668">
              <a:buAutoNum type="arabicPeriod"/>
            </a:pPr>
            <a:r>
              <a:rPr lang="en-US" baseline="0" dirty="0" smtClean="0"/>
              <a:t>The </a:t>
            </a:r>
            <a:r>
              <a:rPr lang="en-US" baseline="0" dirty="0" err="1" smtClean="0"/>
              <a:t>caestuaries</a:t>
            </a:r>
            <a:r>
              <a:rPr lang="en-US" baseline="0" dirty="0" smtClean="0"/>
              <a:t> workspace and stakeholder group is responsible for the development of:</a:t>
            </a:r>
          </a:p>
          <a:p>
            <a:pPr marL="1123340" lvl="2" indent="-224668">
              <a:buAutoNum type="arabicPeriod"/>
            </a:pPr>
            <a:r>
              <a:rPr lang="en-US" baseline="0" dirty="0" smtClean="0"/>
              <a:t>25+ Key datasets:  IEP data, trawl and </a:t>
            </a:r>
            <a:r>
              <a:rPr lang="en-US" baseline="0" dirty="0" err="1" smtClean="0"/>
              <a:t>slavage</a:t>
            </a:r>
            <a:r>
              <a:rPr lang="en-US" baseline="0" dirty="0" smtClean="0"/>
              <a:t> data, 1641 reporting project</a:t>
            </a:r>
          </a:p>
          <a:p>
            <a:pPr marL="1123340" lvl="2" indent="-224668">
              <a:buAutoNum type="arabicPeriod"/>
            </a:pPr>
            <a:r>
              <a:rPr lang="en-US" baseline="0" dirty="0" smtClean="0"/>
              <a:t>85+ question driven WQ pages on </a:t>
            </a:r>
            <a:r>
              <a:rPr lang="en-US" baseline="0" dirty="0" err="1" smtClean="0"/>
              <a:t>mywaterquality.ca.gov</a:t>
            </a:r>
            <a:endParaRPr lang="en-US" baseline="0" dirty="0" smtClean="0"/>
          </a:p>
          <a:p>
            <a:pPr marL="1123340" lvl="2" indent="-224668">
              <a:buAutoNum type="arabicPeriod"/>
            </a:pPr>
            <a:endParaRPr lang="en-US" baseline="0" dirty="0" smtClean="0"/>
          </a:p>
          <a:p>
            <a:pPr marL="224668" indent="-224668">
              <a:buAutoNum type="arabicPeriod"/>
            </a:pPr>
            <a:r>
              <a:rPr lang="en-US" baseline="0" dirty="0" smtClean="0"/>
              <a:t>Important space for incubation of ideas,  assessment criteria and concepts.</a:t>
            </a:r>
          </a:p>
          <a:p>
            <a:pPr marL="224668" indent="-224668">
              <a:buAutoNum type="arabicPeriod"/>
            </a:pPr>
            <a:r>
              <a:rPr lang="en-US" baseline="0" dirty="0" smtClean="0"/>
              <a:t>Key development of data visualization tools.</a:t>
            </a:r>
            <a:endParaRPr lang="en-US" dirty="0" smtClean="0"/>
          </a:p>
        </p:txBody>
      </p:sp>
      <p:sp>
        <p:nvSpPr>
          <p:cNvPr id="4" name="Header Placeholder 3"/>
          <p:cNvSpPr>
            <a:spLocks noGrp="1"/>
          </p:cNvSpPr>
          <p:nvPr>
            <p:ph type="hdr" sz="quarter" idx="10"/>
          </p:nvPr>
        </p:nvSpPr>
        <p:spPr/>
        <p:txBody>
          <a:bodyPr/>
          <a:lstStyle/>
          <a:p>
            <a:r>
              <a:rPr lang="en-US" smtClean="0"/>
              <a:t>*</a:t>
            </a:r>
            <a:endParaRPr lang="en-US"/>
          </a:p>
        </p:txBody>
      </p:sp>
      <p:sp>
        <p:nvSpPr>
          <p:cNvPr id="5" name="Date Placeholder 4"/>
          <p:cNvSpPr>
            <a:spLocks noGrp="1"/>
          </p:cNvSpPr>
          <p:nvPr>
            <p:ph type="dt" idx="11"/>
          </p:nvPr>
        </p:nvSpPr>
        <p:spPr/>
        <p:txBody>
          <a:bodyPr/>
          <a:lstStyle/>
          <a:p>
            <a:fld id="{145982F3-C99F-4FFD-8CB1-DE702446ED0C}" type="datetime3">
              <a:rPr lang="en-US"/>
              <a:pPr/>
              <a:t>5 August 2015</a:t>
            </a:fld>
            <a:endParaRPr lang="en-US" dirty="0"/>
          </a:p>
        </p:txBody>
      </p:sp>
      <p:sp>
        <p:nvSpPr>
          <p:cNvPr id="6" name="Footer Placeholder 5"/>
          <p:cNvSpPr>
            <a:spLocks noGrp="1"/>
          </p:cNvSpPr>
          <p:nvPr>
            <p:ph type="ftr" sz="quarter" idx="12"/>
          </p:nvPr>
        </p:nvSpPr>
        <p:spPr/>
        <p:txBody>
          <a:bodyPr/>
          <a:lstStyle/>
          <a:p>
            <a:r>
              <a:rPr lang="en-US" smtClean="0"/>
              <a:t>*</a:t>
            </a:r>
            <a:endParaRPr lang="en-US"/>
          </a:p>
        </p:txBody>
      </p:sp>
      <p:sp>
        <p:nvSpPr>
          <p:cNvPr id="7" name="Slide Number Placeholder 6"/>
          <p:cNvSpPr>
            <a:spLocks noGrp="1"/>
          </p:cNvSpPr>
          <p:nvPr>
            <p:ph type="sldNum" sz="quarter" idx="13"/>
          </p:nvPr>
        </p:nvSpPr>
        <p:spPr/>
        <p:txBody>
          <a:bodyPr/>
          <a:lstStyle/>
          <a:p>
            <a:r>
              <a:rPr lang="en-US" smtClean="0"/>
              <a:t>##</a:t>
            </a:r>
            <a:endParaRPr lang="en-US"/>
          </a:p>
        </p:txBody>
      </p:sp>
    </p:spTree>
    <p:extLst>
      <p:ext uri="{BB962C8B-B14F-4D97-AF65-F5344CB8AC3E}">
        <p14:creationId xmlns:p14="http://schemas.microsoft.com/office/powerpoint/2010/main" val="1754644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10</a:t>
            </a:fld>
            <a:endParaRPr lang="en-US"/>
          </a:p>
        </p:txBody>
      </p:sp>
      <p:sp>
        <p:nvSpPr>
          <p:cNvPr id="2969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a:t>Clients include:  Honeywell, USGS, DWR, MWD, History Channel,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0E2574-8FF7-404E-9B6D-D631121F3F6D}" type="datetimeFigureOut">
              <a:rPr lang="en-US" smtClean="0"/>
              <a:pPr/>
              <a:t>8/5/15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a:p>
        </p:txBody>
      </p:sp>
    </p:spTree>
    <p:extLst>
      <p:ext uri="{BB962C8B-B14F-4D97-AF65-F5344CB8AC3E}">
        <p14:creationId xmlns:p14="http://schemas.microsoft.com/office/powerpoint/2010/main" val="1907299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E2574-8FF7-404E-9B6D-D631121F3F6D}" type="datetimeFigureOut">
              <a:rPr lang="en-US" smtClean="0"/>
              <a:pPr/>
              <a:t>8/5/15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a:p>
        </p:txBody>
      </p:sp>
    </p:spTree>
    <p:extLst>
      <p:ext uri="{BB962C8B-B14F-4D97-AF65-F5344CB8AC3E}">
        <p14:creationId xmlns:p14="http://schemas.microsoft.com/office/powerpoint/2010/main" val="6168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E2574-8FF7-404E-9B6D-D631121F3F6D}" type="datetimeFigureOut">
              <a:rPr lang="en-US" smtClean="0"/>
              <a:pPr/>
              <a:t>8/5/15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a:p>
        </p:txBody>
      </p:sp>
    </p:spTree>
    <p:extLst>
      <p:ext uri="{BB962C8B-B14F-4D97-AF65-F5344CB8AC3E}">
        <p14:creationId xmlns:p14="http://schemas.microsoft.com/office/powerpoint/2010/main" val="322313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E2574-8FF7-404E-9B6D-D631121F3F6D}" type="datetimeFigureOut">
              <a:rPr lang="en-US" smtClean="0"/>
              <a:pPr/>
              <a:t>8/5/15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a:p>
        </p:txBody>
      </p:sp>
    </p:spTree>
    <p:extLst>
      <p:ext uri="{BB962C8B-B14F-4D97-AF65-F5344CB8AC3E}">
        <p14:creationId xmlns:p14="http://schemas.microsoft.com/office/powerpoint/2010/main" val="1041552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0E2574-8FF7-404E-9B6D-D631121F3F6D}" type="datetimeFigureOut">
              <a:rPr lang="en-US" smtClean="0"/>
              <a:pPr/>
              <a:t>8/5/15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a:p>
        </p:txBody>
      </p:sp>
    </p:spTree>
    <p:extLst>
      <p:ext uri="{BB962C8B-B14F-4D97-AF65-F5344CB8AC3E}">
        <p14:creationId xmlns:p14="http://schemas.microsoft.com/office/powerpoint/2010/main" val="4037591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0E2574-8FF7-404E-9B6D-D631121F3F6D}" type="datetimeFigureOut">
              <a:rPr lang="en-US" smtClean="0"/>
              <a:pPr/>
              <a:t>8/5/15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EFEA-407D-A147-8F52-07FD932AB39E}" type="slidenum">
              <a:rPr lang="en-US" smtClean="0"/>
              <a:pPr/>
              <a:t>‹#›</a:t>
            </a:fld>
            <a:endParaRPr lang="en-US"/>
          </a:p>
        </p:txBody>
      </p:sp>
    </p:spTree>
    <p:extLst>
      <p:ext uri="{BB962C8B-B14F-4D97-AF65-F5344CB8AC3E}">
        <p14:creationId xmlns:p14="http://schemas.microsoft.com/office/powerpoint/2010/main" val="20510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0E2574-8FF7-404E-9B6D-D631121F3F6D}" type="datetimeFigureOut">
              <a:rPr lang="en-US" smtClean="0"/>
              <a:pPr/>
              <a:t>8/5/15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DEFEA-407D-A147-8F52-07FD932AB39E}" type="slidenum">
              <a:rPr lang="en-US" smtClean="0"/>
              <a:pPr/>
              <a:t>‹#›</a:t>
            </a:fld>
            <a:endParaRPr lang="en-US"/>
          </a:p>
        </p:txBody>
      </p:sp>
    </p:spTree>
    <p:extLst>
      <p:ext uri="{BB962C8B-B14F-4D97-AF65-F5344CB8AC3E}">
        <p14:creationId xmlns:p14="http://schemas.microsoft.com/office/powerpoint/2010/main" val="2265381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0E2574-8FF7-404E-9B6D-D631121F3F6D}" type="datetimeFigureOut">
              <a:rPr lang="en-US" smtClean="0"/>
              <a:pPr/>
              <a:t>8/5/15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EFEA-407D-A147-8F52-07FD932AB39E}" type="slidenum">
              <a:rPr lang="en-US" smtClean="0"/>
              <a:pPr/>
              <a:t>‹#›</a:t>
            </a:fld>
            <a:endParaRPr lang="en-US"/>
          </a:p>
        </p:txBody>
      </p:sp>
    </p:spTree>
    <p:extLst>
      <p:ext uri="{BB962C8B-B14F-4D97-AF65-F5344CB8AC3E}">
        <p14:creationId xmlns:p14="http://schemas.microsoft.com/office/powerpoint/2010/main" val="259150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E2574-8FF7-404E-9B6D-D631121F3F6D}" type="datetimeFigureOut">
              <a:rPr lang="en-US" smtClean="0"/>
              <a:pPr/>
              <a:t>8/5/15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DEFEA-407D-A147-8F52-07FD932AB39E}" type="slidenum">
              <a:rPr lang="en-US" smtClean="0"/>
              <a:pPr/>
              <a:t>‹#›</a:t>
            </a:fld>
            <a:endParaRPr lang="en-US"/>
          </a:p>
        </p:txBody>
      </p:sp>
    </p:spTree>
    <p:extLst>
      <p:ext uri="{BB962C8B-B14F-4D97-AF65-F5344CB8AC3E}">
        <p14:creationId xmlns:p14="http://schemas.microsoft.com/office/powerpoint/2010/main" val="200683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0E2574-8FF7-404E-9B6D-D631121F3F6D}" type="datetimeFigureOut">
              <a:rPr lang="en-US" smtClean="0"/>
              <a:pPr/>
              <a:t>8/5/15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EFEA-407D-A147-8F52-07FD932AB39E}" type="slidenum">
              <a:rPr lang="en-US" smtClean="0"/>
              <a:pPr/>
              <a:t>‹#›</a:t>
            </a:fld>
            <a:endParaRPr lang="en-US"/>
          </a:p>
        </p:txBody>
      </p:sp>
    </p:spTree>
    <p:extLst>
      <p:ext uri="{BB962C8B-B14F-4D97-AF65-F5344CB8AC3E}">
        <p14:creationId xmlns:p14="http://schemas.microsoft.com/office/powerpoint/2010/main" val="92375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0E2574-8FF7-404E-9B6D-D631121F3F6D}" type="datetimeFigureOut">
              <a:rPr lang="en-US" smtClean="0"/>
              <a:pPr/>
              <a:t>8/5/15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EFEA-407D-A147-8F52-07FD932AB39E}" type="slidenum">
              <a:rPr lang="en-US" smtClean="0"/>
              <a:pPr/>
              <a:t>‹#›</a:t>
            </a:fld>
            <a:endParaRPr lang="en-US"/>
          </a:p>
        </p:txBody>
      </p:sp>
    </p:spTree>
    <p:extLst>
      <p:ext uri="{BB962C8B-B14F-4D97-AF65-F5344CB8AC3E}">
        <p14:creationId xmlns:p14="http://schemas.microsoft.com/office/powerpoint/2010/main" val="1282216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latin typeface="Gotham Book"/>
              </a:defRPr>
            </a:lvl1pPr>
          </a:lstStyle>
          <a:p>
            <a:fld id="{6E0E2574-8FF7-404E-9B6D-D631121F3F6D}" type="datetimeFigureOut">
              <a:rPr lang="en-US" smtClean="0"/>
              <a:pPr/>
              <a:t>8/5/15</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otham Book"/>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Gotham Book"/>
              </a:defRPr>
            </a:lvl1p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2595559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Gotham Book"/>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otham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otham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otham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otham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8.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7.png"/><Relationship Id="rId7"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53.jpeg"/><Relationship Id="rId7"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64.png"/><Relationship Id="rId7" Type="http://schemas.openxmlformats.org/officeDocument/2006/relationships/image" Target="../media/image37.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70.jpeg"/><Relationship Id="rId9" Type="http://schemas.openxmlformats.org/officeDocument/2006/relationships/image" Target="../media/image71.png"/><Relationship Id="rId10"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8.png"/><Relationship Id="rId5" Type="http://schemas.openxmlformats.org/officeDocument/2006/relationships/image" Target="../media/image79.jpe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88.png"/><Relationship Id="rId5"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Homepage Slide_Presenation_3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6663" y="3588901"/>
            <a:ext cx="5027481" cy="195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073400" y="665473"/>
            <a:ext cx="2997200" cy="2603500"/>
          </a:xfrm>
          <a:prstGeom prst="rect">
            <a:avLst/>
          </a:prstGeom>
        </p:spPr>
      </p:pic>
      <p:pic>
        <p:nvPicPr>
          <p:cNvPr id="4" name="Picture 3" descr="Title-sli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75381"/>
            <a:ext cx="9143999" cy="6967681"/>
          </a:xfrm>
          <a:prstGeom prst="rect">
            <a:avLst/>
          </a:prstGeom>
        </p:spPr>
      </p:pic>
      <p:pic>
        <p:nvPicPr>
          <p:cNvPr id="5" name="Picture 4" descr="Title-sli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109681"/>
            <a:ext cx="9143999" cy="6967681"/>
          </a:xfrm>
          <a:prstGeom prst="rect">
            <a:avLst/>
          </a:prstGeom>
        </p:spPr>
      </p:pic>
    </p:spTree>
    <p:extLst>
      <p:ext uri="{BB962C8B-B14F-4D97-AF65-F5344CB8AC3E}">
        <p14:creationId xmlns:p14="http://schemas.microsoft.com/office/powerpoint/2010/main" val="40662233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844801" y="1532467"/>
            <a:ext cx="5613400" cy="4258733"/>
          </a:xfrm>
        </p:spPr>
        <p:txBody>
          <a:bodyPr>
            <a:normAutofit fontScale="25000" lnSpcReduction="20000"/>
          </a:bodyPr>
          <a:lstStyle/>
          <a:p>
            <a:pPr marL="0" indent="0">
              <a:buNone/>
            </a:pPr>
            <a:endParaRPr lang="en-US" sz="2000" dirty="0" smtClean="0">
              <a:solidFill>
                <a:srgbClr val="254061"/>
              </a:solidFill>
            </a:endParaRPr>
          </a:p>
          <a:p>
            <a:pPr marL="0" indent="0" algn="ctr">
              <a:buNone/>
            </a:pPr>
            <a:r>
              <a:rPr lang="en-US" sz="5600" dirty="0" smtClean="0">
                <a:solidFill>
                  <a:srgbClr val="254061"/>
                </a:solidFill>
              </a:rPr>
              <a:t>US Bureau of Reclamation</a:t>
            </a:r>
          </a:p>
          <a:p>
            <a:pPr marL="0" indent="0" algn="ctr">
              <a:buNone/>
            </a:pPr>
            <a:r>
              <a:rPr lang="en-US" sz="5600" dirty="0" smtClean="0">
                <a:solidFill>
                  <a:srgbClr val="254061"/>
                </a:solidFill>
              </a:rPr>
              <a:t>NOAA</a:t>
            </a:r>
          </a:p>
          <a:p>
            <a:pPr marL="0" indent="0" algn="ctr">
              <a:buNone/>
            </a:pPr>
            <a:r>
              <a:rPr lang="en-US" sz="5600" dirty="0" smtClean="0">
                <a:solidFill>
                  <a:srgbClr val="254061"/>
                </a:solidFill>
              </a:rPr>
              <a:t>NMFS</a:t>
            </a:r>
            <a:endParaRPr lang="en-US" sz="5600" dirty="0">
              <a:solidFill>
                <a:srgbClr val="254061"/>
              </a:solidFill>
            </a:endParaRPr>
          </a:p>
          <a:p>
            <a:pPr marL="0" indent="0" algn="ctr">
              <a:buNone/>
            </a:pPr>
            <a:r>
              <a:rPr lang="en-US" sz="5600" dirty="0" smtClean="0">
                <a:solidFill>
                  <a:srgbClr val="254061"/>
                </a:solidFill>
              </a:rPr>
              <a:t>US Geological Survey</a:t>
            </a:r>
          </a:p>
          <a:p>
            <a:pPr marL="0" indent="0" algn="ctr">
              <a:buNone/>
            </a:pPr>
            <a:r>
              <a:rPr lang="en-US" sz="5600" dirty="0" smtClean="0">
                <a:solidFill>
                  <a:srgbClr val="254061"/>
                </a:solidFill>
              </a:rPr>
              <a:t>CA Department of Water Resources</a:t>
            </a:r>
          </a:p>
          <a:p>
            <a:pPr marL="0" indent="0" algn="ctr">
              <a:buNone/>
            </a:pPr>
            <a:r>
              <a:rPr lang="en-US" sz="5600" dirty="0" smtClean="0">
                <a:solidFill>
                  <a:srgbClr val="254061"/>
                </a:solidFill>
              </a:rPr>
              <a:t>Metropolitan Water District </a:t>
            </a:r>
          </a:p>
          <a:p>
            <a:pPr marL="0" indent="0" algn="ctr">
              <a:buNone/>
            </a:pPr>
            <a:r>
              <a:rPr lang="en-US" sz="5600" dirty="0" smtClean="0">
                <a:solidFill>
                  <a:srgbClr val="254061"/>
                </a:solidFill>
              </a:rPr>
              <a:t>State and Federal Contractor </a:t>
            </a:r>
          </a:p>
          <a:p>
            <a:pPr marL="0" indent="0" algn="ctr">
              <a:buNone/>
            </a:pPr>
            <a:r>
              <a:rPr lang="en-US" sz="5600" dirty="0" smtClean="0">
                <a:solidFill>
                  <a:srgbClr val="254061"/>
                </a:solidFill>
              </a:rPr>
              <a:t>US Fish and Wildlife</a:t>
            </a:r>
          </a:p>
          <a:p>
            <a:pPr marL="0" indent="0" algn="ctr">
              <a:buNone/>
            </a:pPr>
            <a:r>
              <a:rPr lang="en-US" sz="5600" dirty="0" smtClean="0">
                <a:solidFill>
                  <a:srgbClr val="254061"/>
                </a:solidFill>
              </a:rPr>
              <a:t>SWRCB</a:t>
            </a:r>
          </a:p>
          <a:p>
            <a:pPr marL="0" indent="0" algn="ctr">
              <a:buNone/>
            </a:pPr>
            <a:r>
              <a:rPr lang="en-US" sz="5600" dirty="0" smtClean="0">
                <a:solidFill>
                  <a:srgbClr val="254061"/>
                </a:solidFill>
              </a:rPr>
              <a:t>AG Industry</a:t>
            </a:r>
          </a:p>
          <a:p>
            <a:pPr marL="0" indent="0">
              <a:buNone/>
            </a:pPr>
            <a:r>
              <a:rPr lang="en-US" sz="5600" dirty="0" smtClean="0">
                <a:solidFill>
                  <a:srgbClr val="254061"/>
                </a:solidFill>
              </a:rPr>
              <a:t>_________________________________</a:t>
            </a:r>
          </a:p>
          <a:p>
            <a:pPr marL="0" indent="0">
              <a:buNone/>
            </a:pPr>
            <a:endParaRPr lang="en-US" sz="5600" dirty="0" smtClean="0">
              <a:solidFill>
                <a:srgbClr val="254061"/>
              </a:solidFill>
            </a:endParaRPr>
          </a:p>
          <a:p>
            <a:pPr marL="0" indent="0">
              <a:buNone/>
            </a:pPr>
            <a:endParaRPr lang="en-US" sz="5600" dirty="0">
              <a:solidFill>
                <a:srgbClr val="254061"/>
              </a:solidFill>
            </a:endParaRPr>
          </a:p>
          <a:p>
            <a:pPr marL="0" indent="0">
              <a:buNone/>
            </a:pPr>
            <a:endParaRPr lang="en-US" sz="5600" dirty="0" smtClean="0">
              <a:solidFill>
                <a:srgbClr val="254061"/>
              </a:solidFill>
            </a:endParaRPr>
          </a:p>
          <a:p>
            <a:pPr marL="0" indent="0">
              <a:buNone/>
            </a:pPr>
            <a:endParaRPr lang="en-US" sz="5600" dirty="0">
              <a:solidFill>
                <a:srgbClr val="254061"/>
              </a:solidFill>
            </a:endParaRPr>
          </a:p>
          <a:p>
            <a:pPr marL="0" indent="0" algn="ctr">
              <a:buNone/>
            </a:pPr>
            <a:r>
              <a:rPr lang="en-US" sz="5600" dirty="0" smtClean="0">
                <a:solidFill>
                  <a:srgbClr val="254061"/>
                </a:solidFill>
              </a:rPr>
              <a:t>25,000 Unique Visits (Annual)</a:t>
            </a:r>
          </a:p>
          <a:p>
            <a:pPr marL="0" indent="0" algn="ctr">
              <a:buNone/>
            </a:pPr>
            <a:r>
              <a:rPr lang="en-US" sz="5600" dirty="0" smtClean="0">
                <a:solidFill>
                  <a:srgbClr val="254061"/>
                </a:solidFill>
              </a:rPr>
              <a:t>400+ Registered Users</a:t>
            </a:r>
          </a:p>
          <a:p>
            <a:pPr marL="0" indent="0" algn="ctr">
              <a:buNone/>
            </a:pPr>
            <a:r>
              <a:rPr lang="en-US" sz="5600" dirty="0" smtClean="0">
                <a:solidFill>
                  <a:srgbClr val="254061"/>
                </a:solidFill>
              </a:rPr>
              <a:t>1500 + Images, Documents, Research Articles</a:t>
            </a:r>
          </a:p>
          <a:p>
            <a:pPr marL="0" indent="0" algn="ctr">
              <a:buNone/>
            </a:pPr>
            <a:r>
              <a:rPr lang="en-US" sz="5600" dirty="0" smtClean="0">
                <a:solidFill>
                  <a:srgbClr val="254061"/>
                </a:solidFill>
              </a:rPr>
              <a:t>100+ Ecosystem Projects</a:t>
            </a:r>
          </a:p>
          <a:p>
            <a:pPr marL="0" indent="0" algn="ctr">
              <a:buNone/>
            </a:pPr>
            <a:r>
              <a:rPr lang="en-US" sz="5600" dirty="0" smtClean="0">
                <a:solidFill>
                  <a:srgbClr val="254061"/>
                </a:solidFill>
              </a:rPr>
              <a:t>250+ Downloadable Datasets</a:t>
            </a:r>
          </a:p>
          <a:p>
            <a:pPr marL="0" indent="0" algn="ctr">
              <a:buNone/>
            </a:pPr>
            <a:r>
              <a:rPr lang="en-US" sz="5600" dirty="0" smtClean="0">
                <a:solidFill>
                  <a:srgbClr val="254061"/>
                </a:solidFill>
              </a:rPr>
              <a:t>Feed Libraries</a:t>
            </a:r>
          </a:p>
          <a:p>
            <a:pPr marL="0" indent="0" algn="ctr">
              <a:buNone/>
            </a:pPr>
            <a:endParaRPr lang="en-US" sz="4800" dirty="0" smtClean="0">
              <a:solidFill>
                <a:srgbClr val="254061"/>
              </a:solidFill>
            </a:endParaRPr>
          </a:p>
          <a:p>
            <a:pPr marL="0" indent="0" algn="ctr">
              <a:buNone/>
            </a:pPr>
            <a:r>
              <a:rPr lang="en-US" sz="4800" dirty="0"/>
              <a:t>	</a:t>
            </a:r>
            <a:r>
              <a:rPr lang="en-US" sz="4800" i="1" dirty="0" smtClean="0"/>
              <a:t>	</a:t>
            </a:r>
          </a:p>
          <a:p>
            <a:pPr marL="0" indent="0">
              <a:lnSpc>
                <a:spcPct val="90000"/>
              </a:lnSpc>
              <a:buNone/>
            </a:pPr>
            <a:endParaRPr lang="en-US" sz="2800" b="1" dirty="0" smtClean="0"/>
          </a:p>
          <a:p>
            <a:pPr marL="0" indent="0">
              <a:lnSpc>
                <a:spcPct val="90000"/>
              </a:lnSpc>
              <a:buNone/>
            </a:pPr>
            <a:endParaRPr lang="en-US" sz="2800" b="1" dirty="0"/>
          </a:p>
          <a:p>
            <a:pPr marL="0" indent="0">
              <a:lnSpc>
                <a:spcPct val="90000"/>
              </a:lnSpc>
              <a:buNone/>
            </a:pPr>
            <a:endParaRPr lang="en-US" sz="2800" b="1" dirty="0"/>
          </a:p>
          <a:p>
            <a:pPr>
              <a:lnSpc>
                <a:spcPct val="90000"/>
              </a:lnSpc>
            </a:pPr>
            <a:endParaRPr lang="en-US" sz="2800" b="1" dirty="0"/>
          </a:p>
          <a:p>
            <a:pPr>
              <a:lnSpc>
                <a:spcPct val="90000"/>
              </a:lnSpc>
            </a:pPr>
            <a:endParaRPr lang="en-US" sz="2800" dirty="0"/>
          </a:p>
        </p:txBody>
      </p:sp>
      <p:pic>
        <p:nvPicPr>
          <p:cNvPr id="5124" name="Picture 4" descr="OpenNRM_Water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6156326"/>
            <a:ext cx="604838" cy="565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247656"/>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7" name="1 CuadroTexto"/>
          <p:cNvSpPr txBox="1"/>
          <p:nvPr/>
        </p:nvSpPr>
        <p:spPr>
          <a:xfrm>
            <a:off x="1202267" y="563649"/>
            <a:ext cx="77371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BDL WORKGROUP COLLABORATORS</a:t>
            </a:r>
            <a:endParaRPr lang="es-AR" sz="3000" dirty="0">
              <a:solidFill>
                <a:schemeClr val="bg1"/>
              </a:solidFill>
              <a:latin typeface="Gotham Book"/>
              <a:cs typeface="Gotham Book"/>
            </a:endParaRPr>
          </a:p>
        </p:txBody>
      </p:sp>
      <p:pic>
        <p:nvPicPr>
          <p:cNvPr id="3" name="Picture 2" descr="icon512x512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600" y="2607732"/>
            <a:ext cx="1761067" cy="1761067"/>
          </a:xfrm>
          <a:prstGeom prst="rect">
            <a:avLst/>
          </a:prstGeom>
        </p:spPr>
      </p:pic>
      <p:sp>
        <p:nvSpPr>
          <p:cNvPr id="4" name="TextBox 3"/>
          <p:cNvSpPr txBox="1"/>
          <p:nvPr/>
        </p:nvSpPr>
        <p:spPr>
          <a:xfrm>
            <a:off x="728135" y="4617330"/>
            <a:ext cx="2116666" cy="1200329"/>
          </a:xfrm>
          <a:prstGeom prst="rect">
            <a:avLst/>
          </a:prstGeom>
          <a:noFill/>
        </p:spPr>
        <p:txBody>
          <a:bodyPr wrap="square" rtlCol="0">
            <a:spAutoFit/>
          </a:bodyPr>
          <a:lstStyle/>
          <a:p>
            <a:pPr algn="ctr"/>
            <a:r>
              <a:rPr lang="en-US" i="1" dirty="0"/>
              <a:t>Directing development and new data investments</a:t>
            </a:r>
            <a:endParaRPr lang="en-US" dirty="0"/>
          </a:p>
        </p:txBody>
      </p:sp>
    </p:spTree>
    <p:extLst>
      <p:ext uri="{BB962C8B-B14F-4D97-AF65-F5344CB8AC3E}">
        <p14:creationId xmlns:p14="http://schemas.microsoft.com/office/powerpoint/2010/main" val="23820721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057400"/>
            <a:ext cx="4495800" cy="4312919"/>
          </a:xfrm>
        </p:spPr>
        <p:txBody>
          <a:bodyPr>
            <a:normAutofit fontScale="92500" lnSpcReduction="10000"/>
          </a:bodyPr>
          <a:lstStyle/>
          <a:p>
            <a:r>
              <a:rPr lang="en-US" sz="2400" dirty="0" smtClean="0"/>
              <a:t>Data central to the Delta</a:t>
            </a:r>
          </a:p>
          <a:p>
            <a:r>
              <a:rPr lang="en-US" sz="2400" dirty="0" smtClean="0"/>
              <a:t>Extensive libraries for Delta data, photos, reports</a:t>
            </a:r>
          </a:p>
          <a:p>
            <a:r>
              <a:rPr lang="en-US" sz="2400" dirty="0" smtClean="0"/>
              <a:t>Real time reporting dashboards:  salinity, WQ</a:t>
            </a:r>
          </a:p>
          <a:p>
            <a:r>
              <a:rPr lang="en-US" sz="2400" dirty="0" smtClean="0"/>
              <a:t>Weekly survey results, fish tracking</a:t>
            </a:r>
          </a:p>
          <a:p>
            <a:r>
              <a:rPr lang="en-US" sz="2400" dirty="0" smtClean="0"/>
              <a:t>Relevant news</a:t>
            </a:r>
          </a:p>
          <a:p>
            <a:r>
              <a:rPr lang="en-US" sz="2400" dirty="0" smtClean="0"/>
              <a:t>Collaborator workspace</a:t>
            </a:r>
          </a:p>
          <a:p>
            <a:r>
              <a:rPr lang="en-US" sz="2400" dirty="0" smtClean="0"/>
              <a:t>Ecosystem projects</a:t>
            </a:r>
          </a:p>
          <a:p>
            <a:r>
              <a:rPr lang="en-US" sz="2400" dirty="0" smtClean="0"/>
              <a:t>Delta Community</a:t>
            </a:r>
          </a:p>
          <a:p>
            <a:r>
              <a:rPr lang="en-US" sz="2400" dirty="0" smtClean="0"/>
              <a:t>Post and view model results</a:t>
            </a:r>
          </a:p>
          <a:p>
            <a:endParaRPr lang="en-US" sz="2800" dirty="0"/>
          </a:p>
        </p:txBody>
      </p:sp>
      <p:sp>
        <p:nvSpPr>
          <p:cNvPr id="4" name="Slide Number Placeholder 3"/>
          <p:cNvSpPr>
            <a:spLocks noGrp="1"/>
          </p:cNvSpPr>
          <p:nvPr>
            <p:ph type="sldNum" sz="quarter" idx="12"/>
          </p:nvPr>
        </p:nvSpPr>
        <p:spPr/>
        <p:txBody>
          <a:bodyPr/>
          <a:lstStyle/>
          <a:p>
            <a:fld id="{2CFB208A-5644-498A-967E-7BEA16BB9E97}" type="slidenum">
              <a:rPr lang="en-US" smtClean="0"/>
              <a:pPr/>
              <a:t>11</a:t>
            </a:fld>
            <a:endParaRPr lang="en-US"/>
          </a:p>
        </p:txBody>
      </p:sp>
      <p:pic>
        <p:nvPicPr>
          <p:cNvPr id="6"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19225" y="91021"/>
            <a:ext cx="7724775" cy="1309687"/>
          </a:xfrm>
        </p:spPr>
        <p:txBody>
          <a:bodyPr>
            <a:normAutofit/>
          </a:bodyPr>
          <a:lstStyle/>
          <a:p>
            <a:pPr algn="r"/>
            <a:r>
              <a:rPr lang="en-US" sz="3200" dirty="0" smtClean="0">
                <a:solidFill>
                  <a:srgbClr val="FFFFFF"/>
                </a:solidFill>
              </a:rPr>
              <a:t>BAYDELTALIVE.COM</a:t>
            </a:r>
            <a:endParaRPr lang="en-US" sz="3200" dirty="0">
              <a:solidFill>
                <a:srgbClr val="FFFFFF"/>
              </a:solidFill>
            </a:endParaRPr>
          </a:p>
        </p:txBody>
      </p:sp>
      <p:pic>
        <p:nvPicPr>
          <p:cNvPr id="11" name="Picture 10" descr="BDL_Homepage.jpg"/>
          <p:cNvPicPr>
            <a:picLocks noChangeAspect="1"/>
          </p:cNvPicPr>
          <p:nvPr/>
        </p:nvPicPr>
        <p:blipFill rotWithShape="1">
          <a:blip r:embed="rId4">
            <a:extLst>
              <a:ext uri="{28A0092B-C50C-407E-A947-70E740481C1C}">
                <a14:useLocalDpi xmlns:a14="http://schemas.microsoft.com/office/drawing/2010/main" val="0"/>
              </a:ext>
            </a:extLst>
          </a:blip>
          <a:srcRect b="3911"/>
          <a:stretch/>
        </p:blipFill>
        <p:spPr>
          <a:xfrm>
            <a:off x="4876800" y="1752600"/>
            <a:ext cx="4145591" cy="4450695"/>
          </a:xfrm>
          <a:prstGeom prst="rect">
            <a:avLst/>
          </a:prstGeom>
        </p:spPr>
      </p:pic>
    </p:spTree>
    <p:extLst>
      <p:ext uri="{BB962C8B-B14F-4D97-AF65-F5344CB8AC3E}">
        <p14:creationId xmlns:p14="http://schemas.microsoft.com/office/powerpoint/2010/main" val="15204934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EXPLORE DATA</a:t>
            </a:r>
            <a:endParaRPr lang="es-AR" sz="3000" dirty="0">
              <a:solidFill>
                <a:schemeClr val="bg1"/>
              </a:solidFill>
              <a:latin typeface="Gotham Book"/>
              <a:cs typeface="Gotham Book"/>
            </a:endParaRPr>
          </a:p>
        </p:txBody>
      </p:sp>
      <p:sp>
        <p:nvSpPr>
          <p:cNvPr id="3" name="2 CuadroTexto"/>
          <p:cNvSpPr txBox="1"/>
          <p:nvPr/>
        </p:nvSpPr>
        <p:spPr>
          <a:xfrm>
            <a:off x="317510" y="1741265"/>
            <a:ext cx="6050098" cy="4801315"/>
          </a:xfrm>
          <a:prstGeom prst="rect">
            <a:avLst/>
          </a:prstGeom>
          <a:noFill/>
        </p:spPr>
        <p:txBody>
          <a:bodyPr wrap="square" rtlCol="0">
            <a:spAutoFit/>
          </a:bodyPr>
          <a:lstStyle/>
          <a:p>
            <a:r>
              <a:rPr lang="es-AR" b="1" u="sng" dirty="0" smtClean="0">
                <a:solidFill>
                  <a:srgbClr val="254061"/>
                </a:solidFill>
                <a:latin typeface="Gotham Book" pitchFamily="50" charset="0"/>
              </a:rPr>
              <a:t>HUNDREDS OF DATA PARAMETERS:</a:t>
            </a:r>
          </a:p>
          <a:p>
            <a:endParaRPr lang="es-AR" b="1" dirty="0">
              <a:solidFill>
                <a:srgbClr val="254061"/>
              </a:solidFill>
              <a:latin typeface="Gotham Book" pitchFamily="50" charset="0"/>
            </a:endParaRPr>
          </a:p>
          <a:p>
            <a:r>
              <a:rPr lang="es-AR" b="1" dirty="0" smtClean="0">
                <a:solidFill>
                  <a:srgbClr val="254061"/>
                </a:solidFill>
                <a:latin typeface="Gotham Book" pitchFamily="50" charset="0"/>
              </a:rPr>
              <a:t>CALIFORNIA DATA EXCHANGE CENTER (CDEC)</a:t>
            </a:r>
          </a:p>
          <a:p>
            <a:endParaRPr lang="es-AR" b="1" dirty="0" smtClean="0">
              <a:solidFill>
                <a:srgbClr val="254061"/>
              </a:solidFill>
              <a:latin typeface="Gotham Book" pitchFamily="50" charset="0"/>
            </a:endParaRPr>
          </a:p>
          <a:p>
            <a:r>
              <a:rPr lang="es-AR" b="1" dirty="0" smtClean="0">
                <a:solidFill>
                  <a:srgbClr val="254061"/>
                </a:solidFill>
                <a:latin typeface="Gotham Book" pitchFamily="50" charset="0"/>
              </a:rPr>
              <a:t>NATIONAL WATER INFORMATION SYSTEM (NWIS) </a:t>
            </a:r>
          </a:p>
          <a:p>
            <a:r>
              <a:rPr lang="es-AR" b="1" dirty="0" smtClean="0">
                <a:solidFill>
                  <a:srgbClr val="254061"/>
                </a:solidFill>
                <a:latin typeface="Gotham Book" pitchFamily="50" charset="0"/>
              </a:rPr>
              <a:t>NATIONAL OCEANIC &amp; ATMOSPHERIC AGENCY</a:t>
            </a:r>
          </a:p>
          <a:p>
            <a:r>
              <a:rPr lang="es-AR" b="1" dirty="0" smtClean="0">
                <a:solidFill>
                  <a:srgbClr val="254061"/>
                </a:solidFill>
                <a:latin typeface="Gotham Book" pitchFamily="50" charset="0"/>
              </a:rPr>
              <a:t>(NOAA)</a:t>
            </a:r>
          </a:p>
          <a:p>
            <a:endParaRPr lang="es-AR" b="1" dirty="0">
              <a:solidFill>
                <a:srgbClr val="254061"/>
              </a:solidFill>
              <a:latin typeface="Gotham Book" pitchFamily="50" charset="0"/>
            </a:endParaRPr>
          </a:p>
          <a:p>
            <a:r>
              <a:rPr lang="es-AR" b="1" dirty="0" smtClean="0">
                <a:solidFill>
                  <a:srgbClr val="254061"/>
                </a:solidFill>
                <a:latin typeface="Gotham Book" pitchFamily="50" charset="0"/>
              </a:rPr>
              <a:t>CALIFORNIA IRRIGATION MANAGEMENT SYSTEM</a:t>
            </a:r>
          </a:p>
          <a:p>
            <a:r>
              <a:rPr lang="es-AR" b="1" dirty="0" smtClean="0">
                <a:solidFill>
                  <a:srgbClr val="254061"/>
                </a:solidFill>
                <a:latin typeface="Gotham Book" pitchFamily="50" charset="0"/>
              </a:rPr>
              <a:t>(CIMIS)</a:t>
            </a:r>
          </a:p>
          <a:p>
            <a:endParaRPr lang="es-AR" b="1" dirty="0" smtClean="0">
              <a:solidFill>
                <a:srgbClr val="254061"/>
              </a:solidFill>
              <a:latin typeface="Gotham Book" pitchFamily="50" charset="0"/>
            </a:endParaRPr>
          </a:p>
          <a:p>
            <a:r>
              <a:rPr lang="es-AR" b="1" dirty="0" smtClean="0">
                <a:solidFill>
                  <a:srgbClr val="254061"/>
                </a:solidFill>
                <a:latin typeface="Gotham Book" pitchFamily="50" charset="0"/>
              </a:rPr>
              <a:t>CALIFORNIA ENVIRONMENTAL DATA EXCHANGE NETWORK (CEDEN)</a:t>
            </a:r>
            <a:endParaRPr lang="es-AR" b="1" dirty="0">
              <a:solidFill>
                <a:srgbClr val="254061"/>
              </a:solidFill>
              <a:latin typeface="Gotham Book" pitchFamily="50" charset="0"/>
            </a:endParaRPr>
          </a:p>
          <a:p>
            <a:endParaRPr lang="es-AR" b="1" dirty="0" smtClean="0">
              <a:solidFill>
                <a:srgbClr val="254061"/>
              </a:solidFill>
              <a:latin typeface="Gotham Book" pitchFamily="50" charset="0"/>
            </a:endParaRPr>
          </a:p>
          <a:p>
            <a:r>
              <a:rPr lang="es-AR" b="1" dirty="0">
                <a:solidFill>
                  <a:srgbClr val="254061"/>
                </a:solidFill>
                <a:latin typeface="Gotham Book" pitchFamily="50" charset="0"/>
              </a:rPr>
              <a:t>(Hydrodynamic, Water Quality,  </a:t>
            </a:r>
            <a:r>
              <a:rPr lang="es-AR" b="1" dirty="0" smtClean="0">
                <a:solidFill>
                  <a:srgbClr val="254061"/>
                </a:solidFill>
                <a:latin typeface="Gotham Book" pitchFamily="50" charset="0"/>
              </a:rPr>
              <a:t>Meteorlogical)</a:t>
            </a:r>
            <a:endParaRPr lang="es-AR" b="1" dirty="0">
              <a:solidFill>
                <a:srgbClr val="254061"/>
              </a:solidFill>
              <a:latin typeface="Gotham Book" pitchFamily="50" charset="0"/>
            </a:endParaRPr>
          </a:p>
          <a:p>
            <a:endParaRPr lang="es-AR" dirty="0">
              <a:solidFill>
                <a:srgbClr val="254061"/>
              </a:solidFill>
              <a:latin typeface="Gotham Book" pitchFamily="50" charset="0"/>
            </a:endParaRPr>
          </a:p>
          <a:p>
            <a:endParaRPr lang="es-AR" dirty="0">
              <a:solidFill>
                <a:srgbClr val="254061"/>
              </a:solidFill>
              <a:latin typeface="Gotham Book" pitchFamily="50" charset="0"/>
            </a:endParaRPr>
          </a:p>
        </p:txBody>
      </p:sp>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WindSpe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492" y="5931934"/>
            <a:ext cx="408129" cy="496285"/>
          </a:xfrm>
          <a:prstGeom prst="rect">
            <a:avLst/>
          </a:prstGeom>
        </p:spPr>
      </p:pic>
      <p:pic>
        <p:nvPicPr>
          <p:cNvPr id="6" name="Picture 5" descr="MonitoringSta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471" y="5931933"/>
            <a:ext cx="440739" cy="535939"/>
          </a:xfrm>
          <a:prstGeom prst="rect">
            <a:avLst/>
          </a:prstGeom>
        </p:spPr>
      </p:pic>
      <p:pic>
        <p:nvPicPr>
          <p:cNvPr id="7" name="Picture 6" descr="RiverDischarg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1016" y="5994737"/>
            <a:ext cx="371088" cy="451243"/>
          </a:xfrm>
          <a:prstGeom prst="rect">
            <a:avLst/>
          </a:prstGeom>
        </p:spPr>
      </p:pic>
      <p:pic>
        <p:nvPicPr>
          <p:cNvPr id="8" name="Picture 7" descr="Turbidit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3892" y="5994737"/>
            <a:ext cx="347322" cy="422344"/>
          </a:xfrm>
          <a:prstGeom prst="rect">
            <a:avLst/>
          </a:prstGeom>
        </p:spPr>
      </p:pic>
      <p:pic>
        <p:nvPicPr>
          <p:cNvPr id="9" name="Picture 8" descr="Graph.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8504" y="2930180"/>
            <a:ext cx="2450639" cy="2550509"/>
          </a:xfrm>
          <a:prstGeom prst="rect">
            <a:avLst/>
          </a:prstGeom>
        </p:spPr>
      </p:pic>
      <p:pic>
        <p:nvPicPr>
          <p:cNvPr id="10" name="Picture 9" descr="Widget_MLC.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8504" y="1423017"/>
            <a:ext cx="2450639" cy="1328339"/>
          </a:xfrm>
          <a:prstGeom prst="rect">
            <a:avLst/>
          </a:prstGeom>
        </p:spPr>
      </p:pic>
      <p:pic>
        <p:nvPicPr>
          <p:cNvPr id="11" name="Picture 10" descr="real_tim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3590" y="120947"/>
            <a:ext cx="1088512" cy="1240076"/>
          </a:xfrm>
          <a:prstGeom prst="rect">
            <a:avLst/>
          </a:prstGeom>
        </p:spPr>
      </p:pic>
    </p:spTree>
    <p:extLst>
      <p:ext uri="{BB962C8B-B14F-4D97-AF65-F5344CB8AC3E}">
        <p14:creationId xmlns:p14="http://schemas.microsoft.com/office/powerpoint/2010/main" val="13693635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DATA CATALOG </a:t>
            </a:r>
            <a:endParaRPr lang="es-AR" sz="3000" dirty="0">
              <a:solidFill>
                <a:schemeClr val="bg1"/>
              </a:solidFill>
              <a:latin typeface="Gotham Book"/>
              <a:cs typeface="Gotham Book"/>
            </a:endParaRPr>
          </a:p>
        </p:txBody>
      </p:sp>
      <p:sp>
        <p:nvSpPr>
          <p:cNvPr id="3" name="2 CuadroTexto"/>
          <p:cNvSpPr txBox="1"/>
          <p:nvPr/>
        </p:nvSpPr>
        <p:spPr>
          <a:xfrm>
            <a:off x="158758" y="1361021"/>
            <a:ext cx="5658479" cy="5970864"/>
          </a:xfrm>
          <a:prstGeom prst="rect">
            <a:avLst/>
          </a:prstGeom>
          <a:noFill/>
        </p:spPr>
        <p:txBody>
          <a:bodyPr wrap="square" rtlCol="0">
            <a:spAutoFit/>
          </a:bodyPr>
          <a:lstStyle/>
          <a:p>
            <a:r>
              <a:rPr lang="es-AR" sz="2800" u="sng" dirty="0" smtClean="0">
                <a:solidFill>
                  <a:srgbClr val="254061"/>
                </a:solidFill>
                <a:latin typeface="Gotham Book"/>
                <a:cs typeface="Gotham Book"/>
              </a:rPr>
              <a:t>Extensive Data Catalog</a:t>
            </a:r>
          </a:p>
          <a:p>
            <a:endParaRPr lang="es-AR" sz="2400" dirty="0" smtClean="0">
              <a:solidFill>
                <a:srgbClr val="254061"/>
              </a:solidFill>
              <a:latin typeface="Gotham Book"/>
              <a:cs typeface="Gotham Book"/>
            </a:endParaRPr>
          </a:p>
          <a:p>
            <a:pPr marL="285750" indent="-285750">
              <a:buSzPct val="100000"/>
              <a:buBlip>
                <a:blip r:embed="rId4"/>
              </a:buBlip>
            </a:pPr>
            <a:r>
              <a:rPr lang="es-AR" sz="2400" dirty="0" smtClean="0">
                <a:solidFill>
                  <a:srgbClr val="254061"/>
                </a:solidFill>
                <a:latin typeface="Gotham Book"/>
                <a:cs typeface="Gotham Book"/>
              </a:rPr>
              <a:t>250+ Datasets</a:t>
            </a:r>
          </a:p>
          <a:p>
            <a:pPr marL="285750" indent="-285750">
              <a:buSzPct val="100000"/>
              <a:buBlip>
                <a:blip r:embed="rId4"/>
              </a:buBlip>
            </a:pPr>
            <a:r>
              <a:rPr lang="es-AR" sz="2400" dirty="0" smtClean="0">
                <a:solidFill>
                  <a:srgbClr val="254061"/>
                </a:solidFill>
                <a:latin typeface="Gotham Book"/>
                <a:cs typeface="Gotham Book"/>
              </a:rPr>
              <a:t>Real-Time Data</a:t>
            </a:r>
          </a:p>
          <a:p>
            <a:pPr marL="285750" indent="-285750">
              <a:buSzPct val="100000"/>
              <a:buBlip>
                <a:blip r:embed="rId5"/>
              </a:buBlip>
            </a:pPr>
            <a:r>
              <a:rPr lang="es-AR" sz="2400" dirty="0" smtClean="0">
                <a:solidFill>
                  <a:srgbClr val="254061"/>
                </a:solidFill>
                <a:latin typeface="Gotham Book"/>
                <a:cs typeface="Gotham Book"/>
              </a:rPr>
              <a:t>Discrete Data:  CEDEN, EMP Data, CEDEN</a:t>
            </a:r>
          </a:p>
          <a:p>
            <a:pPr marL="285750" indent="-285750">
              <a:buSzPct val="100000"/>
              <a:buBlip>
                <a:blip r:embed="rId5"/>
              </a:buBlip>
            </a:pPr>
            <a:r>
              <a:rPr lang="es-AR" sz="2400" dirty="0" smtClean="0">
                <a:solidFill>
                  <a:srgbClr val="254061"/>
                </a:solidFill>
                <a:latin typeface="Gotham Book"/>
                <a:cs typeface="Gotham Book"/>
              </a:rPr>
              <a:t>GIS Data</a:t>
            </a:r>
          </a:p>
          <a:p>
            <a:pPr marL="285750" indent="-285750">
              <a:buSzPct val="100000"/>
              <a:buBlip>
                <a:blip r:embed="rId6"/>
              </a:buBlip>
            </a:pPr>
            <a:r>
              <a:rPr lang="es-AR" sz="2400" dirty="0" smtClean="0">
                <a:solidFill>
                  <a:srgbClr val="254061"/>
                </a:solidFill>
                <a:latin typeface="Gotham Book"/>
                <a:cs typeface="Gotham Book"/>
              </a:rPr>
              <a:t>CEDEN</a:t>
            </a:r>
          </a:p>
          <a:p>
            <a:pPr marL="285750" indent="-285750">
              <a:buSzPct val="100000"/>
              <a:buBlip>
                <a:blip r:embed="rId7"/>
              </a:buBlip>
            </a:pPr>
            <a:r>
              <a:rPr lang="es-AR" sz="2400" dirty="0" smtClean="0">
                <a:solidFill>
                  <a:srgbClr val="254061"/>
                </a:solidFill>
                <a:latin typeface="Gotham Book"/>
                <a:cs typeface="Gotham Book"/>
              </a:rPr>
              <a:t>Operations Data</a:t>
            </a:r>
          </a:p>
          <a:p>
            <a:pPr marL="285750" indent="-285750">
              <a:buSzPct val="100000"/>
              <a:buBlip>
                <a:blip r:embed="rId7"/>
              </a:buBlip>
            </a:pPr>
            <a:r>
              <a:rPr lang="es-AR" sz="2400" dirty="0" smtClean="0">
                <a:solidFill>
                  <a:srgbClr val="254061"/>
                </a:solidFill>
                <a:latin typeface="Gotham Book"/>
                <a:cs typeface="Gotham Book"/>
              </a:rPr>
              <a:t>Flow</a:t>
            </a:r>
          </a:p>
          <a:p>
            <a:pPr marL="285750" indent="-285750">
              <a:buSzPct val="100000"/>
              <a:buBlip>
                <a:blip r:embed="rId7"/>
              </a:buBlip>
            </a:pPr>
            <a:r>
              <a:rPr lang="es-AR" sz="2400" dirty="0" smtClean="0">
                <a:solidFill>
                  <a:srgbClr val="254061"/>
                </a:solidFill>
                <a:latin typeface="Gotham Book"/>
                <a:cs typeface="Gotham Book"/>
              </a:rPr>
              <a:t>X2</a:t>
            </a:r>
          </a:p>
          <a:p>
            <a:pPr marL="285750" indent="-285750">
              <a:buSzPct val="100000"/>
              <a:buBlip>
                <a:blip r:embed="rId7"/>
              </a:buBlip>
            </a:pPr>
            <a:r>
              <a:rPr lang="es-AR" sz="2400" dirty="0" smtClean="0">
                <a:solidFill>
                  <a:srgbClr val="254061"/>
                </a:solidFill>
                <a:latin typeface="Gotham Book"/>
                <a:cs typeface="Gotham Book"/>
              </a:rPr>
              <a:t>Fish Data</a:t>
            </a:r>
          </a:p>
          <a:p>
            <a:endParaRPr lang="es-AR" sz="2400" dirty="0" smtClean="0">
              <a:solidFill>
                <a:srgbClr val="254061"/>
              </a:solidFill>
              <a:latin typeface="Gotham Book"/>
            </a:endParaRPr>
          </a:p>
          <a:p>
            <a:endParaRPr lang="es-AR" sz="2400" u="sng" dirty="0">
              <a:solidFill>
                <a:srgbClr val="254061"/>
              </a:solidFill>
              <a:latin typeface="Gotham Book" pitchFamily="50" charset="0"/>
            </a:endParaRPr>
          </a:p>
          <a:p>
            <a:endParaRPr lang="es-AR" sz="2400" u="sng" dirty="0" smtClean="0">
              <a:solidFill>
                <a:srgbClr val="25406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Ecoli graph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4487" y="1563581"/>
            <a:ext cx="2407258" cy="1898491"/>
          </a:xfrm>
          <a:prstGeom prst="rect">
            <a:avLst/>
          </a:prstGeom>
        </p:spPr>
      </p:pic>
      <p:pic>
        <p:nvPicPr>
          <p:cNvPr id="7" name="Picture 6" descr="NutrientsGraph.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4487" y="3778859"/>
            <a:ext cx="2407258" cy="2234456"/>
          </a:xfrm>
          <a:prstGeom prst="rect">
            <a:avLst/>
          </a:prstGeom>
        </p:spPr>
      </p:pic>
    </p:spTree>
    <p:extLst>
      <p:ext uri="{BB962C8B-B14F-4D97-AF65-F5344CB8AC3E}">
        <p14:creationId xmlns:p14="http://schemas.microsoft.com/office/powerpoint/2010/main" val="42630926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765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rgbClr val="254061"/>
                </a:solidFill>
                <a:latin typeface="Gotham Book"/>
                <a:cs typeface="Gotham Book"/>
              </a:rPr>
              <a:t>SENSOR NETWORKS</a:t>
            </a:r>
            <a:endParaRPr lang="es-AR" sz="1600" dirty="0">
              <a:solidFill>
                <a:srgbClr val="254061"/>
              </a:solidFill>
              <a:latin typeface="Gotham Book"/>
              <a:cs typeface="Gotham Book"/>
            </a:endParaRPr>
          </a:p>
        </p:txBody>
      </p:sp>
      <p:pic>
        <p:nvPicPr>
          <p:cNvPr id="3075" name="Picture 3"/>
          <p:cNvPicPr>
            <a:picLocks noChangeAspect="1" noChangeArrowheads="1"/>
          </p:cNvPicPr>
          <p:nvPr/>
        </p:nvPicPr>
        <p:blipFill>
          <a:blip r:embed="rId3"/>
          <a:srcRect/>
          <a:stretch>
            <a:fillRect/>
          </a:stretch>
        </p:blipFill>
        <p:spPr bwMode="auto">
          <a:xfrm>
            <a:off x="0" y="207010"/>
            <a:ext cx="9144000" cy="5753100"/>
          </a:xfrm>
          <a:prstGeom prst="rect">
            <a:avLst/>
          </a:prstGeom>
          <a:noFill/>
          <a:ln w="9525">
            <a:noFill/>
            <a:miter lim="800000"/>
            <a:headEnd/>
            <a:tailEnd/>
          </a:ln>
        </p:spPr>
      </p:pic>
    </p:spTree>
    <p:extLst>
      <p:ext uri="{BB962C8B-B14F-4D97-AF65-F5344CB8AC3E}">
        <p14:creationId xmlns:p14="http://schemas.microsoft.com/office/powerpoint/2010/main" val="25525808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rgbClr val="254061"/>
                </a:solidFill>
                <a:latin typeface="Gotham Book"/>
                <a:cs typeface="Gotham Book"/>
              </a:rPr>
              <a:t>SENSOR NETWORKS</a:t>
            </a:r>
            <a:endParaRPr lang="es-AR" sz="1600" dirty="0">
              <a:solidFill>
                <a:srgbClr val="254061"/>
              </a:solidFill>
              <a:latin typeface="Gotham Book"/>
              <a:cs typeface="Gotham Book"/>
            </a:endParaRPr>
          </a:p>
        </p:txBody>
      </p:sp>
      <p:pic>
        <p:nvPicPr>
          <p:cNvPr id="8" name="Picture 2"/>
          <p:cNvPicPr>
            <a:picLocks noChangeAspect="1" noChangeArrowheads="1"/>
          </p:cNvPicPr>
          <p:nvPr/>
        </p:nvPicPr>
        <p:blipFill>
          <a:blip r:embed="rId3"/>
          <a:srcRect/>
          <a:stretch>
            <a:fillRect/>
          </a:stretch>
        </p:blipFill>
        <p:spPr bwMode="auto">
          <a:xfrm>
            <a:off x="-15449" y="-26948"/>
            <a:ext cx="9159449" cy="6187671"/>
          </a:xfrm>
          <a:prstGeom prst="rect">
            <a:avLst/>
          </a:prstGeom>
          <a:noFill/>
          <a:ln w="9525">
            <a:noFill/>
            <a:miter lim="800000"/>
            <a:headEnd/>
            <a:tailEnd/>
          </a:ln>
        </p:spPr>
      </p:pic>
    </p:spTree>
    <p:extLst>
      <p:ext uri="{BB962C8B-B14F-4D97-AF65-F5344CB8AC3E}">
        <p14:creationId xmlns:p14="http://schemas.microsoft.com/office/powerpoint/2010/main" val="2553727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406559" y="453890"/>
            <a:ext cx="5532890" cy="1015663"/>
          </a:xfrm>
          <a:prstGeom prst="rect">
            <a:avLst/>
          </a:prstGeom>
          <a:noFill/>
        </p:spPr>
        <p:txBody>
          <a:bodyPr wrap="square" rtlCol="0">
            <a:spAutoFit/>
          </a:bodyPr>
          <a:lstStyle/>
          <a:p>
            <a:pPr algn="r"/>
            <a:r>
              <a:rPr lang="es-AR" sz="3000" dirty="0" smtClean="0">
                <a:solidFill>
                  <a:schemeClr val="bg1"/>
                </a:solidFill>
                <a:latin typeface="Gotham Book"/>
                <a:cs typeface="Gotham Book"/>
              </a:rPr>
              <a:t> DOCUMENT MANAGEMENT</a:t>
            </a:r>
            <a:endParaRPr lang="es-AR" sz="3000" dirty="0">
              <a:solidFill>
                <a:schemeClr val="bg1"/>
              </a:solidFill>
              <a:latin typeface="Gotham Book"/>
              <a:cs typeface="Gotham Book"/>
            </a:endParaRPr>
          </a:p>
        </p:txBody>
      </p:sp>
      <p:sp>
        <p:nvSpPr>
          <p:cNvPr id="3" name="2 CuadroTexto"/>
          <p:cNvSpPr txBox="1"/>
          <p:nvPr/>
        </p:nvSpPr>
        <p:spPr>
          <a:xfrm>
            <a:off x="1" y="1392978"/>
            <a:ext cx="7698882" cy="5324535"/>
          </a:xfrm>
          <a:prstGeom prst="rect">
            <a:avLst/>
          </a:prstGeom>
          <a:noFill/>
        </p:spPr>
        <p:txBody>
          <a:bodyPr wrap="square" rtlCol="0">
            <a:spAutoFit/>
          </a:bodyPr>
          <a:lstStyle/>
          <a:p>
            <a:pPr marL="285750" indent="-285750">
              <a:buSzPct val="100000"/>
              <a:buBlip>
                <a:blip r:embed="rId4"/>
              </a:buBlip>
            </a:pPr>
            <a:endParaRPr lang="es-AR" sz="2800" dirty="0" smtClean="0">
              <a:solidFill>
                <a:srgbClr val="254061"/>
              </a:solidFill>
              <a:latin typeface="Gotham Book"/>
              <a:cs typeface="Gotham Book"/>
            </a:endParaRPr>
          </a:p>
          <a:p>
            <a:pPr marL="285750" indent="-285750">
              <a:buSzPct val="100000"/>
              <a:buBlip>
                <a:blip r:embed="rId4"/>
              </a:buBlip>
            </a:pPr>
            <a:r>
              <a:rPr lang="es-AR" sz="2400" dirty="0" smtClean="0">
                <a:solidFill>
                  <a:srgbClr val="254061"/>
                </a:solidFill>
                <a:latin typeface="Gotham Book"/>
                <a:cs typeface="Gotham Book"/>
              </a:rPr>
              <a:t>Add and Share Documents</a:t>
            </a:r>
          </a:p>
          <a:p>
            <a:pPr marL="285750" indent="-285750">
              <a:buSzPct val="100000"/>
              <a:buBlip>
                <a:blip r:embed="rId4"/>
              </a:buBlip>
            </a:pPr>
            <a:r>
              <a:rPr lang="es-AR" sz="2400" dirty="0" smtClean="0">
                <a:solidFill>
                  <a:srgbClr val="254061"/>
                </a:solidFill>
                <a:latin typeface="Gotham Book"/>
                <a:cs typeface="Gotham Book"/>
              </a:rPr>
              <a:t>Geo-locate for data synthesis</a:t>
            </a:r>
          </a:p>
          <a:p>
            <a:pPr marL="285750" indent="-285750">
              <a:buSzPct val="100000"/>
              <a:buBlip>
                <a:blip r:embed="rId4"/>
              </a:buBlip>
            </a:pPr>
            <a:r>
              <a:rPr lang="es-AR" sz="2400" dirty="0" smtClean="0">
                <a:solidFill>
                  <a:srgbClr val="254061"/>
                </a:solidFill>
                <a:latin typeface="Gotham Book"/>
                <a:cs typeface="Gotham Book"/>
              </a:rPr>
              <a:t>Customizable Metadata</a:t>
            </a:r>
          </a:p>
          <a:p>
            <a:pPr marL="285750" indent="-285750">
              <a:buSzPct val="100000"/>
              <a:buBlip>
                <a:blip r:embed="rId5"/>
              </a:buBlip>
            </a:pPr>
            <a:r>
              <a:rPr lang="es-AR" sz="2400" dirty="0" smtClean="0">
                <a:solidFill>
                  <a:srgbClr val="254061"/>
                </a:solidFill>
                <a:latin typeface="Gotham Book"/>
                <a:cs typeface="Gotham Book"/>
              </a:rPr>
              <a:t>Add Images, Videos, Reports, Data</a:t>
            </a:r>
          </a:p>
          <a:p>
            <a:pPr marL="285750" indent="-285750">
              <a:buSzPct val="100000"/>
              <a:buBlip>
                <a:blip r:embed="rId5"/>
              </a:buBlip>
            </a:pPr>
            <a:r>
              <a:rPr lang="es-AR" sz="2400" dirty="0" smtClean="0">
                <a:solidFill>
                  <a:srgbClr val="254061"/>
                </a:solidFill>
                <a:latin typeface="Gotham Book"/>
                <a:cs typeface="Gotham Book"/>
              </a:rPr>
              <a:t>Easy portability for use in site</a:t>
            </a:r>
          </a:p>
          <a:p>
            <a:pPr marL="285750" indent="-285750">
              <a:buSzPct val="100000"/>
              <a:buBlip>
                <a:blip r:embed="rId6"/>
              </a:buBlip>
            </a:pPr>
            <a:r>
              <a:rPr lang="es-AR" sz="2400" dirty="0" smtClean="0">
                <a:solidFill>
                  <a:srgbClr val="254061"/>
                </a:solidFill>
                <a:latin typeface="Gotham Book"/>
                <a:cs typeface="Gotham Book"/>
              </a:rPr>
              <a:t>Support for Dashboards</a:t>
            </a:r>
          </a:p>
          <a:p>
            <a:pPr marL="285750" indent="-285750">
              <a:buSzPct val="100000"/>
              <a:buBlip>
                <a:blip r:embed="rId7"/>
              </a:buBlip>
            </a:pPr>
            <a:r>
              <a:rPr lang="es-AR" sz="2400" dirty="0" smtClean="0">
                <a:solidFill>
                  <a:srgbClr val="254061"/>
                </a:solidFill>
                <a:latin typeface="Gotham Book"/>
                <a:cs typeface="Gotham Book"/>
              </a:rPr>
              <a:t>Keep private or make public</a:t>
            </a:r>
          </a:p>
          <a:p>
            <a:pPr marL="285750" indent="-285750">
              <a:buSzPct val="100000"/>
              <a:buBlip>
                <a:blip r:embed="rId7"/>
              </a:buBlip>
            </a:pPr>
            <a:r>
              <a:rPr lang="es-AR" sz="2400" dirty="0" smtClean="0">
                <a:solidFill>
                  <a:srgbClr val="254061"/>
                </a:solidFill>
                <a:latin typeface="Gotham Book"/>
                <a:cs typeface="Gotham Book"/>
              </a:rPr>
              <a:t>Work in the Field:  Sync with Mobile App </a:t>
            </a:r>
          </a:p>
          <a:p>
            <a:pPr marL="285750" indent="-285750">
              <a:buSzPct val="100000"/>
              <a:buBlip>
                <a:blip r:embed="rId7"/>
              </a:buBlip>
            </a:pPr>
            <a:r>
              <a:rPr lang="es-AR" sz="2400" dirty="0" smtClean="0">
                <a:solidFill>
                  <a:srgbClr val="254061"/>
                </a:solidFill>
                <a:latin typeface="Gotham Book"/>
                <a:cs typeface="Gotham Book"/>
              </a:rPr>
              <a:t>HTML Templates for supporting descriptions and documentation</a:t>
            </a:r>
          </a:p>
          <a:p>
            <a:endParaRPr lang="es-AR" dirty="0" smtClean="0">
              <a:solidFill>
                <a:schemeClr val="bg1"/>
              </a:solidFill>
              <a:latin typeface="Gotham Book"/>
            </a:endParaRPr>
          </a:p>
          <a:p>
            <a:endParaRPr lang="es-AR" u="sng" dirty="0">
              <a:solidFill>
                <a:schemeClr val="bg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43995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descr="HomepageFi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83" y="315205"/>
            <a:ext cx="4387017" cy="5843507"/>
          </a:xfrm>
          <a:prstGeom prst="rect">
            <a:avLst/>
          </a:prstGeom>
          <a:effectLst>
            <a:glow rad="76200">
              <a:schemeClr val="bg2">
                <a:alpha val="50000"/>
              </a:schemeClr>
            </a:glow>
          </a:effectLst>
        </p:spPr>
      </p:pic>
      <p:sp>
        <p:nvSpPr>
          <p:cNvPr id="9" name="1 CuadroTexto"/>
          <p:cNvSpPr txBox="1"/>
          <p:nvPr/>
        </p:nvSpPr>
        <p:spPr>
          <a:xfrm>
            <a:off x="6112072" y="6160723"/>
            <a:ext cx="2963459" cy="584776"/>
          </a:xfrm>
          <a:prstGeom prst="rect">
            <a:avLst/>
          </a:prstGeom>
          <a:noFill/>
        </p:spPr>
        <p:txBody>
          <a:bodyPr wrap="square" rtlCol="0">
            <a:spAutoFit/>
          </a:bodyPr>
          <a:lstStyle/>
          <a:p>
            <a:pPr algn="r"/>
            <a:r>
              <a:rPr lang="es-AR" sz="1600" dirty="0" smtClean="0">
                <a:solidFill>
                  <a:srgbClr val="254061"/>
                </a:solidFill>
                <a:latin typeface="Gotham Book"/>
                <a:cs typeface="Gotham Book"/>
              </a:rPr>
              <a:t>DOCUMENT MANAGEMENT</a:t>
            </a:r>
            <a:endParaRPr lang="es-AR" sz="1600" dirty="0">
              <a:solidFill>
                <a:srgbClr val="254061"/>
              </a:solidFill>
              <a:latin typeface="Gotham Book"/>
              <a:cs typeface="Gotham Book"/>
            </a:endParaRPr>
          </a:p>
        </p:txBody>
      </p:sp>
      <p:pic>
        <p:nvPicPr>
          <p:cNvPr id="2" name="Picture 1" descr="ListView.png"/>
          <p:cNvPicPr>
            <a:picLocks noChangeAspect="1"/>
          </p:cNvPicPr>
          <p:nvPr/>
        </p:nvPicPr>
        <p:blipFill rotWithShape="1">
          <a:blip r:embed="rId4">
            <a:extLst>
              <a:ext uri="{28A0092B-C50C-407E-A947-70E740481C1C}">
                <a14:useLocalDpi xmlns:a14="http://schemas.microsoft.com/office/drawing/2010/main" val="0"/>
              </a:ext>
            </a:extLst>
          </a:blip>
          <a:srcRect b="-16757"/>
          <a:stretch/>
        </p:blipFill>
        <p:spPr>
          <a:xfrm>
            <a:off x="4896511" y="284967"/>
            <a:ext cx="3385950" cy="6858000"/>
          </a:xfrm>
          <a:prstGeom prst="rect">
            <a:avLst/>
          </a:prstGeom>
          <a:effectLst>
            <a:glow rad="76200">
              <a:schemeClr val="bg2">
                <a:alpha val="50000"/>
              </a:schemeClr>
            </a:glow>
          </a:effectLst>
        </p:spPr>
      </p:pic>
    </p:spTree>
    <p:extLst>
      <p:ext uri="{BB962C8B-B14F-4D97-AF65-F5344CB8AC3E}">
        <p14:creationId xmlns:p14="http://schemas.microsoft.com/office/powerpoint/2010/main" val="19626484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PROJECTS</a:t>
            </a:r>
            <a:endParaRPr lang="es-AR" sz="3000" dirty="0">
              <a:solidFill>
                <a:schemeClr val="bg1"/>
              </a:solidFill>
              <a:latin typeface="Gotham Book"/>
              <a:cs typeface="Gotham Book"/>
            </a:endParaRPr>
          </a:p>
        </p:txBody>
      </p:sp>
      <p:sp>
        <p:nvSpPr>
          <p:cNvPr id="3" name="2 CuadroTexto"/>
          <p:cNvSpPr txBox="1"/>
          <p:nvPr/>
        </p:nvSpPr>
        <p:spPr>
          <a:xfrm>
            <a:off x="158757" y="1551341"/>
            <a:ext cx="7948143" cy="5632311"/>
          </a:xfrm>
          <a:prstGeom prst="rect">
            <a:avLst/>
          </a:prstGeom>
          <a:noFill/>
        </p:spPr>
        <p:txBody>
          <a:bodyPr wrap="square" rtlCol="0">
            <a:spAutoFit/>
          </a:bodyPr>
          <a:lstStyle/>
          <a:p>
            <a:r>
              <a:rPr lang="es-AR" sz="2400" u="sng" dirty="0" smtClean="0">
                <a:solidFill>
                  <a:srgbClr val="254061"/>
                </a:solidFill>
                <a:latin typeface="Gotham Book"/>
                <a:cs typeface="Gotham Book"/>
              </a:rPr>
              <a:t>BUILD YOUR OWN PROJECT PAGES:</a:t>
            </a:r>
          </a:p>
          <a:p>
            <a:endParaRPr lang="es-AR" sz="2400" dirty="0" smtClean="0">
              <a:solidFill>
                <a:srgbClr val="254061"/>
              </a:solidFill>
              <a:latin typeface="Gotham Book"/>
              <a:cs typeface="Gotham Book"/>
            </a:endParaRPr>
          </a:p>
          <a:p>
            <a:pPr marL="285750" indent="-285750">
              <a:buSzPct val="100000"/>
              <a:buBlip>
                <a:blip r:embed="rId4"/>
              </a:buBlip>
            </a:pPr>
            <a:r>
              <a:rPr lang="es-AR" sz="2400" dirty="0" smtClean="0">
                <a:solidFill>
                  <a:srgbClr val="254061"/>
                </a:solidFill>
                <a:latin typeface="Gotham Book"/>
                <a:cs typeface="Gotham Book"/>
              </a:rPr>
              <a:t>Customizable Metadata</a:t>
            </a:r>
          </a:p>
          <a:p>
            <a:pPr marL="285750" indent="-285750">
              <a:buSzPct val="100000"/>
              <a:buBlip>
                <a:blip r:embed="rId5"/>
              </a:buBlip>
            </a:pPr>
            <a:r>
              <a:rPr lang="es-AR" sz="2400" dirty="0" smtClean="0">
                <a:solidFill>
                  <a:srgbClr val="254061"/>
                </a:solidFill>
                <a:latin typeface="Gotham Book"/>
                <a:cs typeface="Gotham Book"/>
              </a:rPr>
              <a:t>Add Images, Videos, Reports, Data, Interactive maps</a:t>
            </a:r>
          </a:p>
          <a:p>
            <a:pPr marL="285750" indent="-285750">
              <a:buSzPct val="100000"/>
              <a:buBlip>
                <a:blip r:embed="rId5"/>
              </a:buBlip>
            </a:pPr>
            <a:r>
              <a:rPr lang="es-AR" sz="2400" dirty="0" smtClean="0">
                <a:solidFill>
                  <a:srgbClr val="254061"/>
                </a:solidFill>
                <a:latin typeface="Gotham Book"/>
                <a:cs typeface="Gotham Book"/>
              </a:rPr>
              <a:t>Community Features:  Comments, Groups, Follow</a:t>
            </a:r>
          </a:p>
          <a:p>
            <a:pPr marL="285750" indent="-285750">
              <a:buSzPct val="100000"/>
              <a:buBlip>
                <a:blip r:embed="rId6"/>
              </a:buBlip>
            </a:pPr>
            <a:r>
              <a:rPr lang="es-AR" sz="2400" dirty="0" smtClean="0">
                <a:solidFill>
                  <a:srgbClr val="254061"/>
                </a:solidFill>
                <a:latin typeface="Gotham Book"/>
                <a:cs typeface="Gotham Book"/>
              </a:rPr>
              <a:t>Project Data Dashboards</a:t>
            </a:r>
          </a:p>
          <a:p>
            <a:pPr marL="285750" indent="-285750">
              <a:buSzPct val="100000"/>
              <a:buBlip>
                <a:blip r:embed="rId7"/>
              </a:buBlip>
            </a:pPr>
            <a:r>
              <a:rPr lang="es-AR" sz="2400" dirty="0" smtClean="0">
                <a:solidFill>
                  <a:srgbClr val="254061"/>
                </a:solidFill>
                <a:latin typeface="Gotham Book"/>
                <a:cs typeface="Gotham Book"/>
              </a:rPr>
              <a:t>Invite Members</a:t>
            </a:r>
          </a:p>
          <a:p>
            <a:pPr marL="285750" indent="-285750">
              <a:buSzPct val="100000"/>
              <a:buBlip>
                <a:blip r:embed="rId8"/>
              </a:buBlip>
            </a:pPr>
            <a:r>
              <a:rPr lang="es-AR" sz="2400" dirty="0" smtClean="0">
                <a:solidFill>
                  <a:srgbClr val="254061"/>
                </a:solidFill>
                <a:latin typeface="Gotham Book"/>
                <a:cs typeface="Gotham Book"/>
              </a:rPr>
              <a:t>Keep private or make public</a:t>
            </a:r>
          </a:p>
          <a:p>
            <a:pPr marL="285750" indent="-285750">
              <a:buSzPct val="100000"/>
              <a:buBlip>
                <a:blip r:embed="rId8"/>
              </a:buBlip>
            </a:pPr>
            <a:r>
              <a:rPr lang="es-AR" sz="2400" dirty="0" smtClean="0">
                <a:solidFill>
                  <a:srgbClr val="254061"/>
                </a:solidFill>
                <a:latin typeface="Gotham Book"/>
                <a:cs typeface="Gotham Book"/>
              </a:rPr>
              <a:t>Work in the Field:  Sync with Mobile App </a:t>
            </a:r>
          </a:p>
          <a:p>
            <a:pPr marL="285750" indent="-285750">
              <a:buSzPct val="100000"/>
              <a:buBlip>
                <a:blip r:embed="rId8"/>
              </a:buBlip>
            </a:pPr>
            <a:r>
              <a:rPr lang="es-AR" sz="2400" dirty="0" smtClean="0">
                <a:solidFill>
                  <a:srgbClr val="254061"/>
                </a:solidFill>
                <a:latin typeface="Gotham Book"/>
                <a:cs typeface="Gotham Book"/>
              </a:rPr>
              <a:t>HTML Templates</a:t>
            </a:r>
          </a:p>
          <a:p>
            <a:endParaRPr lang="es-AR" dirty="0" smtClean="0">
              <a:solidFill>
                <a:srgbClr val="254061"/>
              </a:solidFill>
              <a:latin typeface="Gotham Book"/>
            </a:endParaRPr>
          </a:p>
          <a:p>
            <a:endParaRPr lang="es-AR" u="sng" dirty="0">
              <a:solidFill>
                <a:srgbClr val="25406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p:nvPr/>
        </p:nvPicPr>
        <p:blipFill>
          <a:blip r:embed="rId9">
            <a:extLst>
              <a:ext uri="{28A0092B-C50C-407E-A947-70E740481C1C}">
                <a14:useLocalDpi xmlns:a14="http://schemas.microsoft.com/office/drawing/2010/main" val="0"/>
              </a:ext>
            </a:extLst>
          </a:blip>
          <a:stretch>
            <a:fillRect/>
          </a:stretch>
        </p:blipFill>
        <p:spPr>
          <a:xfrm>
            <a:off x="340189" y="2"/>
            <a:ext cx="1499590" cy="1436545"/>
          </a:xfrm>
          <a:prstGeom prst="rect">
            <a:avLst/>
          </a:prstGeom>
        </p:spPr>
      </p:pic>
    </p:spTree>
    <p:extLst>
      <p:ext uri="{BB962C8B-B14F-4D97-AF65-F5344CB8AC3E}">
        <p14:creationId xmlns:p14="http://schemas.microsoft.com/office/powerpoint/2010/main" val="25673552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rgbClr val="254061"/>
                </a:solidFill>
                <a:latin typeface="Gotham Book"/>
                <a:cs typeface="Gotham Book"/>
              </a:rPr>
              <a:t>PROJECTS</a:t>
            </a:r>
            <a:endParaRPr lang="es-AR" sz="1600" dirty="0">
              <a:solidFill>
                <a:srgbClr val="254061"/>
              </a:solidFill>
              <a:latin typeface="Gotham Book"/>
              <a:cs typeface="Gotham Book"/>
            </a:endParaRPr>
          </a:p>
        </p:txBody>
      </p:sp>
      <p:pic>
        <p:nvPicPr>
          <p:cNvPr id="4" name="Picture 3" descr="Project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24" y="243223"/>
            <a:ext cx="3072179" cy="6184996"/>
          </a:xfrm>
          <a:prstGeom prst="rect">
            <a:avLst/>
          </a:prstGeom>
        </p:spPr>
      </p:pic>
      <p:pic>
        <p:nvPicPr>
          <p:cNvPr id="6" name="Picture 5" descr="Projects2.png"/>
          <p:cNvPicPr>
            <a:picLocks noChangeAspect="1"/>
          </p:cNvPicPr>
          <p:nvPr/>
        </p:nvPicPr>
        <p:blipFill rotWithShape="1">
          <a:blip r:embed="rId4">
            <a:extLst>
              <a:ext uri="{28A0092B-C50C-407E-A947-70E740481C1C}">
                <a14:useLocalDpi xmlns:a14="http://schemas.microsoft.com/office/drawing/2010/main" val="0"/>
              </a:ext>
            </a:extLst>
          </a:blip>
          <a:srcRect b="7869"/>
          <a:stretch/>
        </p:blipFill>
        <p:spPr>
          <a:xfrm>
            <a:off x="4276666" y="243223"/>
            <a:ext cx="3444011" cy="6184996"/>
          </a:xfrm>
          <a:prstGeom prst="rect">
            <a:avLst/>
          </a:prstGeom>
        </p:spPr>
      </p:pic>
    </p:spTree>
    <p:extLst>
      <p:ext uri="{BB962C8B-B14F-4D97-AF65-F5344CB8AC3E}">
        <p14:creationId xmlns:p14="http://schemas.microsoft.com/office/powerpoint/2010/main" val="3293764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2"/>
          <p:cNvSpPr txBox="1">
            <a:spLocks noChangeArrowheads="1"/>
          </p:cNvSpPr>
          <p:nvPr/>
        </p:nvSpPr>
        <p:spPr bwMode="auto">
          <a:xfrm>
            <a:off x="2847975" y="190500"/>
            <a:ext cx="2365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3600" b="1"/>
          </a:p>
          <a:p>
            <a:pPr eaLnBrk="1" hangingPunct="1"/>
            <a:endParaRPr lang="en-US" sz="1800"/>
          </a:p>
        </p:txBody>
      </p:sp>
      <p:sp>
        <p:nvSpPr>
          <p:cNvPr id="17" name="Right Arrow 4"/>
          <p:cNvSpPr/>
          <p:nvPr/>
        </p:nvSpPr>
        <p:spPr>
          <a:xfrm rot="3857143" flipH="1">
            <a:off x="4314032" y="6573044"/>
            <a:ext cx="90487" cy="28575"/>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577850" fontAlgn="auto">
              <a:lnSpc>
                <a:spcPct val="90000"/>
              </a:lnSpc>
              <a:spcAft>
                <a:spcPct val="35000"/>
              </a:spcAft>
              <a:defRPr/>
            </a:pPr>
            <a:endParaRPr lang="en-US" sz="1300"/>
          </a:p>
        </p:txBody>
      </p:sp>
      <p:sp>
        <p:nvSpPr>
          <p:cNvPr id="2" name="Rectangle 1"/>
          <p:cNvSpPr/>
          <p:nvPr/>
        </p:nvSpPr>
        <p:spPr>
          <a:xfrm>
            <a:off x="4835975" y="1572869"/>
            <a:ext cx="3959357" cy="3970318"/>
          </a:xfrm>
          <a:prstGeom prst="rect">
            <a:avLst/>
          </a:prstGeom>
        </p:spPr>
        <p:txBody>
          <a:bodyPr wrap="square">
            <a:spAutoFit/>
          </a:bodyPr>
          <a:lstStyle/>
          <a:p>
            <a:pPr algn="ctr"/>
            <a:r>
              <a:rPr lang="en-US" sz="2800" dirty="0">
                <a:solidFill>
                  <a:srgbClr val="FFFFFF"/>
                </a:solidFill>
                <a:latin typeface="Gotham Book"/>
                <a:cs typeface="Gotham Book"/>
              </a:rPr>
              <a:t>A </a:t>
            </a:r>
            <a:r>
              <a:rPr lang="en-US" sz="2800" dirty="0">
                <a:solidFill>
                  <a:srgbClr val="254061"/>
                </a:solidFill>
                <a:latin typeface="Gotham Book"/>
                <a:cs typeface="Gotham Book"/>
              </a:rPr>
              <a:t>C</a:t>
            </a:r>
            <a:r>
              <a:rPr lang="en-US" sz="2800" dirty="0" smtClean="0">
                <a:solidFill>
                  <a:srgbClr val="254061"/>
                </a:solidFill>
                <a:latin typeface="Gotham Book"/>
                <a:cs typeface="Gotham Book"/>
              </a:rPr>
              <a:t>ollaborative </a:t>
            </a:r>
            <a:r>
              <a:rPr lang="en-US" sz="2800" dirty="0">
                <a:solidFill>
                  <a:srgbClr val="254061"/>
                </a:solidFill>
                <a:latin typeface="Gotham Book"/>
                <a:cs typeface="Gotham Book"/>
              </a:rPr>
              <a:t>resource management workspace and project management application for data collection, analysis, reporting and visualization </a:t>
            </a:r>
          </a:p>
        </p:txBody>
      </p:sp>
      <p:pic>
        <p:nvPicPr>
          <p:cNvPr id="3" name="Picture 2" descr="OpenNRMModule_Li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37" y="0"/>
            <a:ext cx="3544186" cy="6858000"/>
          </a:xfrm>
          <a:prstGeom prst="rect">
            <a:avLst/>
          </a:prstGeom>
        </p:spPr>
      </p:pic>
    </p:spTree>
    <p:extLst>
      <p:ext uri="{BB962C8B-B14F-4D97-AF65-F5344CB8AC3E}">
        <p14:creationId xmlns:p14="http://schemas.microsoft.com/office/powerpoint/2010/main" val="3540748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descr="projectrec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0"/>
            <a:ext cx="7932145" cy="6858000"/>
          </a:xfrm>
          <a:prstGeom prst="rect">
            <a:avLst/>
          </a:prstGeom>
        </p:spPr>
      </p:pic>
    </p:spTree>
    <p:extLst>
      <p:ext uri="{BB962C8B-B14F-4D97-AF65-F5344CB8AC3E}">
        <p14:creationId xmlns:p14="http://schemas.microsoft.com/office/powerpoint/2010/main" val="383868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projects_arti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0"/>
            <a:ext cx="7261412" cy="6858000"/>
          </a:xfrm>
          <a:prstGeom prst="rect">
            <a:avLst/>
          </a:prstGeom>
        </p:spPr>
      </p:pic>
    </p:spTree>
    <p:extLst>
      <p:ext uri="{BB962C8B-B14F-4D97-AF65-F5344CB8AC3E}">
        <p14:creationId xmlns:p14="http://schemas.microsoft.com/office/powerpoint/2010/main" val="33014653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descr="projects_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0"/>
            <a:ext cx="8190689" cy="6858000"/>
          </a:xfrm>
          <a:prstGeom prst="rect">
            <a:avLst/>
          </a:prstGeom>
        </p:spPr>
      </p:pic>
    </p:spTree>
    <p:extLst>
      <p:ext uri="{BB962C8B-B14F-4D97-AF65-F5344CB8AC3E}">
        <p14:creationId xmlns:p14="http://schemas.microsoft.com/office/powerpoint/2010/main" val="6614360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descr="ProjectDash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0"/>
            <a:ext cx="9144000" cy="6126315"/>
          </a:xfrm>
          <a:prstGeom prst="rect">
            <a:avLst/>
          </a:prstGeom>
        </p:spPr>
      </p:pic>
    </p:spTree>
    <p:extLst>
      <p:ext uri="{BB962C8B-B14F-4D97-AF65-F5344CB8AC3E}">
        <p14:creationId xmlns:p14="http://schemas.microsoft.com/office/powerpoint/2010/main" val="6614360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863084" y="730889"/>
            <a:ext cx="628091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MAPPING AND GIS</a:t>
            </a:r>
            <a:endParaRPr lang="es-AR" sz="3000" dirty="0">
              <a:solidFill>
                <a:schemeClr val="bg1"/>
              </a:solidFill>
              <a:latin typeface="Gotham Book"/>
              <a:cs typeface="Gotham Book"/>
            </a:endParaRPr>
          </a:p>
        </p:txBody>
      </p:sp>
      <p:sp>
        <p:nvSpPr>
          <p:cNvPr id="3" name="2 CuadroTexto"/>
          <p:cNvSpPr txBox="1"/>
          <p:nvPr/>
        </p:nvSpPr>
        <p:spPr>
          <a:xfrm>
            <a:off x="1" y="1007889"/>
            <a:ext cx="6214532" cy="6801863"/>
          </a:xfrm>
          <a:prstGeom prst="rect">
            <a:avLst/>
          </a:prstGeom>
          <a:noFill/>
        </p:spPr>
        <p:txBody>
          <a:bodyPr wrap="square" rtlCol="0">
            <a:spAutoFit/>
          </a:bodyPr>
          <a:lstStyle/>
          <a:p>
            <a:endParaRPr lang="es-AR" sz="2000" u="sng" dirty="0" smtClean="0">
              <a:solidFill>
                <a:srgbClr val="254061"/>
              </a:solidFill>
              <a:latin typeface="Gotham Book"/>
              <a:cs typeface="Gotham Book"/>
            </a:endParaRPr>
          </a:p>
          <a:p>
            <a:r>
              <a:rPr lang="es-AR" sz="2800" dirty="0">
                <a:solidFill>
                  <a:srgbClr val="254061"/>
                </a:solidFill>
                <a:latin typeface="Gotham Book"/>
                <a:cs typeface="Gotham Book"/>
              </a:rPr>
              <a:t>	</a:t>
            </a:r>
            <a:endParaRPr lang="es-AR" sz="2800" dirty="0" smtClean="0">
              <a:solidFill>
                <a:srgbClr val="254061"/>
              </a:solidFill>
              <a:latin typeface="Gotham Book"/>
              <a:cs typeface="Gotham Book"/>
            </a:endParaRPr>
          </a:p>
          <a:p>
            <a:r>
              <a:rPr lang="es-AR" sz="2400" dirty="0">
                <a:solidFill>
                  <a:srgbClr val="254061"/>
                </a:solidFill>
                <a:latin typeface="Gotham Book"/>
                <a:cs typeface="Gotham Book"/>
              </a:rPr>
              <a:t>	</a:t>
            </a:r>
            <a:r>
              <a:rPr lang="es-AR" sz="2800" dirty="0" smtClean="0">
                <a:solidFill>
                  <a:srgbClr val="254061"/>
                </a:solidFill>
                <a:latin typeface="Gotham Book"/>
                <a:cs typeface="Gotham Book"/>
              </a:rPr>
              <a:t>Explore and analyze GIS layers</a:t>
            </a:r>
          </a:p>
          <a:p>
            <a:r>
              <a:rPr lang="es-AR" sz="2800" dirty="0">
                <a:solidFill>
                  <a:srgbClr val="254061"/>
                </a:solidFill>
                <a:latin typeface="Gotham Book"/>
                <a:cs typeface="Gotham Book"/>
              </a:rPr>
              <a:t>	</a:t>
            </a:r>
            <a:r>
              <a:rPr lang="es-AR" sz="2800" dirty="0" smtClean="0">
                <a:solidFill>
                  <a:srgbClr val="254061"/>
                </a:solidFill>
                <a:latin typeface="Gotham Book"/>
                <a:cs typeface="Gotham Book"/>
              </a:rPr>
              <a:t>Species </a:t>
            </a:r>
          </a:p>
          <a:p>
            <a:r>
              <a:rPr lang="es-AR" sz="2800" dirty="0" smtClean="0">
                <a:solidFill>
                  <a:srgbClr val="254061"/>
                </a:solidFill>
                <a:latin typeface="Gotham Book"/>
                <a:cs typeface="Gotham Book"/>
              </a:rPr>
              <a:t>	Water Bodies</a:t>
            </a:r>
          </a:p>
          <a:p>
            <a:r>
              <a:rPr lang="es-AR" sz="2800" dirty="0" smtClean="0">
                <a:solidFill>
                  <a:srgbClr val="254061"/>
                </a:solidFill>
                <a:latin typeface="Gotham Book"/>
                <a:cs typeface="Gotham Book"/>
              </a:rPr>
              <a:t>	Infrastructure</a:t>
            </a:r>
          </a:p>
          <a:p>
            <a:r>
              <a:rPr lang="es-AR" sz="2800" dirty="0" smtClean="0">
                <a:solidFill>
                  <a:srgbClr val="254061"/>
                </a:solidFill>
                <a:latin typeface="Gotham Book"/>
                <a:cs typeface="Gotham Book"/>
              </a:rPr>
              <a:t>	Delta Atlas</a:t>
            </a:r>
          </a:p>
          <a:p>
            <a:r>
              <a:rPr lang="es-AR" sz="2800" dirty="0" smtClean="0">
                <a:solidFill>
                  <a:srgbClr val="254061"/>
                </a:solidFill>
                <a:latin typeface="Gotham Book"/>
                <a:cs typeface="Gotham Book"/>
              </a:rPr>
              <a:t>	Land designation</a:t>
            </a:r>
          </a:p>
          <a:p>
            <a:r>
              <a:rPr lang="es-AR" sz="2800" dirty="0" smtClean="0">
                <a:solidFill>
                  <a:srgbClr val="254061"/>
                </a:solidFill>
                <a:latin typeface="Gotham Book"/>
                <a:cs typeface="Gotham Book"/>
              </a:rPr>
              <a:t>	Transporation &amp; Infrastructure</a:t>
            </a:r>
          </a:p>
          <a:p>
            <a:r>
              <a:rPr lang="es-AR" sz="2800" dirty="0" smtClean="0">
                <a:solidFill>
                  <a:srgbClr val="254061"/>
                </a:solidFill>
                <a:latin typeface="Gotham Book"/>
                <a:cs typeface="Gotham Book"/>
              </a:rPr>
              <a:t>	Geopolitical</a:t>
            </a:r>
          </a:p>
          <a:p>
            <a:r>
              <a:rPr lang="es-AR" sz="2800" dirty="0" smtClean="0">
                <a:solidFill>
                  <a:srgbClr val="254061"/>
                </a:solidFill>
                <a:latin typeface="Gotham Book"/>
                <a:cs typeface="Gotham Book"/>
              </a:rPr>
              <a:t>	Live Conditions</a:t>
            </a:r>
          </a:p>
          <a:p>
            <a:r>
              <a:rPr lang="es-AR" sz="2800" dirty="0" smtClean="0">
                <a:solidFill>
                  <a:srgbClr val="254061"/>
                </a:solidFill>
                <a:latin typeface="Gotham Book"/>
                <a:cs typeface="Gotham Book"/>
              </a:rPr>
              <a:t>	</a:t>
            </a:r>
            <a:endParaRPr lang="es-AR" dirty="0" smtClean="0">
              <a:solidFill>
                <a:schemeClr val="bg1"/>
              </a:solidFill>
              <a:latin typeface="Gotham Book"/>
              <a:cs typeface="Gotham Book"/>
            </a:endParaRPr>
          </a:p>
          <a:p>
            <a:endParaRPr lang="es-AR" dirty="0" smtClean="0">
              <a:solidFill>
                <a:schemeClr val="bg1"/>
              </a:solidFill>
              <a:latin typeface="Gotham Book"/>
              <a:cs typeface="Gotham Book"/>
            </a:endParaRPr>
          </a:p>
          <a:p>
            <a:endParaRPr lang="es-AR" dirty="0" smtClean="0">
              <a:solidFill>
                <a:schemeClr val="bg1"/>
              </a:solidFill>
              <a:latin typeface="Gotham Book"/>
              <a:cs typeface="Gotham Book"/>
            </a:endParaRPr>
          </a:p>
          <a:p>
            <a:endParaRPr lang="es-AR" dirty="0" smtClean="0">
              <a:solidFill>
                <a:schemeClr val="bg1"/>
              </a:solidFill>
              <a:latin typeface="Gotham Book"/>
            </a:endParaRPr>
          </a:p>
          <a:p>
            <a:endParaRPr lang="es-AR" u="sng" dirty="0">
              <a:solidFill>
                <a:schemeClr val="bg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Delta_Atlas_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9142" y="1362589"/>
            <a:ext cx="1678266" cy="1902035"/>
          </a:xfrm>
          <a:prstGeom prst="rect">
            <a:avLst/>
          </a:prstGeom>
        </p:spPr>
      </p:pic>
      <p:pic>
        <p:nvPicPr>
          <p:cNvPr id="7" name="Picture 6" descr="delt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9142" y="3341117"/>
            <a:ext cx="1678266" cy="1509240"/>
          </a:xfrm>
          <a:prstGeom prst="rect">
            <a:avLst/>
          </a:prstGeom>
        </p:spPr>
      </p:pic>
      <p:pic>
        <p:nvPicPr>
          <p:cNvPr id="10" name="Picture 9" descr="maps_speci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143" y="4939147"/>
            <a:ext cx="1678266" cy="1417684"/>
          </a:xfrm>
          <a:prstGeom prst="rect">
            <a:avLst/>
          </a:prstGeom>
        </p:spPr>
      </p:pic>
    </p:spTree>
    <p:extLst>
      <p:ext uri="{BB962C8B-B14F-4D97-AF65-F5344CB8AC3E}">
        <p14:creationId xmlns:p14="http://schemas.microsoft.com/office/powerpoint/2010/main" val="4304103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3" y="-11995"/>
            <a:ext cx="9188329" cy="6199435"/>
          </a:xfrm>
          <a:prstGeom prst="rect">
            <a:avLst/>
          </a:prstGeom>
          <a:noFill/>
          <a:ln w="9525">
            <a:noFill/>
            <a:miter lim="800000"/>
            <a:headEnd/>
            <a:tailEnd/>
          </a:ln>
        </p:spPr>
      </p:pic>
      <p:cxnSp>
        <p:nvCxnSpPr>
          <p:cNvPr id="13" name="4 Conector recto"/>
          <p:cNvCxnSpPr/>
          <p:nvPr/>
        </p:nvCxnSpPr>
        <p:spPr>
          <a:xfrm flipH="1">
            <a:off x="725714" y="6530083"/>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1 CuadroTexto"/>
          <p:cNvSpPr txBox="1"/>
          <p:nvPr/>
        </p:nvSpPr>
        <p:spPr>
          <a:xfrm>
            <a:off x="5975989" y="6181043"/>
            <a:ext cx="2963459" cy="338554"/>
          </a:xfrm>
          <a:prstGeom prst="rect">
            <a:avLst/>
          </a:prstGeom>
          <a:noFill/>
        </p:spPr>
        <p:txBody>
          <a:bodyPr wrap="square" rtlCol="0">
            <a:spAutoFit/>
          </a:bodyPr>
          <a:lstStyle/>
          <a:p>
            <a:pPr algn="r"/>
            <a:r>
              <a:rPr lang="es-AR" sz="1600" dirty="0" err="1" smtClean="0">
                <a:solidFill>
                  <a:srgbClr val="254061"/>
                </a:solidFill>
                <a:latin typeface="Gotham Book"/>
                <a:cs typeface="Gotham Book"/>
              </a:rPr>
              <a:t>Maps</a:t>
            </a:r>
            <a:endParaRPr lang="es-AR" sz="1600" dirty="0">
              <a:solidFill>
                <a:srgbClr val="254061"/>
              </a:solidFill>
              <a:latin typeface="Gotham Book"/>
              <a:cs typeface="Gotham Book"/>
            </a:endParaRPr>
          </a:p>
        </p:txBody>
      </p:sp>
    </p:spTree>
    <p:extLst>
      <p:ext uri="{BB962C8B-B14F-4D97-AF65-F5344CB8AC3E}">
        <p14:creationId xmlns:p14="http://schemas.microsoft.com/office/powerpoint/2010/main" val="4304103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chemeClr val="bg1"/>
                </a:solidFill>
                <a:latin typeface="Gotham Light"/>
                <a:cs typeface="Gotham Light"/>
              </a:rPr>
              <a:t>SENSOR NETWORKS</a:t>
            </a:r>
            <a:endParaRPr lang="es-AR" sz="1600" dirty="0">
              <a:solidFill>
                <a:schemeClr val="bg1"/>
              </a:solidFill>
              <a:latin typeface="Gotham Light"/>
              <a:cs typeface="Gotham Light"/>
            </a:endParaRPr>
          </a:p>
        </p:txBody>
      </p:sp>
      <p:pic>
        <p:nvPicPr>
          <p:cNvPr id="2" name="Picture 1" descr="SJRRTMVG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0"/>
            <a:ext cx="8081602" cy="6858000"/>
          </a:xfrm>
          <a:prstGeom prst="rect">
            <a:avLst/>
          </a:prstGeom>
        </p:spPr>
      </p:pic>
    </p:spTree>
    <p:extLst>
      <p:ext uri="{BB962C8B-B14F-4D97-AF65-F5344CB8AC3E}">
        <p14:creationId xmlns:p14="http://schemas.microsoft.com/office/powerpoint/2010/main" val="38361425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chemeClr val="bg1"/>
                </a:solidFill>
                <a:latin typeface="Gotham Book"/>
                <a:cs typeface="Gotham Book"/>
              </a:rPr>
              <a:t>DATA DASHBOARDS</a:t>
            </a:r>
            <a:endParaRPr lang="es-AR" sz="1600" dirty="0">
              <a:solidFill>
                <a:schemeClr val="bg1"/>
              </a:solidFill>
              <a:latin typeface="Gotham Book"/>
              <a:cs typeface="Gotham Book"/>
            </a:endParaRPr>
          </a:p>
        </p:txBody>
      </p:sp>
      <p:pic>
        <p:nvPicPr>
          <p:cNvPr id="7" name="Picture 2"/>
          <p:cNvPicPr>
            <a:picLocks noChangeAspect="1" noChangeArrowheads="1"/>
          </p:cNvPicPr>
          <p:nvPr/>
        </p:nvPicPr>
        <p:blipFill>
          <a:blip r:embed="rId3" cstate="print"/>
          <a:srcRect/>
          <a:stretch>
            <a:fillRect/>
          </a:stretch>
        </p:blipFill>
        <p:spPr bwMode="auto">
          <a:xfrm>
            <a:off x="34925" y="279400"/>
            <a:ext cx="9074150" cy="6299200"/>
          </a:xfrm>
          <a:prstGeom prst="rect">
            <a:avLst/>
          </a:prstGeom>
          <a:noFill/>
          <a:ln w="9525">
            <a:noFill/>
            <a:miter lim="800000"/>
            <a:headEnd/>
            <a:tailEnd/>
          </a:ln>
        </p:spPr>
      </p:pic>
    </p:spTree>
    <p:extLst>
      <p:ext uri="{BB962C8B-B14F-4D97-AF65-F5344CB8AC3E}">
        <p14:creationId xmlns:p14="http://schemas.microsoft.com/office/powerpoint/2010/main" val="24445048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2756"/>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VISUALIZATIONS</a:t>
            </a:r>
            <a:endParaRPr lang="es-AR" sz="3000" dirty="0">
              <a:solidFill>
                <a:schemeClr val="bg1"/>
              </a:solidFill>
              <a:latin typeface="Gotham Book"/>
              <a:cs typeface="Gotham Book"/>
            </a:endParaRPr>
          </a:p>
        </p:txBody>
      </p:sp>
      <p:sp>
        <p:nvSpPr>
          <p:cNvPr id="3" name="2 CuadroTexto"/>
          <p:cNvSpPr txBox="1"/>
          <p:nvPr/>
        </p:nvSpPr>
        <p:spPr>
          <a:xfrm>
            <a:off x="158758" y="1741265"/>
            <a:ext cx="8780693" cy="5509201"/>
          </a:xfrm>
          <a:prstGeom prst="rect">
            <a:avLst/>
          </a:prstGeom>
          <a:noFill/>
        </p:spPr>
        <p:txBody>
          <a:bodyPr wrap="square" rtlCol="0">
            <a:spAutoFit/>
          </a:bodyPr>
          <a:lstStyle/>
          <a:p>
            <a:r>
              <a:rPr lang="es-AR" sz="2800" u="sng" dirty="0" smtClean="0">
                <a:solidFill>
                  <a:srgbClr val="254061"/>
                </a:solidFill>
                <a:latin typeface="Gotham Book"/>
                <a:cs typeface="Gotham Book"/>
              </a:rPr>
              <a:t>VISUALIZE DATA ON THE WEB:</a:t>
            </a:r>
            <a:endParaRPr lang="es-AR" sz="2800" dirty="0" smtClean="0">
              <a:solidFill>
                <a:srgbClr val="254061"/>
              </a:solidFill>
              <a:latin typeface="Gotham Book"/>
              <a:cs typeface="Gotham Book"/>
            </a:endParaRPr>
          </a:p>
          <a:p>
            <a:pPr marL="285750" indent="-285750">
              <a:buSzPct val="100000"/>
              <a:buBlip>
                <a:blip r:embed="rId4"/>
              </a:buBlip>
            </a:pPr>
            <a:r>
              <a:rPr lang="es-AR" sz="2800" dirty="0" smtClean="0">
                <a:solidFill>
                  <a:srgbClr val="254061"/>
                </a:solidFill>
                <a:latin typeface="Gotham Book"/>
                <a:cs typeface="Gotham Book"/>
              </a:rPr>
              <a:t>Real-Time Data</a:t>
            </a:r>
          </a:p>
          <a:p>
            <a:pPr marL="285750" indent="-285750">
              <a:buSzPct val="100000"/>
              <a:buBlip>
                <a:blip r:embed="rId5"/>
              </a:buBlip>
            </a:pPr>
            <a:r>
              <a:rPr lang="es-AR" sz="2800" dirty="0" smtClean="0">
                <a:solidFill>
                  <a:srgbClr val="254061"/>
                </a:solidFill>
                <a:latin typeface="Gotham Book"/>
                <a:cs typeface="Gotham Book"/>
              </a:rPr>
              <a:t>Discrete Data added by user</a:t>
            </a:r>
          </a:p>
          <a:p>
            <a:pPr marL="285750" indent="-285750">
              <a:buSzPct val="100000"/>
              <a:buBlip>
                <a:blip r:embed="rId5"/>
              </a:buBlip>
            </a:pPr>
            <a:r>
              <a:rPr lang="es-AR" sz="2800" dirty="0" smtClean="0">
                <a:solidFill>
                  <a:srgbClr val="254061"/>
                </a:solidFill>
                <a:latin typeface="Gotham Book"/>
                <a:cs typeface="Gotham Book"/>
              </a:rPr>
              <a:t>GIS Data</a:t>
            </a:r>
          </a:p>
          <a:p>
            <a:pPr marL="285750" indent="-285750">
              <a:buSzPct val="100000"/>
              <a:buBlip>
                <a:blip r:embed="rId5"/>
              </a:buBlip>
            </a:pPr>
            <a:r>
              <a:rPr lang="es-AR" sz="2800" dirty="0" smtClean="0">
                <a:solidFill>
                  <a:srgbClr val="254061"/>
                </a:solidFill>
                <a:latin typeface="Gotham Book"/>
                <a:cs typeface="Gotham Book"/>
              </a:rPr>
              <a:t>Projects</a:t>
            </a:r>
          </a:p>
          <a:p>
            <a:pPr marL="285750" indent="-285750">
              <a:buSzPct val="100000"/>
              <a:buBlip>
                <a:blip r:embed="rId5"/>
              </a:buBlip>
            </a:pPr>
            <a:r>
              <a:rPr lang="es-AR" sz="2800" dirty="0" smtClean="0">
                <a:solidFill>
                  <a:srgbClr val="254061"/>
                </a:solidFill>
                <a:latin typeface="Gotham Book"/>
                <a:cs typeface="Gotham Book"/>
              </a:rPr>
              <a:t>Documents</a:t>
            </a:r>
          </a:p>
          <a:p>
            <a:pPr marL="285750" indent="-285750">
              <a:buSzPct val="100000"/>
              <a:buBlip>
                <a:blip r:embed="rId5"/>
              </a:buBlip>
            </a:pPr>
            <a:endParaRPr lang="es-AR" sz="2800" dirty="0">
              <a:solidFill>
                <a:srgbClr val="254061"/>
              </a:solidFill>
              <a:latin typeface="Gotham Book"/>
              <a:cs typeface="Gotham Book"/>
            </a:endParaRPr>
          </a:p>
          <a:p>
            <a:pPr marL="285750" indent="-285750" algn="ctr">
              <a:buSzPct val="100000"/>
              <a:buBlip>
                <a:blip r:embed="rId5"/>
              </a:buBlip>
            </a:pPr>
            <a:endParaRPr lang="es-AR" sz="2800" i="1" dirty="0" smtClean="0">
              <a:solidFill>
                <a:srgbClr val="254061"/>
              </a:solidFill>
              <a:latin typeface="Gotham Book"/>
              <a:cs typeface="Gotham Book"/>
            </a:endParaRPr>
          </a:p>
          <a:p>
            <a:pPr marL="285750" indent="-285750" algn="ctr">
              <a:buSzPct val="100000"/>
              <a:buBlip>
                <a:blip r:embed="rId5"/>
              </a:buBlip>
            </a:pPr>
            <a:endParaRPr lang="es-AR" sz="2800" i="1" dirty="0">
              <a:solidFill>
                <a:srgbClr val="254061"/>
              </a:solidFill>
              <a:latin typeface="Gotham Book"/>
              <a:cs typeface="Gotham Book"/>
            </a:endParaRPr>
          </a:p>
          <a:p>
            <a:pPr marL="285750" indent="-285750" algn="ctr">
              <a:buSzPct val="100000"/>
              <a:buBlip>
                <a:blip r:embed="rId5"/>
              </a:buBlip>
            </a:pPr>
            <a:r>
              <a:rPr lang="es-AR" sz="2800" i="1" dirty="0" smtClean="0">
                <a:solidFill>
                  <a:srgbClr val="254061"/>
                </a:solidFill>
                <a:latin typeface="Gotham Book"/>
                <a:cs typeface="Gotham Book"/>
              </a:rPr>
              <a:t>Interpolate, Model, Graphs, Maps, Analytics.  </a:t>
            </a:r>
            <a:endParaRPr lang="es-AR" sz="2800" dirty="0" smtClean="0">
              <a:solidFill>
                <a:srgbClr val="254061"/>
              </a:solidFill>
              <a:latin typeface="Gotham Book"/>
              <a:cs typeface="Gotham Book"/>
            </a:endParaRPr>
          </a:p>
          <a:p>
            <a:endParaRPr lang="es-AR" dirty="0" smtClean="0">
              <a:solidFill>
                <a:schemeClr val="bg1"/>
              </a:solidFill>
              <a:latin typeface="Gotham Book"/>
            </a:endParaRPr>
          </a:p>
          <a:p>
            <a:endParaRPr lang="es-AR" u="sng" dirty="0">
              <a:solidFill>
                <a:schemeClr val="bg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845901" y="6438705"/>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Delta_Perspective_Rainbow.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0275" y="2563961"/>
            <a:ext cx="3169174" cy="2817043"/>
          </a:xfrm>
          <a:prstGeom prst="rect">
            <a:avLst/>
          </a:prstGeom>
        </p:spPr>
      </p:pic>
      <p:pic>
        <p:nvPicPr>
          <p:cNvPr id="10" name="Picture 9"/>
          <p:cNvPicPr/>
          <p:nvPr/>
        </p:nvPicPr>
        <p:blipFill>
          <a:blip r:embed="rId7">
            <a:extLst>
              <a:ext uri="{28A0092B-C50C-407E-A947-70E740481C1C}">
                <a14:useLocalDpi xmlns:a14="http://schemas.microsoft.com/office/drawing/2010/main" val="0"/>
              </a:ext>
            </a:extLst>
          </a:blip>
          <a:stretch>
            <a:fillRect/>
          </a:stretch>
        </p:blipFill>
        <p:spPr>
          <a:xfrm>
            <a:off x="283491" y="0"/>
            <a:ext cx="1362366" cy="1329704"/>
          </a:xfrm>
          <a:prstGeom prst="rect">
            <a:avLst/>
          </a:prstGeom>
        </p:spPr>
      </p:pic>
    </p:spTree>
    <p:extLst>
      <p:ext uri="{BB962C8B-B14F-4D97-AF65-F5344CB8AC3E}">
        <p14:creationId xmlns:p14="http://schemas.microsoft.com/office/powerpoint/2010/main" val="24723161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withSta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5" y="827599"/>
            <a:ext cx="9186314" cy="4780088"/>
          </a:xfrm>
          <a:prstGeom prst="rect">
            <a:avLst/>
          </a:prstGeom>
        </p:spPr>
      </p:pic>
      <p:sp>
        <p:nvSpPr>
          <p:cNvPr id="4" name="1 CuadroTexto"/>
          <p:cNvSpPr txBox="1"/>
          <p:nvPr/>
        </p:nvSpPr>
        <p:spPr>
          <a:xfrm>
            <a:off x="4910669" y="5991446"/>
            <a:ext cx="4028781" cy="338554"/>
          </a:xfrm>
          <a:prstGeom prst="rect">
            <a:avLst/>
          </a:prstGeom>
          <a:noFill/>
        </p:spPr>
        <p:txBody>
          <a:bodyPr wrap="square" rtlCol="0">
            <a:spAutoFit/>
          </a:bodyPr>
          <a:lstStyle/>
          <a:p>
            <a:pPr algn="r"/>
            <a:r>
              <a:rPr lang="es-AR" sz="1600" dirty="0" smtClean="0">
                <a:solidFill>
                  <a:srgbClr val="254061"/>
                </a:solidFill>
                <a:latin typeface="Gotham Book"/>
                <a:cs typeface="Gotham Book"/>
              </a:rPr>
              <a:t>MULTI PARAMETER VISUALIZATIONS</a:t>
            </a:r>
            <a:endParaRPr lang="es-AR" sz="1600" dirty="0">
              <a:solidFill>
                <a:srgbClr val="254061"/>
              </a:solidFill>
              <a:latin typeface="Gotham Book"/>
              <a:cs typeface="Gotham Book"/>
            </a:endParaRPr>
          </a:p>
        </p:txBody>
      </p:sp>
      <p:cxnSp>
        <p:nvCxnSpPr>
          <p:cNvPr id="5" name="4 Conector recto"/>
          <p:cNvCxnSpPr/>
          <p:nvPr/>
        </p:nvCxnSpPr>
        <p:spPr>
          <a:xfrm flipH="1">
            <a:off x="1845901" y="6438705"/>
            <a:ext cx="586377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14515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2"/>
          <p:cNvSpPr txBox="1">
            <a:spLocks noChangeArrowheads="1"/>
          </p:cNvSpPr>
          <p:nvPr/>
        </p:nvSpPr>
        <p:spPr bwMode="auto">
          <a:xfrm>
            <a:off x="2847976" y="190500"/>
            <a:ext cx="2539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3600" b="1" dirty="0">
              <a:latin typeface="Gotham Book"/>
            </a:endParaRPr>
          </a:p>
          <a:p>
            <a:pPr eaLnBrk="1" hangingPunct="1"/>
            <a:endParaRPr lang="en-US" sz="1800" dirty="0">
              <a:latin typeface="Gotham Book"/>
            </a:endParaRPr>
          </a:p>
        </p:txBody>
      </p:sp>
      <p:sp>
        <p:nvSpPr>
          <p:cNvPr id="17" name="Right Arrow 4"/>
          <p:cNvSpPr/>
          <p:nvPr/>
        </p:nvSpPr>
        <p:spPr>
          <a:xfrm rot="3857143" flipH="1">
            <a:off x="4314034" y="6573046"/>
            <a:ext cx="90487" cy="28575"/>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577850" fontAlgn="auto">
              <a:lnSpc>
                <a:spcPct val="90000"/>
              </a:lnSpc>
              <a:spcBef>
                <a:spcPts val="0"/>
              </a:spcBef>
              <a:spcAft>
                <a:spcPct val="35000"/>
              </a:spcAft>
              <a:defRPr/>
            </a:pPr>
            <a:endParaRPr lang="en-US" sz="1300" dirty="0">
              <a:latin typeface="Gotham Book"/>
            </a:endParaRPr>
          </a:p>
        </p:txBody>
      </p:sp>
      <p:sp>
        <p:nvSpPr>
          <p:cNvPr id="8" name="Rectangle 7"/>
          <p:cNvSpPr/>
          <p:nvPr/>
        </p:nvSpPr>
        <p:spPr>
          <a:xfrm>
            <a:off x="375603" y="5700839"/>
            <a:ext cx="8564975" cy="1292662"/>
          </a:xfrm>
          <a:prstGeom prst="rect">
            <a:avLst/>
          </a:prstGeom>
        </p:spPr>
        <p:txBody>
          <a:bodyPr wrap="square">
            <a:spAutoFit/>
          </a:bodyPr>
          <a:lstStyle/>
          <a:p>
            <a:pPr algn="ctr"/>
            <a:r>
              <a:rPr lang="en-US" sz="2000" b="1" dirty="0" smtClean="0">
                <a:latin typeface="Arial"/>
                <a:cs typeface="Arial"/>
              </a:rPr>
              <a:t>OPENNRM Workspaces are used to build data stories</a:t>
            </a:r>
            <a:r>
              <a:rPr lang="en-US" sz="2000" dirty="0" smtClean="0">
                <a:latin typeface="Gotham Book"/>
              </a:rPr>
              <a:t> using Spatial Data</a:t>
            </a:r>
            <a:r>
              <a:rPr lang="en-US" sz="2000" dirty="0">
                <a:latin typeface="Gotham Book"/>
              </a:rPr>
              <a:t>, Observations Data</a:t>
            </a:r>
            <a:r>
              <a:rPr lang="en-US" sz="2000" dirty="0" smtClean="0">
                <a:latin typeface="Gotham Book"/>
              </a:rPr>
              <a:t>, and Site Content at </a:t>
            </a:r>
            <a:r>
              <a:rPr lang="en-US" sz="2000" dirty="0">
                <a:latin typeface="Gotham Book"/>
              </a:rPr>
              <a:t>various scales.  </a:t>
            </a:r>
            <a:endParaRPr lang="en-US" sz="2000" dirty="0" smtClean="0">
              <a:latin typeface="Gotham Book"/>
            </a:endParaRPr>
          </a:p>
          <a:p>
            <a:pPr algn="ctr"/>
            <a:r>
              <a:rPr lang="en-US" sz="2000" dirty="0" smtClean="0">
                <a:latin typeface="Gotham Book"/>
              </a:rPr>
              <a:t>(Site </a:t>
            </a:r>
            <a:r>
              <a:rPr lang="en-US" sz="2000" dirty="0">
                <a:latin typeface="Gotham Book"/>
              </a:rPr>
              <a:t>Level, Regional Level and </a:t>
            </a:r>
            <a:r>
              <a:rPr lang="en-US" sz="2000" dirty="0" smtClean="0">
                <a:latin typeface="Gotham Book"/>
              </a:rPr>
              <a:t>System Wide</a:t>
            </a:r>
            <a:r>
              <a:rPr lang="en-US" sz="2000" dirty="0">
                <a:latin typeface="Gotham Book"/>
              </a:rPr>
              <a:t>)</a:t>
            </a:r>
          </a:p>
          <a:p>
            <a:pPr algn="ctr"/>
            <a:r>
              <a:rPr lang="en-US" b="1" dirty="0" smtClean="0">
                <a:latin typeface="Arial"/>
                <a:cs typeface="Arial"/>
              </a:rPr>
              <a:t> </a:t>
            </a:r>
            <a:endParaRPr lang="en-US" b="1" dirty="0">
              <a:latin typeface="Arial"/>
              <a:cs typeface="Arial"/>
            </a:endParaRPr>
          </a:p>
        </p:txBody>
      </p:sp>
      <p:pic>
        <p:nvPicPr>
          <p:cNvPr id="10" name="Picture 9"/>
          <p:cNvPicPr>
            <a:picLocks noChangeAspect="1"/>
          </p:cNvPicPr>
          <p:nvPr/>
        </p:nvPicPr>
        <p:blipFill>
          <a:blip r:embed="rId3"/>
          <a:stretch>
            <a:fillRect/>
          </a:stretch>
        </p:blipFill>
        <p:spPr>
          <a:xfrm>
            <a:off x="3492632" y="1814628"/>
            <a:ext cx="2335508" cy="2028725"/>
          </a:xfrm>
          <a:prstGeom prst="rect">
            <a:avLst/>
          </a:prstGeom>
        </p:spPr>
      </p:pic>
      <p:pic>
        <p:nvPicPr>
          <p:cNvPr id="6" name="Picture 5" descr="UseCaseImage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0313"/>
            <a:ext cx="9144000" cy="1367555"/>
          </a:xfrm>
          <a:prstGeom prst="rect">
            <a:avLst/>
          </a:prstGeom>
        </p:spPr>
      </p:pic>
      <p:pic>
        <p:nvPicPr>
          <p:cNvPr id="1027" name="Picture 3"/>
          <p:cNvPicPr>
            <a:picLocks noChangeAspect="1" noChangeArrowheads="1"/>
          </p:cNvPicPr>
          <p:nvPr/>
        </p:nvPicPr>
        <p:blipFill>
          <a:blip r:embed="rId5"/>
          <a:srcRect/>
          <a:stretch>
            <a:fillRect/>
          </a:stretch>
        </p:blipFill>
        <p:spPr bwMode="auto">
          <a:xfrm>
            <a:off x="18462" y="3990975"/>
            <a:ext cx="9106488" cy="1533525"/>
          </a:xfrm>
          <a:prstGeom prst="rect">
            <a:avLst/>
          </a:prstGeom>
          <a:noFill/>
          <a:ln w="9525">
            <a:noFill/>
            <a:miter lim="800000"/>
            <a:headEnd/>
            <a:tailEnd/>
          </a:ln>
        </p:spPr>
      </p:pic>
    </p:spTree>
    <p:extLst>
      <p:ext uri="{BB962C8B-B14F-4D97-AF65-F5344CB8AC3E}">
        <p14:creationId xmlns:p14="http://schemas.microsoft.com/office/powerpoint/2010/main" val="20459016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DATA DASHBOARDS</a:t>
            </a:r>
            <a:endParaRPr lang="es-AR" sz="3000" dirty="0">
              <a:solidFill>
                <a:schemeClr val="bg1"/>
              </a:solidFill>
              <a:latin typeface="Gotham Book"/>
              <a:cs typeface="Gotham Book"/>
            </a:endParaRPr>
          </a:p>
        </p:txBody>
      </p:sp>
      <p:sp>
        <p:nvSpPr>
          <p:cNvPr id="3" name="2 CuadroTexto"/>
          <p:cNvSpPr txBox="1"/>
          <p:nvPr/>
        </p:nvSpPr>
        <p:spPr>
          <a:xfrm>
            <a:off x="193340" y="1741265"/>
            <a:ext cx="5443026" cy="3662541"/>
          </a:xfrm>
          <a:prstGeom prst="rect">
            <a:avLst/>
          </a:prstGeom>
          <a:noFill/>
        </p:spPr>
        <p:txBody>
          <a:bodyPr wrap="square" rtlCol="0">
            <a:spAutoFit/>
          </a:bodyPr>
          <a:lstStyle/>
          <a:p>
            <a:r>
              <a:rPr lang="es-AR" sz="2800" u="sng" dirty="0" smtClean="0">
                <a:solidFill>
                  <a:srgbClr val="254061"/>
                </a:solidFill>
                <a:latin typeface="Gotham Book"/>
                <a:cs typeface="Gotham Book"/>
              </a:rPr>
              <a:t>ONE VIEW DATA (Visualize, Map, Graph)</a:t>
            </a:r>
          </a:p>
          <a:p>
            <a:endParaRPr lang="es-AR" sz="2800" b="1" u="sng" dirty="0" smtClean="0">
              <a:solidFill>
                <a:srgbClr val="254061"/>
              </a:solidFill>
              <a:latin typeface="Gotham Book"/>
              <a:cs typeface="Gotham Book"/>
            </a:endParaRPr>
          </a:p>
          <a:p>
            <a:r>
              <a:rPr lang="es-AR" sz="2800" dirty="0" smtClean="0">
                <a:solidFill>
                  <a:srgbClr val="254061"/>
                </a:solidFill>
                <a:latin typeface="Gotham Book"/>
                <a:cs typeface="Gotham Book"/>
              </a:rPr>
              <a:t>Custom view of data </a:t>
            </a:r>
            <a:r>
              <a:rPr lang="es-AR" sz="2800" dirty="0">
                <a:solidFill>
                  <a:srgbClr val="254061"/>
                </a:solidFill>
                <a:latin typeface="Gotham Book"/>
                <a:cs typeface="Gotham Book"/>
              </a:rPr>
              <a:t>c</a:t>
            </a:r>
            <a:r>
              <a:rPr lang="es-AR" sz="2800" dirty="0" smtClean="0">
                <a:solidFill>
                  <a:srgbClr val="254061"/>
                </a:solidFill>
                <a:latin typeface="Gotham Book"/>
                <a:cs typeface="Gotham Book"/>
              </a:rPr>
              <a:t>ompilations</a:t>
            </a:r>
          </a:p>
          <a:p>
            <a:r>
              <a:rPr lang="es-AR" sz="2800" dirty="0" smtClean="0">
                <a:solidFill>
                  <a:srgbClr val="254061"/>
                </a:solidFill>
                <a:latin typeface="Gotham Book"/>
                <a:cs typeface="Gotham Book"/>
              </a:rPr>
              <a:t>Project management dashboards</a:t>
            </a:r>
          </a:p>
          <a:p>
            <a:endParaRPr lang="es-AR" dirty="0" smtClean="0">
              <a:solidFill>
                <a:srgbClr val="254061"/>
              </a:solidFill>
              <a:latin typeface="Gotham Book"/>
              <a:cs typeface="Gotham Book"/>
            </a:endParaRPr>
          </a:p>
          <a:p>
            <a:endParaRPr lang="es-AR" dirty="0" smtClean="0">
              <a:solidFill>
                <a:schemeClr val="bg1">
                  <a:lumMod val="95000"/>
                </a:schemeClr>
              </a:solidFill>
              <a:latin typeface="Gotham Book"/>
              <a:cs typeface="Gotham Book"/>
            </a:endParaRPr>
          </a:p>
        </p:txBody>
      </p:sp>
      <p:cxnSp>
        <p:nvCxnSpPr>
          <p:cNvPr id="5" name="4 Conector recto"/>
          <p:cNvCxnSpPr/>
          <p:nvPr/>
        </p:nvCxnSpPr>
        <p:spPr>
          <a:xfrm flipH="1">
            <a:off x="130405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descr="Data_Providers_50P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05" y="5729084"/>
            <a:ext cx="3421107" cy="430328"/>
          </a:xfrm>
          <a:prstGeom prst="rect">
            <a:avLst/>
          </a:prstGeom>
        </p:spPr>
      </p:pic>
      <p:pic>
        <p:nvPicPr>
          <p:cNvPr id="6" name="Picture 5" descr="salinity in delt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0773" y="1741264"/>
            <a:ext cx="2854252" cy="4418149"/>
          </a:xfrm>
          <a:prstGeom prst="rect">
            <a:avLst/>
          </a:prstGeom>
          <a:effectLst>
            <a:glow rad="76200">
              <a:schemeClr val="bg2">
                <a:alpha val="50000"/>
              </a:schemeClr>
            </a:glow>
          </a:effectLst>
        </p:spPr>
      </p:pic>
    </p:spTree>
    <p:extLst>
      <p:ext uri="{BB962C8B-B14F-4D97-AF65-F5344CB8AC3E}">
        <p14:creationId xmlns:p14="http://schemas.microsoft.com/office/powerpoint/2010/main" val="11116127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TM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
            <a:ext cx="9144000" cy="6593633"/>
          </a:xfrm>
          <a:prstGeom prst="rect">
            <a:avLst/>
          </a:prstGeom>
        </p:spPr>
      </p:pic>
    </p:spTree>
    <p:extLst>
      <p:ext uri="{BB962C8B-B14F-4D97-AF65-F5344CB8AC3E}">
        <p14:creationId xmlns:p14="http://schemas.microsoft.com/office/powerpoint/2010/main" val="8638695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T_Daily_S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0"/>
            <a:ext cx="6640692" cy="6858000"/>
          </a:xfrm>
          <a:prstGeom prst="rect">
            <a:avLst/>
          </a:prstGeom>
        </p:spPr>
      </p:pic>
    </p:spTree>
    <p:extLst>
      <p:ext uri="{BB962C8B-B14F-4D97-AF65-F5344CB8AC3E}">
        <p14:creationId xmlns:p14="http://schemas.microsoft.com/office/powerpoint/2010/main" val="19530309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rgbClr val="254061"/>
                </a:solidFill>
                <a:latin typeface="Gotham Book"/>
                <a:cs typeface="Gotham Book"/>
              </a:rPr>
              <a:t> DASHBOARDS</a:t>
            </a:r>
            <a:endParaRPr lang="es-AR" sz="1600" dirty="0">
              <a:solidFill>
                <a:srgbClr val="254061"/>
              </a:solidFill>
              <a:latin typeface="Gotham Book"/>
              <a:cs typeface="Gotham Book"/>
            </a:endParaRPr>
          </a:p>
        </p:txBody>
      </p:sp>
      <p:pic>
        <p:nvPicPr>
          <p:cNvPr id="2" name="Picture 1" descr="Turbidity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31" y="285622"/>
            <a:ext cx="4176068" cy="5875103"/>
          </a:xfrm>
          <a:prstGeom prst="rect">
            <a:avLst/>
          </a:prstGeom>
          <a:effectLst>
            <a:glow rad="38100">
              <a:schemeClr val="bg2">
                <a:alpha val="96000"/>
              </a:schemeClr>
            </a:glow>
          </a:effectLst>
        </p:spPr>
      </p:pic>
      <p:pic>
        <p:nvPicPr>
          <p:cNvPr id="3" name="Picture 2" descr="Turbidity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996" y="285620"/>
            <a:ext cx="4349140" cy="5905552"/>
          </a:xfrm>
          <a:prstGeom prst="rect">
            <a:avLst/>
          </a:prstGeom>
          <a:effectLst>
            <a:glow rad="38100">
              <a:schemeClr val="bg2">
                <a:alpha val="96000"/>
              </a:schemeClr>
            </a:glow>
          </a:effectLst>
        </p:spPr>
      </p:pic>
    </p:spTree>
    <p:extLst>
      <p:ext uri="{BB962C8B-B14F-4D97-AF65-F5344CB8AC3E}">
        <p14:creationId xmlns:p14="http://schemas.microsoft.com/office/powerpoint/2010/main" val="33359673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rgbClr val="254061"/>
                </a:solidFill>
                <a:latin typeface="Gotham Book"/>
                <a:cs typeface="Gotham Book"/>
              </a:rPr>
              <a:t>DATA DASHBOARDS</a:t>
            </a:r>
            <a:endParaRPr lang="es-AR" sz="1600" dirty="0">
              <a:solidFill>
                <a:srgbClr val="254061"/>
              </a:solidFill>
              <a:latin typeface="Gotham Book"/>
              <a:cs typeface="Gotham Book"/>
            </a:endParaRPr>
          </a:p>
        </p:txBody>
      </p:sp>
      <p:pic>
        <p:nvPicPr>
          <p:cNvPr id="11" name="Picture 10" descr="Delta_Hydrolog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00" y="274409"/>
            <a:ext cx="4260510" cy="5825841"/>
          </a:xfrm>
          <a:prstGeom prst="rect">
            <a:avLst/>
          </a:prstGeom>
          <a:effectLst>
            <a:glow rad="38100">
              <a:schemeClr val="bg2">
                <a:alpha val="96000"/>
              </a:schemeClr>
            </a:glow>
          </a:effectLst>
        </p:spPr>
      </p:pic>
      <p:pic>
        <p:nvPicPr>
          <p:cNvPr id="12" name="Picture 11" descr="Delta_Hydrology_Graph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364" y="269261"/>
            <a:ext cx="4350084" cy="5819993"/>
          </a:xfrm>
          <a:prstGeom prst="rect">
            <a:avLst/>
          </a:prstGeom>
          <a:effectLst>
            <a:glow rad="38100">
              <a:schemeClr val="bg2">
                <a:alpha val="96000"/>
              </a:schemeClr>
            </a:glow>
          </a:effectLst>
        </p:spPr>
      </p:pic>
    </p:spTree>
    <p:extLst>
      <p:ext uri="{BB962C8B-B14F-4D97-AF65-F5344CB8AC3E}">
        <p14:creationId xmlns:p14="http://schemas.microsoft.com/office/powerpoint/2010/main" val="9122777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132667" y="453889"/>
            <a:ext cx="58067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REGULATORY REPORTING</a:t>
            </a:r>
            <a:endParaRPr lang="es-AR" sz="3000" dirty="0">
              <a:solidFill>
                <a:schemeClr val="bg1"/>
              </a:solidFill>
              <a:latin typeface="Gotham Book"/>
              <a:cs typeface="Gotham Book"/>
            </a:endParaRPr>
          </a:p>
        </p:txBody>
      </p:sp>
      <p:sp>
        <p:nvSpPr>
          <p:cNvPr id="3" name="2 CuadroTexto"/>
          <p:cNvSpPr txBox="1"/>
          <p:nvPr/>
        </p:nvSpPr>
        <p:spPr>
          <a:xfrm>
            <a:off x="158755" y="1741264"/>
            <a:ext cx="5205851" cy="5509201"/>
          </a:xfrm>
          <a:prstGeom prst="rect">
            <a:avLst/>
          </a:prstGeom>
          <a:noFill/>
        </p:spPr>
        <p:txBody>
          <a:bodyPr wrap="square" rtlCol="0">
            <a:spAutoFit/>
          </a:bodyPr>
          <a:lstStyle/>
          <a:p>
            <a:r>
              <a:rPr lang="es-AR" sz="2000" b="1" u="sng" dirty="0" smtClean="0">
                <a:solidFill>
                  <a:srgbClr val="254061"/>
                </a:solidFill>
                <a:latin typeface="Gotham Book"/>
                <a:cs typeface="Gotham Book"/>
              </a:rPr>
              <a:t>WATER QUALITY DATA:</a:t>
            </a:r>
          </a:p>
          <a:p>
            <a:endParaRPr lang="es-AR" sz="2000" u="sng" dirty="0">
              <a:solidFill>
                <a:srgbClr val="254061"/>
              </a:solidFill>
              <a:latin typeface="Gotham Book"/>
              <a:cs typeface="Gotham Book"/>
            </a:endParaRPr>
          </a:p>
          <a:p>
            <a:r>
              <a:rPr lang="es-AR" sz="2000" dirty="0" smtClean="0">
                <a:solidFill>
                  <a:srgbClr val="254061"/>
                </a:solidFill>
                <a:latin typeface="Gotham Book"/>
                <a:cs typeface="Gotham Book"/>
              </a:rPr>
              <a:t>Environmental </a:t>
            </a:r>
            <a:r>
              <a:rPr lang="es-AR" sz="2000" dirty="0">
                <a:solidFill>
                  <a:srgbClr val="254061"/>
                </a:solidFill>
                <a:latin typeface="Gotham Book"/>
                <a:cs typeface="Gotham Book"/>
              </a:rPr>
              <a:t>Monitoring Program (EMP) water quality monitoring and special </a:t>
            </a:r>
            <a:r>
              <a:rPr lang="es-AR" sz="2000" dirty="0" smtClean="0">
                <a:solidFill>
                  <a:srgbClr val="254061"/>
                </a:solidFill>
                <a:latin typeface="Gotham Book"/>
                <a:cs typeface="Gotham Book"/>
              </a:rPr>
              <a:t>studies for:</a:t>
            </a:r>
          </a:p>
          <a:p>
            <a:endParaRPr lang="es-AR" sz="2000" dirty="0" smtClean="0">
              <a:solidFill>
                <a:srgbClr val="254061"/>
              </a:solidFill>
              <a:latin typeface="Gotham Book"/>
              <a:cs typeface="Gotham Book"/>
            </a:endParaRPr>
          </a:p>
          <a:p>
            <a:pPr marL="285750" indent="-285750">
              <a:buSzPct val="100000"/>
              <a:buBlip>
                <a:blip r:embed="rId4"/>
              </a:buBlip>
            </a:pPr>
            <a:r>
              <a:rPr lang="es-AR" sz="2000" dirty="0" smtClean="0">
                <a:solidFill>
                  <a:srgbClr val="254061"/>
                </a:solidFill>
                <a:latin typeface="Gotham Book"/>
                <a:cs typeface="Gotham Book"/>
              </a:rPr>
              <a:t>Redeisgn</a:t>
            </a:r>
          </a:p>
          <a:p>
            <a:pPr marL="285750" indent="-285750">
              <a:buSzPct val="100000"/>
              <a:buBlip>
                <a:blip r:embed="rId4"/>
              </a:buBlip>
            </a:pPr>
            <a:r>
              <a:rPr lang="es-AR" sz="2000" dirty="0" smtClean="0">
                <a:solidFill>
                  <a:srgbClr val="254061"/>
                </a:solidFill>
                <a:latin typeface="Gotham Book"/>
                <a:cs typeface="Gotham Book"/>
              </a:rPr>
              <a:t>Hydrolologic Conditions</a:t>
            </a:r>
          </a:p>
          <a:p>
            <a:pPr marL="285750" indent="-285750">
              <a:buSzPct val="100000"/>
              <a:buBlip>
                <a:blip r:embed="rId5"/>
              </a:buBlip>
            </a:pPr>
            <a:r>
              <a:rPr lang="es-AR" sz="2000" dirty="0" smtClean="0">
                <a:solidFill>
                  <a:srgbClr val="254061"/>
                </a:solidFill>
                <a:latin typeface="Gotham Book"/>
                <a:cs typeface="Gotham Book"/>
              </a:rPr>
              <a:t>Water Quality</a:t>
            </a:r>
          </a:p>
          <a:p>
            <a:pPr marL="285750" indent="-285750">
              <a:buSzPct val="100000"/>
              <a:buBlip>
                <a:blip r:embed="rId6"/>
              </a:buBlip>
            </a:pPr>
            <a:r>
              <a:rPr lang="es-AR" sz="2000" dirty="0" smtClean="0">
                <a:solidFill>
                  <a:srgbClr val="254061"/>
                </a:solidFill>
                <a:latin typeface="Gotham Book"/>
                <a:cs typeface="Gotham Book"/>
              </a:rPr>
              <a:t>Phytoplankton and Chlorophyll a</a:t>
            </a:r>
          </a:p>
          <a:p>
            <a:pPr marL="285750" indent="-285750">
              <a:buSzPct val="100000"/>
              <a:buBlip>
                <a:blip r:embed="rId7"/>
              </a:buBlip>
            </a:pPr>
            <a:r>
              <a:rPr lang="es-AR" sz="2000" dirty="0" smtClean="0">
                <a:solidFill>
                  <a:srgbClr val="254061"/>
                </a:solidFill>
                <a:latin typeface="Gotham Book"/>
                <a:cs typeface="Gotham Book"/>
              </a:rPr>
              <a:t>Zooplankton</a:t>
            </a:r>
          </a:p>
          <a:p>
            <a:pPr marL="285750" indent="-285750">
              <a:buSzPct val="100000"/>
              <a:buBlip>
                <a:blip r:embed="rId8"/>
              </a:buBlip>
            </a:pPr>
            <a:r>
              <a:rPr lang="es-AR" sz="2000" dirty="0" smtClean="0">
                <a:solidFill>
                  <a:srgbClr val="254061"/>
                </a:solidFill>
                <a:latin typeface="Gotham Book"/>
                <a:cs typeface="Gotham Book"/>
              </a:rPr>
              <a:t>Benthic </a:t>
            </a:r>
          </a:p>
          <a:p>
            <a:pPr marL="285750" indent="-285750">
              <a:buSzPct val="100000"/>
              <a:buBlip>
                <a:blip r:embed="rId9"/>
              </a:buBlip>
            </a:pPr>
            <a:r>
              <a:rPr lang="es-AR" sz="2000" dirty="0" smtClean="0">
                <a:solidFill>
                  <a:srgbClr val="254061"/>
                </a:solidFill>
                <a:latin typeface="Gotham Book"/>
                <a:cs typeface="Gotham Book"/>
              </a:rPr>
              <a:t>Nutrients</a:t>
            </a:r>
          </a:p>
          <a:p>
            <a:pPr marL="285750" indent="-285750">
              <a:buSzPct val="100000"/>
              <a:buBlip>
                <a:blip r:embed="rId9"/>
              </a:buBlip>
            </a:pPr>
            <a:r>
              <a:rPr lang="es-AR" sz="2000" dirty="0" smtClean="0">
                <a:solidFill>
                  <a:srgbClr val="254061"/>
                </a:solidFill>
                <a:latin typeface="Gotham Book"/>
                <a:cs typeface="Gotham Book"/>
              </a:rPr>
              <a:t>Special Studies</a:t>
            </a:r>
          </a:p>
          <a:p>
            <a:endParaRPr lang="es-AR" dirty="0" smtClean="0">
              <a:solidFill>
                <a:schemeClr val="bg1"/>
              </a:solidFill>
              <a:latin typeface="Gotham Book"/>
            </a:endParaRPr>
          </a:p>
          <a:p>
            <a:endParaRPr lang="es-AR" u="sng" dirty="0">
              <a:solidFill>
                <a:schemeClr val="bg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descr="34N019-Water_Quality_Conditions_v4.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81643" y="2227415"/>
            <a:ext cx="2787342" cy="5308702"/>
          </a:xfrm>
          <a:prstGeom prst="rect">
            <a:avLst/>
          </a:prstGeom>
          <a:effectLst>
            <a:glow rad="25400">
              <a:schemeClr val="bg2">
                <a:alpha val="97000"/>
              </a:schemeClr>
            </a:glow>
          </a:effectLst>
        </p:spPr>
      </p:pic>
    </p:spTree>
    <p:extLst>
      <p:ext uri="{BB962C8B-B14F-4D97-AF65-F5344CB8AC3E}">
        <p14:creationId xmlns:p14="http://schemas.microsoft.com/office/powerpoint/2010/main" val="21057052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3" name="1 CuadroTexto"/>
          <p:cNvSpPr txBox="1"/>
          <p:nvPr/>
        </p:nvSpPr>
        <p:spPr>
          <a:xfrm>
            <a:off x="3132667" y="453889"/>
            <a:ext cx="58067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DATA  STORIES</a:t>
            </a:r>
            <a:endParaRPr lang="es-AR" sz="3000" dirty="0">
              <a:solidFill>
                <a:schemeClr val="bg1"/>
              </a:solidFill>
              <a:latin typeface="Gotham Book"/>
              <a:cs typeface="Gotham Book"/>
            </a:endParaRPr>
          </a:p>
        </p:txBody>
      </p:sp>
      <p:pic>
        <p:nvPicPr>
          <p:cNvPr id="5" name="Picture 4" descr="DATAstories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360"/>
            <a:ext cx="9144000" cy="5261992"/>
          </a:xfrm>
          <a:prstGeom prst="rect">
            <a:avLst/>
          </a:prstGeom>
        </p:spPr>
      </p:pic>
    </p:spTree>
    <p:extLst>
      <p:ext uri="{BB962C8B-B14F-4D97-AF65-F5344CB8AC3E}">
        <p14:creationId xmlns:p14="http://schemas.microsoft.com/office/powerpoint/2010/main" val="321668404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1512775"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chemeClr val="bg1"/>
                </a:solidFill>
                <a:latin typeface="Gotham Book"/>
                <a:cs typeface="Gotham Book"/>
              </a:rPr>
              <a:t>SENSOR NETWORKS</a:t>
            </a:r>
            <a:endParaRPr lang="es-AR" sz="1600" dirty="0">
              <a:solidFill>
                <a:schemeClr val="bg1"/>
              </a:solidFill>
              <a:latin typeface="Gotham Book"/>
              <a:cs typeface="Gotham Book"/>
            </a:endParaRPr>
          </a:p>
        </p:txBody>
      </p:sp>
      <p:pic>
        <p:nvPicPr>
          <p:cNvPr id="2" name="Picture 1" descr="About_Chinook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00" y="1677751"/>
            <a:ext cx="5199495" cy="6858000"/>
          </a:xfrm>
          <a:prstGeom prst="rect">
            <a:avLst/>
          </a:prstGeom>
        </p:spPr>
      </p:pic>
      <p:pic>
        <p:nvPicPr>
          <p:cNvPr id="6"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8" name="1 CuadroTexto"/>
          <p:cNvSpPr txBox="1"/>
          <p:nvPr/>
        </p:nvSpPr>
        <p:spPr>
          <a:xfrm>
            <a:off x="3132667" y="453889"/>
            <a:ext cx="58067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QUESTION TEMPLATES</a:t>
            </a:r>
            <a:endParaRPr lang="es-AR" sz="3000" dirty="0">
              <a:solidFill>
                <a:schemeClr val="bg1"/>
              </a:solidFill>
              <a:latin typeface="Gotham Book"/>
              <a:cs typeface="Gotham Book"/>
            </a:endParaRPr>
          </a:p>
        </p:txBody>
      </p:sp>
    </p:spTree>
    <p:extLst>
      <p:ext uri="{BB962C8B-B14F-4D97-AF65-F5344CB8AC3E}">
        <p14:creationId xmlns:p14="http://schemas.microsoft.com/office/powerpoint/2010/main" val="17789068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chemeClr val="bg1"/>
                </a:solidFill>
                <a:latin typeface="Gotham Book"/>
                <a:cs typeface="Gotham Book"/>
              </a:rPr>
              <a:t>SENSOR NETWORKS</a:t>
            </a:r>
            <a:endParaRPr lang="es-AR" sz="1600" dirty="0">
              <a:solidFill>
                <a:schemeClr val="bg1"/>
              </a:solidFill>
              <a:latin typeface="Gotham Book"/>
              <a:cs typeface="Gotham Book"/>
            </a:endParaRPr>
          </a:p>
        </p:txBody>
      </p:sp>
      <p:pic>
        <p:nvPicPr>
          <p:cNvPr id="2" name="Picture 1" descr="About_Chinook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0"/>
            <a:ext cx="5400339" cy="6858000"/>
          </a:xfrm>
          <a:prstGeom prst="rect">
            <a:avLst/>
          </a:prstGeom>
        </p:spPr>
      </p:pic>
    </p:spTree>
    <p:extLst>
      <p:ext uri="{BB962C8B-B14F-4D97-AF65-F5344CB8AC3E}">
        <p14:creationId xmlns:p14="http://schemas.microsoft.com/office/powerpoint/2010/main" val="23828395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chemeClr val="bg1"/>
                </a:solidFill>
                <a:latin typeface="Gotham Book"/>
                <a:cs typeface="Gotham Book"/>
              </a:rPr>
              <a:t>SENSOR NETWORKS</a:t>
            </a:r>
            <a:endParaRPr lang="es-AR" sz="1600" dirty="0">
              <a:solidFill>
                <a:schemeClr val="bg1"/>
              </a:solidFill>
              <a:latin typeface="Gotham Book"/>
              <a:cs typeface="Gotham Book"/>
            </a:endParaRPr>
          </a:p>
        </p:txBody>
      </p:sp>
      <p:pic>
        <p:nvPicPr>
          <p:cNvPr id="2" name="Picture 1" descr="Current_Condition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00" y="0"/>
            <a:ext cx="5199069" cy="6858000"/>
          </a:xfrm>
          <a:prstGeom prst="rect">
            <a:avLst/>
          </a:prstGeom>
        </p:spPr>
      </p:pic>
    </p:spTree>
    <p:extLst>
      <p:ext uri="{BB962C8B-B14F-4D97-AF65-F5344CB8AC3E}">
        <p14:creationId xmlns:p14="http://schemas.microsoft.com/office/powerpoint/2010/main" val="24456878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SF360\BDL\Enviados\PPT Design\logo_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450" y="1909994"/>
            <a:ext cx="1223518" cy="4962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161602" y="453889"/>
            <a:ext cx="5777847" cy="553998"/>
          </a:xfrm>
          <a:prstGeom prst="rect">
            <a:avLst/>
          </a:prstGeom>
          <a:noFill/>
        </p:spPr>
        <p:txBody>
          <a:bodyPr wrap="square" rtlCol="0">
            <a:spAutoFit/>
          </a:bodyPr>
          <a:lstStyle/>
          <a:p>
            <a:pPr algn="r"/>
            <a:r>
              <a:rPr lang="es-AR" sz="3000" dirty="0" smtClean="0">
                <a:solidFill>
                  <a:schemeClr val="bg1"/>
                </a:solidFill>
                <a:latin typeface="Gotham Light"/>
                <a:cs typeface="Gotham Light"/>
              </a:rPr>
              <a:t>A COLLABORATIVE EFFORT</a:t>
            </a:r>
            <a:endParaRPr lang="es-AR" sz="3000" dirty="0">
              <a:solidFill>
                <a:schemeClr val="bg1"/>
              </a:solidFill>
              <a:latin typeface="Gotham Light"/>
              <a:cs typeface="Gotham Light"/>
            </a:endParaRPr>
          </a:p>
        </p:txBody>
      </p:sp>
      <p:sp>
        <p:nvSpPr>
          <p:cNvPr id="3" name="2 CuadroTexto"/>
          <p:cNvSpPr txBox="1"/>
          <p:nvPr/>
        </p:nvSpPr>
        <p:spPr>
          <a:xfrm>
            <a:off x="317510" y="2291857"/>
            <a:ext cx="5919290" cy="4524316"/>
          </a:xfrm>
          <a:prstGeom prst="rect">
            <a:avLst/>
          </a:prstGeom>
          <a:noFill/>
        </p:spPr>
        <p:txBody>
          <a:bodyPr wrap="square" rtlCol="0">
            <a:spAutoFit/>
          </a:bodyPr>
          <a:lstStyle/>
          <a:p>
            <a:r>
              <a:rPr lang="es-AR" dirty="0" smtClean="0">
                <a:solidFill>
                  <a:schemeClr val="accent1">
                    <a:lumMod val="50000"/>
                  </a:schemeClr>
                </a:solidFill>
                <a:latin typeface="Gotham Book" pitchFamily="50" charset="0"/>
              </a:rPr>
              <a:t>BAYDELTALIVE.COM (Primary investor)</a:t>
            </a:r>
          </a:p>
          <a:p>
            <a:endParaRPr lang="es-AR" dirty="0" smtClean="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CAESTUARIES.OPENNRM.ORG</a:t>
            </a:r>
          </a:p>
          <a:p>
            <a:endParaRPr lang="es-AR" dirty="0" smtClean="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MY WATER QUALITY PORTALS</a:t>
            </a:r>
          </a:p>
          <a:p>
            <a:endParaRPr lang="es-AR" dirty="0" smtClean="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SAN JOAQUIN WATER QUALITY</a:t>
            </a:r>
          </a:p>
          <a:p>
            <a:endParaRPr lang="es-AR" dirty="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SAN JOAQUIN REAL TIME MANAGEMENT</a:t>
            </a:r>
          </a:p>
          <a:p>
            <a:endParaRPr lang="es-AR" dirty="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1641 INTERACTIVE</a:t>
            </a:r>
          </a:p>
          <a:p>
            <a:endParaRPr lang="es-AR" dirty="0">
              <a:solidFill>
                <a:schemeClr val="bg1">
                  <a:lumMod val="95000"/>
                </a:schemeClr>
              </a:solidFill>
              <a:latin typeface="Gotham Book" pitchFamily="50" charset="0"/>
            </a:endParaRPr>
          </a:p>
          <a:p>
            <a:endParaRPr lang="es-AR" dirty="0" smtClean="0">
              <a:solidFill>
                <a:schemeClr val="bg1">
                  <a:lumMod val="95000"/>
                </a:schemeClr>
              </a:solidFill>
              <a:latin typeface="Gotham Book" pitchFamily="50" charset="0"/>
            </a:endParaRPr>
          </a:p>
          <a:p>
            <a:endParaRPr lang="es-AR" dirty="0" smtClean="0">
              <a:solidFill>
                <a:schemeClr val="bg1">
                  <a:lumMod val="95000"/>
                </a:schemeClr>
              </a:solidFill>
              <a:latin typeface="Gotham Book" pitchFamily="50" charset="0"/>
            </a:endParaRPr>
          </a:p>
          <a:p>
            <a:endParaRPr lang="es-AR" dirty="0">
              <a:solidFill>
                <a:schemeClr val="bg1">
                  <a:lumMod val="95000"/>
                </a:schemeClr>
              </a:solidFill>
              <a:latin typeface="Gotham Book" pitchFamily="50" charset="0"/>
            </a:endParaRPr>
          </a:p>
          <a:p>
            <a:endParaRPr lang="es-AR" dirty="0" smtClean="0">
              <a:solidFill>
                <a:schemeClr val="bg1">
                  <a:lumMod val="95000"/>
                </a:schemeClr>
              </a:solidFill>
              <a:latin typeface="Gotham Book" pitchFamily="50" charset="0"/>
            </a:endParaRPr>
          </a:p>
        </p:txBody>
      </p:sp>
      <p:cxnSp>
        <p:nvCxnSpPr>
          <p:cNvPr id="5" name="4 Conector recto"/>
          <p:cNvCxnSpPr/>
          <p:nvPr/>
        </p:nvCxnSpPr>
        <p:spPr>
          <a:xfrm flipH="1">
            <a:off x="1271291"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descr="California-Estuary-WGT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4193" y="2333262"/>
            <a:ext cx="1541430" cy="591909"/>
          </a:xfrm>
          <a:prstGeom prst="rect">
            <a:avLst/>
          </a:prstGeom>
        </p:spPr>
      </p:pic>
      <p:pic>
        <p:nvPicPr>
          <p:cNvPr id="14" name="Picture 13" descr="San-Joaquin-River-RM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538" y="4101596"/>
            <a:ext cx="2356260" cy="494815"/>
          </a:xfrm>
          <a:prstGeom prst="rect">
            <a:avLst/>
          </a:prstGeom>
        </p:spPr>
      </p:pic>
      <p:pic>
        <p:nvPicPr>
          <p:cNvPr id="15" name="Picture 14" descr="cwqmc_logo_109x14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9486" y="2951215"/>
            <a:ext cx="826229" cy="1091532"/>
          </a:xfrm>
          <a:prstGeom prst="rect">
            <a:avLst/>
          </a:prstGeom>
        </p:spPr>
      </p:pic>
      <p:pic>
        <p:nvPicPr>
          <p:cNvPr id="16" name="Picture 15" descr="DWR_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8250" y="4679327"/>
            <a:ext cx="659470" cy="659470"/>
          </a:xfrm>
          <a:prstGeom prst="rect">
            <a:avLst/>
          </a:prstGeom>
        </p:spPr>
      </p:pic>
      <p:pic>
        <p:nvPicPr>
          <p:cNvPr id="11" name="Picture 10" descr="SRWPlogo.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89486" y="5629487"/>
            <a:ext cx="930111" cy="508000"/>
          </a:xfrm>
          <a:prstGeom prst="rect">
            <a:avLst/>
          </a:prstGeom>
          <a:ln>
            <a:noFill/>
          </a:ln>
        </p:spPr>
      </p:pic>
    </p:spTree>
    <p:extLst>
      <p:ext uri="{BB962C8B-B14F-4D97-AF65-F5344CB8AC3E}">
        <p14:creationId xmlns:p14="http://schemas.microsoft.com/office/powerpoint/2010/main" val="27507731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SPECIAL STUDIES</a:t>
            </a:r>
            <a:endParaRPr lang="es-AR" sz="3000" dirty="0">
              <a:solidFill>
                <a:schemeClr val="bg1"/>
              </a:solidFill>
              <a:latin typeface="Gotham Book"/>
              <a:cs typeface="Gotham Book"/>
            </a:endParaRPr>
          </a:p>
        </p:txBody>
      </p:sp>
      <p:sp>
        <p:nvSpPr>
          <p:cNvPr id="3" name="2 CuadroTexto"/>
          <p:cNvSpPr txBox="1"/>
          <p:nvPr/>
        </p:nvSpPr>
        <p:spPr>
          <a:xfrm>
            <a:off x="158758" y="1741264"/>
            <a:ext cx="5658479" cy="4524316"/>
          </a:xfrm>
          <a:prstGeom prst="rect">
            <a:avLst/>
          </a:prstGeom>
          <a:noFill/>
        </p:spPr>
        <p:txBody>
          <a:bodyPr wrap="square" rtlCol="0">
            <a:spAutoFit/>
          </a:bodyPr>
          <a:lstStyle/>
          <a:p>
            <a:r>
              <a:rPr lang="es-AR" sz="2400" u="sng" dirty="0" smtClean="0">
                <a:solidFill>
                  <a:srgbClr val="254061"/>
                </a:solidFill>
                <a:latin typeface="Gotham Book"/>
                <a:cs typeface="Gotham Book"/>
              </a:rPr>
              <a:t>FISH TRACKING RESEARCH</a:t>
            </a:r>
          </a:p>
          <a:p>
            <a:endParaRPr lang="es-AR" sz="2400" dirty="0" smtClean="0">
              <a:solidFill>
                <a:srgbClr val="254061"/>
              </a:solidFill>
              <a:latin typeface="Gotham Book"/>
              <a:cs typeface="Gotham Book"/>
            </a:endParaRPr>
          </a:p>
          <a:p>
            <a:pPr marL="285750" indent="-285750">
              <a:buSzPct val="100000"/>
              <a:buBlip>
                <a:blip r:embed="rId4"/>
              </a:buBlip>
            </a:pPr>
            <a:r>
              <a:rPr lang="es-AR" sz="2400" dirty="0" smtClean="0">
                <a:solidFill>
                  <a:srgbClr val="254061"/>
                </a:solidFill>
                <a:latin typeface="Gotham Book"/>
                <a:cs typeface="Gotham Book"/>
              </a:rPr>
              <a:t>Tracking Fish</a:t>
            </a:r>
          </a:p>
          <a:p>
            <a:pPr marL="285750" indent="-285750">
              <a:buSzPct val="100000"/>
              <a:buBlip>
                <a:blip r:embed="rId5"/>
              </a:buBlip>
            </a:pPr>
            <a:r>
              <a:rPr lang="es-AR" sz="2400" dirty="0" smtClean="0">
                <a:solidFill>
                  <a:srgbClr val="254061"/>
                </a:solidFill>
                <a:latin typeface="Gotham Book"/>
                <a:cs typeface="Gotham Book"/>
              </a:rPr>
              <a:t>Analyze Fish Tracks</a:t>
            </a:r>
          </a:p>
          <a:p>
            <a:pPr marL="285750" indent="-285750">
              <a:buSzPct val="100000"/>
              <a:buBlip>
                <a:blip r:embed="rId5"/>
              </a:buBlip>
            </a:pPr>
            <a:r>
              <a:rPr lang="es-AR" sz="2400" dirty="0" smtClean="0">
                <a:solidFill>
                  <a:srgbClr val="254061"/>
                </a:solidFill>
                <a:latin typeface="Gotham Book"/>
                <a:cs typeface="Gotham Book"/>
              </a:rPr>
              <a:t>Integrate Real Time Conditions</a:t>
            </a:r>
          </a:p>
          <a:p>
            <a:pPr marL="285750" indent="-285750">
              <a:buSzPct val="100000"/>
              <a:buBlip>
                <a:blip r:embed="rId6"/>
              </a:buBlip>
            </a:pPr>
            <a:r>
              <a:rPr lang="es-AR" sz="2400" dirty="0" smtClean="0">
                <a:solidFill>
                  <a:srgbClr val="254061"/>
                </a:solidFill>
                <a:latin typeface="Gotham Book"/>
                <a:cs typeface="Gotham Book"/>
              </a:rPr>
              <a:t>Survival Rates</a:t>
            </a:r>
          </a:p>
          <a:p>
            <a:pPr marL="285750" indent="-285750">
              <a:buSzPct val="100000"/>
              <a:buBlip>
                <a:blip r:embed="rId7"/>
              </a:buBlip>
            </a:pPr>
            <a:r>
              <a:rPr lang="es-AR" sz="2400" dirty="0" smtClean="0">
                <a:solidFill>
                  <a:srgbClr val="254061"/>
                </a:solidFill>
                <a:latin typeface="Gotham Book"/>
                <a:cs typeface="Gotham Book"/>
              </a:rPr>
              <a:t>Tides</a:t>
            </a:r>
          </a:p>
          <a:p>
            <a:pPr marL="285750" indent="-285750">
              <a:buSzPct val="100000"/>
              <a:buBlip>
                <a:blip r:embed="rId7"/>
              </a:buBlip>
            </a:pPr>
            <a:r>
              <a:rPr lang="es-AR" sz="2400" dirty="0" smtClean="0">
                <a:solidFill>
                  <a:srgbClr val="254061"/>
                </a:solidFill>
                <a:latin typeface="Gotham Book"/>
                <a:cs typeface="Gotham Book"/>
              </a:rPr>
              <a:t>Flow</a:t>
            </a:r>
          </a:p>
          <a:p>
            <a:pPr marL="285750" indent="-285750">
              <a:buSzPct val="100000"/>
              <a:buBlip>
                <a:blip r:embed="rId7"/>
              </a:buBlip>
            </a:pPr>
            <a:r>
              <a:rPr lang="es-AR" sz="2400" dirty="0" smtClean="0">
                <a:solidFill>
                  <a:srgbClr val="254061"/>
                </a:solidFill>
                <a:latin typeface="Gotham Book"/>
                <a:cs typeface="Gotham Book"/>
              </a:rPr>
              <a:t>X2</a:t>
            </a:r>
          </a:p>
          <a:p>
            <a:endParaRPr lang="es-AR" dirty="0" smtClean="0">
              <a:solidFill>
                <a:srgbClr val="254061"/>
              </a:solidFill>
              <a:latin typeface="Gotham Book"/>
            </a:endParaRPr>
          </a:p>
          <a:p>
            <a:endParaRPr lang="es-AR" u="sng" dirty="0">
              <a:solidFill>
                <a:schemeClr val="bg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2012 Fish Track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5846" y="1626299"/>
            <a:ext cx="3226511" cy="4801921"/>
          </a:xfrm>
          <a:prstGeom prst="rect">
            <a:avLst/>
          </a:prstGeom>
          <a:effectLst>
            <a:glow rad="76200">
              <a:schemeClr val="bg2">
                <a:alpha val="50000"/>
              </a:schemeClr>
            </a:glow>
          </a:effectLst>
        </p:spPr>
      </p:pic>
      <p:pic>
        <p:nvPicPr>
          <p:cNvPr id="9" name="Picture 8" descr="FishTrackingLogo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993" y="5813661"/>
            <a:ext cx="3606015" cy="614559"/>
          </a:xfrm>
          <a:prstGeom prst="rect">
            <a:avLst/>
          </a:prstGeom>
        </p:spPr>
      </p:pic>
      <p:pic>
        <p:nvPicPr>
          <p:cNvPr id="12" name="Picture 11"/>
          <p:cNvPicPr/>
          <p:nvPr/>
        </p:nvPicPr>
        <p:blipFill>
          <a:blip r:embed="rId10">
            <a:extLst>
              <a:ext uri="{28A0092B-C50C-407E-A947-70E740481C1C}">
                <a14:useLocalDpi xmlns:a14="http://schemas.microsoft.com/office/drawing/2010/main" val="0"/>
              </a:ext>
            </a:extLst>
          </a:blip>
          <a:stretch>
            <a:fillRect/>
          </a:stretch>
        </p:blipFill>
        <p:spPr>
          <a:xfrm>
            <a:off x="158758" y="2"/>
            <a:ext cx="1192271" cy="1376071"/>
          </a:xfrm>
          <a:prstGeom prst="rect">
            <a:avLst/>
          </a:prstGeom>
        </p:spPr>
      </p:pic>
    </p:spTree>
    <p:extLst>
      <p:ext uri="{BB962C8B-B14F-4D97-AF65-F5344CB8AC3E}">
        <p14:creationId xmlns:p14="http://schemas.microsoft.com/office/powerpoint/2010/main" val="29544391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2012_Aggregat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15" y="452543"/>
            <a:ext cx="4481757" cy="5975676"/>
          </a:xfrm>
          <a:prstGeom prst="rect">
            <a:avLst/>
          </a:prstGeom>
        </p:spPr>
      </p:pic>
      <p:pic>
        <p:nvPicPr>
          <p:cNvPr id="14" name="Picture 13" descr="2012_Aggregat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453" y="452543"/>
            <a:ext cx="4451061" cy="5975676"/>
          </a:xfrm>
          <a:prstGeom prst="rect">
            <a:avLst/>
          </a:prstGeom>
        </p:spPr>
      </p:pic>
      <p:sp>
        <p:nvSpPr>
          <p:cNvPr id="17" name="1 CuadroTexto"/>
          <p:cNvSpPr txBox="1"/>
          <p:nvPr/>
        </p:nvSpPr>
        <p:spPr>
          <a:xfrm>
            <a:off x="5852720" y="-900"/>
            <a:ext cx="2267337" cy="369332"/>
          </a:xfrm>
          <a:prstGeom prst="rect">
            <a:avLst/>
          </a:prstGeom>
          <a:noFill/>
        </p:spPr>
        <p:txBody>
          <a:bodyPr wrap="square" rtlCol="0">
            <a:spAutoFit/>
          </a:bodyPr>
          <a:lstStyle/>
          <a:p>
            <a:pPr algn="ctr"/>
            <a:r>
              <a:rPr lang="es-AR" dirty="0" smtClean="0">
                <a:solidFill>
                  <a:srgbClr val="254061"/>
                </a:solidFill>
                <a:latin typeface="Gotham Book"/>
                <a:cs typeface="Gotham Book"/>
              </a:rPr>
              <a:t>Fastest Way Out</a:t>
            </a:r>
            <a:endParaRPr lang="es-AR" dirty="0">
              <a:solidFill>
                <a:srgbClr val="254061"/>
              </a:solidFill>
              <a:latin typeface="Gotham Book"/>
              <a:cs typeface="Gotham Book"/>
            </a:endParaRPr>
          </a:p>
        </p:txBody>
      </p:sp>
      <p:sp>
        <p:nvSpPr>
          <p:cNvPr id="18" name="1 CuadroTexto"/>
          <p:cNvSpPr txBox="1"/>
          <p:nvPr/>
        </p:nvSpPr>
        <p:spPr>
          <a:xfrm>
            <a:off x="1289559" y="-43922"/>
            <a:ext cx="2267337" cy="646331"/>
          </a:xfrm>
          <a:prstGeom prst="rect">
            <a:avLst/>
          </a:prstGeom>
          <a:noFill/>
        </p:spPr>
        <p:txBody>
          <a:bodyPr wrap="square" rtlCol="0">
            <a:spAutoFit/>
          </a:bodyPr>
          <a:lstStyle/>
          <a:p>
            <a:pPr algn="ctr"/>
            <a:r>
              <a:rPr lang="es-AR" dirty="0" smtClean="0">
                <a:solidFill>
                  <a:srgbClr val="254061"/>
                </a:solidFill>
                <a:latin typeface="Gotham Book"/>
                <a:cs typeface="Gotham Book"/>
              </a:rPr>
              <a:t>No Prior Detections</a:t>
            </a:r>
            <a:endParaRPr lang="es-AR" dirty="0">
              <a:solidFill>
                <a:srgbClr val="254061"/>
              </a:solidFill>
              <a:latin typeface="Gotham Book"/>
              <a:cs typeface="Gotham Book"/>
            </a:endParaRPr>
          </a:p>
        </p:txBody>
      </p:sp>
    </p:spTree>
    <p:extLst>
      <p:ext uri="{BB962C8B-B14F-4D97-AF65-F5344CB8AC3E}">
        <p14:creationId xmlns:p14="http://schemas.microsoft.com/office/powerpoint/2010/main" val="37719763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b="3885"/>
          <a:stretch/>
        </p:blipFill>
        <p:spPr bwMode="auto">
          <a:xfrm>
            <a:off x="914400" y="595837"/>
            <a:ext cx="6943876" cy="6695321"/>
          </a:xfrm>
          <a:prstGeom prst="rect">
            <a:avLst/>
          </a:prstGeom>
          <a:noFill/>
          <a:ln w="9525">
            <a:noFill/>
            <a:miter lim="800000"/>
            <a:headEnd/>
            <a:tailEnd/>
          </a:ln>
        </p:spPr>
      </p:pic>
      <p:pic>
        <p:nvPicPr>
          <p:cNvPr id="3"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4" name="1 CuadroTexto"/>
          <p:cNvSpPr txBox="1"/>
          <p:nvPr/>
        </p:nvSpPr>
        <p:spPr>
          <a:xfrm>
            <a:off x="914400" y="453889"/>
            <a:ext cx="8025049" cy="1015663"/>
          </a:xfrm>
          <a:prstGeom prst="rect">
            <a:avLst/>
          </a:prstGeom>
          <a:noFill/>
        </p:spPr>
        <p:txBody>
          <a:bodyPr wrap="square" rtlCol="0">
            <a:spAutoFit/>
          </a:bodyPr>
          <a:lstStyle/>
          <a:p>
            <a:pPr algn="r"/>
            <a:r>
              <a:rPr lang="es-AR" sz="3000" dirty="0" smtClean="0">
                <a:solidFill>
                  <a:schemeClr val="bg1"/>
                </a:solidFill>
                <a:latin typeface="Gotham Book"/>
                <a:cs typeface="Gotham Book"/>
              </a:rPr>
              <a:t>REAL TIME TMDL MANAGEMENT:  SJRRTM</a:t>
            </a:r>
            <a:endParaRPr lang="es-AR" sz="3000" dirty="0">
              <a:solidFill>
                <a:schemeClr val="bg1"/>
              </a:solidFill>
              <a:latin typeface="Gotham Book"/>
              <a:cs typeface="Gotham Book"/>
            </a:endParaRPr>
          </a:p>
        </p:txBody>
      </p:sp>
    </p:spTree>
    <p:extLst>
      <p:ext uri="{BB962C8B-B14F-4D97-AF65-F5344CB8AC3E}">
        <p14:creationId xmlns:p14="http://schemas.microsoft.com/office/powerpoint/2010/main" val="17384573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676400" y="0"/>
            <a:ext cx="6945608" cy="6967728"/>
          </a:xfrm>
          <a:prstGeom prst="rect">
            <a:avLst/>
          </a:prstGeom>
          <a:noFill/>
          <a:ln w="9525">
            <a:noFill/>
            <a:miter lim="800000"/>
            <a:headEnd/>
            <a:tailEnd/>
          </a:ln>
        </p:spPr>
      </p:pic>
    </p:spTree>
    <p:extLst>
      <p:ext uri="{BB962C8B-B14F-4D97-AF65-F5344CB8AC3E}">
        <p14:creationId xmlns:p14="http://schemas.microsoft.com/office/powerpoint/2010/main" val="193423125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371600" y="0"/>
            <a:ext cx="6702424" cy="6967728"/>
          </a:xfrm>
          <a:prstGeom prst="rect">
            <a:avLst/>
          </a:prstGeom>
          <a:noFill/>
          <a:ln w="9525">
            <a:noFill/>
            <a:miter lim="800000"/>
            <a:headEnd/>
            <a:tailEnd/>
          </a:ln>
        </p:spPr>
      </p:pic>
    </p:spTree>
    <p:extLst>
      <p:ext uri="{BB962C8B-B14F-4D97-AF65-F5344CB8AC3E}">
        <p14:creationId xmlns:p14="http://schemas.microsoft.com/office/powerpoint/2010/main" val="56811949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MOBILE APP</a:t>
            </a:r>
            <a:endParaRPr lang="es-AR" sz="3000" dirty="0">
              <a:solidFill>
                <a:schemeClr val="bg1"/>
              </a:solidFill>
              <a:latin typeface="Gotham Book"/>
              <a:cs typeface="Gotham Book"/>
            </a:endParaRPr>
          </a:p>
        </p:txBody>
      </p:sp>
      <p:cxnSp>
        <p:nvCxnSpPr>
          <p:cNvPr id="5" name="4 Conector recto"/>
          <p:cNvCxnSpPr/>
          <p:nvPr/>
        </p:nvCxnSpPr>
        <p:spPr>
          <a:xfrm flipH="1">
            <a:off x="1395909"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appsto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62" y="512759"/>
            <a:ext cx="1558631" cy="679796"/>
          </a:xfrm>
          <a:prstGeom prst="rect">
            <a:avLst/>
          </a:prstGeom>
        </p:spPr>
      </p:pic>
      <p:sp>
        <p:nvSpPr>
          <p:cNvPr id="11" name="1 CuadroTexto"/>
          <p:cNvSpPr txBox="1"/>
          <p:nvPr/>
        </p:nvSpPr>
        <p:spPr>
          <a:xfrm>
            <a:off x="1099948" y="5749406"/>
            <a:ext cx="6406893" cy="338554"/>
          </a:xfrm>
          <a:prstGeom prst="rect">
            <a:avLst/>
          </a:prstGeom>
          <a:noFill/>
        </p:spPr>
        <p:txBody>
          <a:bodyPr wrap="square" rtlCol="0">
            <a:spAutoFit/>
          </a:bodyPr>
          <a:lstStyle/>
          <a:p>
            <a:pPr algn="ctr"/>
            <a:r>
              <a:rPr lang="es-AR" sz="1600" dirty="0" smtClean="0">
                <a:solidFill>
                  <a:srgbClr val="254061"/>
                </a:solidFill>
                <a:latin typeface="Gotham Book"/>
                <a:cs typeface="Gotham Book"/>
              </a:rPr>
              <a:t>MOBILE ACCESS TO DATA, PROJECTS, VISUALIZATIONS…</a:t>
            </a:r>
            <a:endParaRPr lang="es-AR" sz="1600" dirty="0">
              <a:solidFill>
                <a:srgbClr val="254061"/>
              </a:solidFill>
              <a:latin typeface="Gotham Book"/>
              <a:cs typeface="Gotham Book"/>
            </a:endParaRPr>
          </a:p>
        </p:txBody>
      </p:sp>
      <p:pic>
        <p:nvPicPr>
          <p:cNvPr id="7" name="Picture 6" descr="MWD_App_Mai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363" y="1823649"/>
            <a:ext cx="8437126" cy="3749835"/>
          </a:xfrm>
          <a:prstGeom prst="rect">
            <a:avLst/>
          </a:prstGeom>
        </p:spPr>
      </p:pic>
    </p:spTree>
    <p:extLst>
      <p:ext uri="{BB962C8B-B14F-4D97-AF65-F5344CB8AC3E}">
        <p14:creationId xmlns:p14="http://schemas.microsoft.com/office/powerpoint/2010/main" val="17521580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834909" y="453889"/>
            <a:ext cx="6104540"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ON DEMAND NOTIFICATIONS</a:t>
            </a:r>
            <a:endParaRPr lang="es-AR" sz="3000" dirty="0">
              <a:solidFill>
                <a:schemeClr val="bg1"/>
              </a:solidFill>
              <a:latin typeface="Gotham Book"/>
              <a:cs typeface="Gotham Book"/>
            </a:endParaRPr>
          </a:p>
        </p:txBody>
      </p:sp>
      <p:sp>
        <p:nvSpPr>
          <p:cNvPr id="3" name="2 CuadroTexto"/>
          <p:cNvSpPr txBox="1"/>
          <p:nvPr/>
        </p:nvSpPr>
        <p:spPr>
          <a:xfrm>
            <a:off x="158755" y="1741264"/>
            <a:ext cx="6191442" cy="5078314"/>
          </a:xfrm>
          <a:prstGeom prst="rect">
            <a:avLst/>
          </a:prstGeom>
          <a:noFill/>
        </p:spPr>
        <p:txBody>
          <a:bodyPr wrap="square" rtlCol="0">
            <a:spAutoFit/>
          </a:bodyPr>
          <a:lstStyle/>
          <a:p>
            <a:r>
              <a:rPr lang="es-AR" u="sng" dirty="0" smtClean="0">
                <a:solidFill>
                  <a:srgbClr val="254061"/>
                </a:solidFill>
                <a:latin typeface="Gotham Book"/>
                <a:cs typeface="Gotham Book"/>
              </a:rPr>
              <a:t>MOBILE PUSH NOTIFICATIONS:</a:t>
            </a:r>
          </a:p>
          <a:p>
            <a:endParaRPr lang="es-AR" u="sng" dirty="0" smtClean="0">
              <a:solidFill>
                <a:srgbClr val="254061"/>
              </a:solidFill>
              <a:latin typeface="Gotham Book"/>
              <a:cs typeface="Gotham Book"/>
            </a:endParaRPr>
          </a:p>
          <a:p>
            <a:r>
              <a:rPr lang="es-AR" dirty="0" smtClean="0">
                <a:solidFill>
                  <a:srgbClr val="254061"/>
                </a:solidFill>
                <a:latin typeface="Gotham Book"/>
                <a:cs typeface="Gotham Book"/>
              </a:rPr>
              <a:t>Alert users to changes in </a:t>
            </a:r>
          </a:p>
          <a:p>
            <a:r>
              <a:rPr lang="es-AR" dirty="0" smtClean="0">
                <a:solidFill>
                  <a:srgbClr val="254061"/>
                </a:solidFill>
                <a:latin typeface="Gotham Book"/>
                <a:cs typeface="Gotham Book"/>
              </a:rPr>
              <a:t>operations and environmental conditions:</a:t>
            </a:r>
          </a:p>
          <a:p>
            <a:pPr marL="285750" indent="-285750">
              <a:buSzPct val="100000"/>
              <a:buBlip>
                <a:blip r:embed="rId4"/>
              </a:buBlip>
            </a:pPr>
            <a:r>
              <a:rPr lang="es-AR" dirty="0" smtClean="0">
                <a:solidFill>
                  <a:srgbClr val="254061"/>
                </a:solidFill>
                <a:latin typeface="Gotham Book"/>
                <a:cs typeface="Gotham Book"/>
              </a:rPr>
              <a:t>Daily Operations</a:t>
            </a:r>
          </a:p>
          <a:p>
            <a:pPr marL="285750" indent="-285750">
              <a:buSzPct val="100000"/>
              <a:buBlip>
                <a:blip r:embed="rId4"/>
              </a:buBlip>
            </a:pPr>
            <a:r>
              <a:rPr lang="es-AR" dirty="0" smtClean="0">
                <a:solidFill>
                  <a:srgbClr val="254061"/>
                </a:solidFill>
                <a:latin typeface="Gotham Book"/>
                <a:cs typeface="Gotham Book"/>
              </a:rPr>
              <a:t>Hydrologic Conditions</a:t>
            </a:r>
          </a:p>
          <a:p>
            <a:pPr marL="285750" indent="-285750">
              <a:buSzPct val="100000"/>
              <a:buBlip>
                <a:blip r:embed="rId4"/>
              </a:buBlip>
            </a:pPr>
            <a:r>
              <a:rPr lang="es-AR" dirty="0" smtClean="0">
                <a:solidFill>
                  <a:srgbClr val="254061"/>
                </a:solidFill>
                <a:latin typeface="Gotham Book"/>
                <a:cs typeface="Gotham Book"/>
              </a:rPr>
              <a:t>Reservoir Conditions</a:t>
            </a:r>
          </a:p>
          <a:p>
            <a:pPr marL="285750" indent="-285750">
              <a:buSzPct val="100000"/>
              <a:buBlip>
                <a:blip r:embed="rId4"/>
              </a:buBlip>
            </a:pPr>
            <a:r>
              <a:rPr lang="es-AR" dirty="0" smtClean="0">
                <a:solidFill>
                  <a:srgbClr val="254061"/>
                </a:solidFill>
                <a:latin typeface="Gotham Book"/>
                <a:cs typeface="Gotham Book"/>
              </a:rPr>
              <a:t>Fish Facilities</a:t>
            </a:r>
          </a:p>
          <a:p>
            <a:pPr marL="285750" indent="-285750">
              <a:buSzPct val="100000"/>
              <a:buBlip>
                <a:blip r:embed="rId4"/>
              </a:buBlip>
            </a:pPr>
            <a:r>
              <a:rPr lang="es-AR" dirty="0" smtClean="0">
                <a:solidFill>
                  <a:srgbClr val="254061"/>
                </a:solidFill>
                <a:latin typeface="Gotham Book"/>
                <a:cs typeface="Gotham Book"/>
              </a:rPr>
              <a:t>Station Data</a:t>
            </a:r>
          </a:p>
          <a:p>
            <a:pPr marL="285750" indent="-285750">
              <a:buSzPct val="100000"/>
              <a:buBlip>
                <a:blip r:embed="rId4"/>
              </a:buBlip>
            </a:pPr>
            <a:r>
              <a:rPr lang="es-AR" dirty="0" smtClean="0">
                <a:solidFill>
                  <a:srgbClr val="254061"/>
                </a:solidFill>
                <a:latin typeface="Gotham Book"/>
                <a:cs typeface="Gotham Book"/>
              </a:rPr>
              <a:t>Project Data</a:t>
            </a:r>
          </a:p>
          <a:p>
            <a:pPr marL="285750" indent="-285750">
              <a:buSzPct val="100000"/>
              <a:buBlip>
                <a:blip r:embed="rId4"/>
              </a:buBlip>
            </a:pPr>
            <a:r>
              <a:rPr lang="es-AR" dirty="0" smtClean="0">
                <a:solidFill>
                  <a:srgbClr val="254061"/>
                </a:solidFill>
                <a:latin typeface="Gotham Book"/>
                <a:cs typeface="Gotham Book"/>
              </a:rPr>
              <a:t>Turbidity and Salinity Visualizations</a:t>
            </a:r>
          </a:p>
          <a:p>
            <a:pPr marL="285750" indent="-285750">
              <a:buSzPct val="100000"/>
              <a:buBlip>
                <a:blip r:embed="rId4"/>
              </a:buBlip>
            </a:pPr>
            <a:r>
              <a:rPr lang="es-AR" dirty="0" smtClean="0">
                <a:solidFill>
                  <a:srgbClr val="254061"/>
                </a:solidFill>
                <a:latin typeface="Gotham Book"/>
                <a:cs typeface="Gotham Book"/>
              </a:rPr>
              <a:t>Precipitation and Snow Pack</a:t>
            </a:r>
          </a:p>
          <a:p>
            <a:pPr marL="285750" indent="-285750">
              <a:buSzPct val="100000"/>
              <a:buBlip>
                <a:blip r:embed="rId4"/>
              </a:buBlip>
            </a:pPr>
            <a:r>
              <a:rPr lang="es-AR" dirty="0" smtClean="0">
                <a:solidFill>
                  <a:srgbClr val="254061"/>
                </a:solidFill>
                <a:latin typeface="Gotham Book"/>
                <a:cs typeface="Gotham Book"/>
              </a:rPr>
              <a:t>Other</a:t>
            </a:r>
          </a:p>
          <a:p>
            <a:pPr marL="285750" indent="-285750">
              <a:buSzPct val="100000"/>
              <a:buBlip>
                <a:blip r:embed="rId4"/>
              </a:buBlip>
            </a:pPr>
            <a:endParaRPr lang="es-AR" dirty="0" smtClean="0">
              <a:solidFill>
                <a:schemeClr val="bg1"/>
              </a:solidFill>
              <a:latin typeface="Gotham Book"/>
              <a:cs typeface="Gotham Book"/>
            </a:endParaRPr>
          </a:p>
          <a:p>
            <a:endParaRPr lang="es-AR" dirty="0" smtClean="0">
              <a:solidFill>
                <a:schemeClr val="bg1"/>
              </a:solidFill>
              <a:latin typeface="Gotham Book"/>
            </a:endParaRPr>
          </a:p>
          <a:p>
            <a:endParaRPr lang="es-AR" u="sng" dirty="0">
              <a:solidFill>
                <a:schemeClr val="bg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19065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Pus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452" y="2"/>
            <a:ext cx="1234306" cy="1428079"/>
          </a:xfrm>
          <a:prstGeom prst="rect">
            <a:avLst/>
          </a:prstGeom>
        </p:spPr>
      </p:pic>
      <p:pic>
        <p:nvPicPr>
          <p:cNvPr id="14" name="Picture 13" descr="Reservoir.png"/>
          <p:cNvPicPr>
            <a:picLocks noChangeAspect="1"/>
          </p:cNvPicPr>
          <p:nvPr/>
        </p:nvPicPr>
        <p:blipFill rotWithShape="1">
          <a:blip r:embed="rId6">
            <a:extLst>
              <a:ext uri="{28A0092B-C50C-407E-A947-70E740481C1C}">
                <a14:useLocalDpi xmlns:a14="http://schemas.microsoft.com/office/drawing/2010/main" val="0"/>
              </a:ext>
            </a:extLst>
          </a:blip>
          <a:srcRect b="40151"/>
          <a:stretch/>
        </p:blipFill>
        <p:spPr>
          <a:xfrm>
            <a:off x="5425022" y="1741265"/>
            <a:ext cx="1629404" cy="4468025"/>
          </a:xfrm>
          <a:prstGeom prst="rect">
            <a:avLst/>
          </a:prstGeom>
          <a:effectLst>
            <a:glow rad="76200">
              <a:schemeClr val="bg2"/>
            </a:glow>
          </a:effectLst>
        </p:spPr>
      </p:pic>
      <p:pic>
        <p:nvPicPr>
          <p:cNvPr id="15" name="Picture 14" descr="Reservoir_graphs.png"/>
          <p:cNvPicPr>
            <a:picLocks noChangeAspect="1"/>
          </p:cNvPicPr>
          <p:nvPr/>
        </p:nvPicPr>
        <p:blipFill rotWithShape="1">
          <a:blip r:embed="rId7">
            <a:extLst>
              <a:ext uri="{28A0092B-C50C-407E-A947-70E740481C1C}">
                <a14:useLocalDpi xmlns:a14="http://schemas.microsoft.com/office/drawing/2010/main" val="0"/>
              </a:ext>
            </a:extLst>
          </a:blip>
          <a:srcRect b="45594"/>
          <a:stretch/>
        </p:blipFill>
        <p:spPr>
          <a:xfrm>
            <a:off x="7202755" y="1741265"/>
            <a:ext cx="1642468" cy="4468025"/>
          </a:xfrm>
          <a:prstGeom prst="rect">
            <a:avLst/>
          </a:prstGeom>
          <a:effectLst>
            <a:glow rad="76200">
              <a:schemeClr val="bg2"/>
            </a:glow>
          </a:effectLst>
        </p:spPr>
      </p:pic>
    </p:spTree>
    <p:extLst>
      <p:ext uri="{BB962C8B-B14F-4D97-AF65-F5344CB8AC3E}">
        <p14:creationId xmlns:p14="http://schemas.microsoft.com/office/powerpoint/2010/main" val="42858372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OpenNRM_Water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943601"/>
            <a:ext cx="833438" cy="777875"/>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34_North_Contact_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2" y="1931989"/>
            <a:ext cx="5827713" cy="299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77626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2"/>
          <p:cNvSpPr txBox="1">
            <a:spLocks noChangeArrowheads="1"/>
          </p:cNvSpPr>
          <p:nvPr/>
        </p:nvSpPr>
        <p:spPr bwMode="auto">
          <a:xfrm>
            <a:off x="2847976" y="190500"/>
            <a:ext cx="2539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3600" b="1" dirty="0">
              <a:latin typeface="Gotham Book"/>
            </a:endParaRPr>
          </a:p>
          <a:p>
            <a:pPr eaLnBrk="1" hangingPunct="1"/>
            <a:endParaRPr lang="en-US" sz="1800" dirty="0">
              <a:latin typeface="Gotham Book"/>
            </a:endParaRPr>
          </a:p>
        </p:txBody>
      </p:sp>
      <p:sp>
        <p:nvSpPr>
          <p:cNvPr id="17" name="Right Arrow 4"/>
          <p:cNvSpPr/>
          <p:nvPr/>
        </p:nvSpPr>
        <p:spPr>
          <a:xfrm rot="3857143" flipH="1">
            <a:off x="4314034" y="6573046"/>
            <a:ext cx="90487" cy="28575"/>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577850" fontAlgn="auto">
              <a:lnSpc>
                <a:spcPct val="90000"/>
              </a:lnSpc>
              <a:spcBef>
                <a:spcPts val="0"/>
              </a:spcBef>
              <a:spcAft>
                <a:spcPct val="35000"/>
              </a:spcAft>
              <a:defRPr/>
            </a:pPr>
            <a:endParaRPr lang="en-US" sz="1300" dirty="0">
              <a:latin typeface="Gotham Book"/>
            </a:endParaRPr>
          </a:p>
        </p:txBody>
      </p:sp>
      <p:pic>
        <p:nvPicPr>
          <p:cNvPr id="2" name="Picture 1" descr="OpenNRM_Contact_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865761"/>
            <a:ext cx="8255000" cy="4241800"/>
          </a:xfrm>
          <a:prstGeom prst="rect">
            <a:avLst/>
          </a:prstGeom>
        </p:spPr>
      </p:pic>
    </p:spTree>
    <p:extLst>
      <p:ext uri="{BB962C8B-B14F-4D97-AF65-F5344CB8AC3E}">
        <p14:creationId xmlns:p14="http://schemas.microsoft.com/office/powerpoint/2010/main" val="381456210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2"/>
          <p:cNvSpPr txBox="1">
            <a:spLocks noChangeArrowheads="1"/>
          </p:cNvSpPr>
          <p:nvPr/>
        </p:nvSpPr>
        <p:spPr bwMode="auto">
          <a:xfrm>
            <a:off x="2847976" y="190500"/>
            <a:ext cx="2539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3600" b="1" dirty="0">
              <a:latin typeface="Gotham Book"/>
            </a:endParaRPr>
          </a:p>
          <a:p>
            <a:pPr eaLnBrk="1" hangingPunct="1"/>
            <a:endParaRPr lang="en-US" sz="1800" dirty="0">
              <a:latin typeface="Gotham Book"/>
            </a:endParaRPr>
          </a:p>
        </p:txBody>
      </p:sp>
      <p:pic>
        <p:nvPicPr>
          <p:cNvPr id="3" name="Picture 2" descr="DATA AS A SERVICE DIAGR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162" y="357851"/>
            <a:ext cx="5988968" cy="5988968"/>
          </a:xfrm>
          <a:prstGeom prst="rect">
            <a:avLst/>
          </a:prstGeom>
          <a:effectLst>
            <a:glow rad="101600">
              <a:schemeClr val="accent3">
                <a:lumMod val="75000"/>
                <a:alpha val="75000"/>
              </a:schemeClr>
            </a:glow>
          </a:effectLst>
        </p:spPr>
      </p:pic>
      <p:pic>
        <p:nvPicPr>
          <p:cNvPr id="7"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930787" y="1787527"/>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9" name="1 CuadroTexto"/>
          <p:cNvSpPr txBox="1"/>
          <p:nvPr/>
        </p:nvSpPr>
        <p:spPr>
          <a:xfrm rot="5400000">
            <a:off x="4340889" y="1904894"/>
            <a:ext cx="8329849"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INTEROPERABILITY</a:t>
            </a:r>
            <a:endParaRPr lang="es-AR" sz="3000" dirty="0">
              <a:solidFill>
                <a:schemeClr val="bg1"/>
              </a:solidFill>
              <a:latin typeface="Gotham Book"/>
              <a:cs typeface="Gotham Book"/>
            </a:endParaRPr>
          </a:p>
        </p:txBody>
      </p:sp>
    </p:spTree>
    <p:extLst>
      <p:ext uri="{BB962C8B-B14F-4D97-AF65-F5344CB8AC3E}">
        <p14:creationId xmlns:p14="http://schemas.microsoft.com/office/powerpoint/2010/main" val="41822420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31085E-A85D-46AC-9240-7D71EC97C117}" type="slidenum">
              <a:rPr lang="en-US" smtClean="0"/>
              <a:pPr/>
              <a:t>5</a:t>
            </a:fld>
            <a:endParaRPr lang="en-US"/>
          </a:p>
        </p:txBody>
      </p:sp>
      <p:pic>
        <p:nvPicPr>
          <p:cNvPr id="5" name="Picture 4"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7" y="228600"/>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2971800" y="381000"/>
            <a:ext cx="57911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4000" b="1" cap="all">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r"/>
            <a:endParaRPr lang="en-US" b="0" dirty="0">
              <a:solidFill>
                <a:srgbClr val="FFFFFF"/>
              </a:solidFill>
              <a:latin typeface="Snell Roundhand"/>
              <a:cs typeface="Snell Roundhand"/>
            </a:endParaRPr>
          </a:p>
        </p:txBody>
      </p:sp>
      <p:sp>
        <p:nvSpPr>
          <p:cNvPr id="10" name="Text Placeholder 2"/>
          <p:cNvSpPr txBox="1">
            <a:spLocks/>
          </p:cNvSpPr>
          <p:nvPr/>
        </p:nvSpPr>
        <p:spPr bwMode="auto">
          <a:xfrm>
            <a:off x="533400" y="609600"/>
            <a:ext cx="849471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chemeClr val="folHlink"/>
              </a:buClr>
              <a:buSzPct val="60000"/>
              <a:buFont typeface="Wingdings" pitchFamily="2" charset="2"/>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chemeClr val="hlink"/>
              </a:buClr>
              <a:buSzPct val="55000"/>
              <a:buFont typeface="Wingdings" pitchFamily="2" charset="2"/>
              <a:buNone/>
              <a:defRPr sz="1800">
                <a:solidFill>
                  <a:schemeClr val="tx1"/>
                </a:solidFill>
                <a:latin typeface="+mn-lt"/>
              </a:defRPr>
            </a:lvl2pPr>
            <a:lvl3pPr marL="914400" indent="0" algn="l" rtl="0" eaLnBrk="1" fontAlgn="base" hangingPunct="1">
              <a:spcBef>
                <a:spcPct val="20000"/>
              </a:spcBef>
              <a:spcAft>
                <a:spcPct val="0"/>
              </a:spcAft>
              <a:buClr>
                <a:schemeClr val="folHlink"/>
              </a:buClr>
              <a:buSzPct val="50000"/>
              <a:buFont typeface="Wingdings" pitchFamily="2" charset="2"/>
              <a:buNone/>
              <a:defRPr sz="1600">
                <a:solidFill>
                  <a:schemeClr val="tx1"/>
                </a:solidFill>
                <a:latin typeface="+mn-lt"/>
              </a:defRPr>
            </a:lvl3pPr>
            <a:lvl4pPr marL="1371600" indent="0" algn="l" rtl="0" eaLnBrk="1" fontAlgn="base" hangingPunct="1">
              <a:spcBef>
                <a:spcPct val="20000"/>
              </a:spcBef>
              <a:spcAft>
                <a:spcPct val="0"/>
              </a:spcAft>
              <a:buClr>
                <a:schemeClr val="accent2"/>
              </a:buClr>
              <a:buSzPct val="55000"/>
              <a:buFont typeface="Wingdings" pitchFamily="2" charset="2"/>
              <a:buNone/>
              <a:defRPr sz="1400">
                <a:solidFill>
                  <a:schemeClr val="tx1"/>
                </a:solidFill>
                <a:latin typeface="+mn-lt"/>
              </a:defRPr>
            </a:lvl4pPr>
            <a:lvl5pPr marL="18288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5pPr>
            <a:lvl6pPr marL="22860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6pPr>
            <a:lvl7pPr marL="27432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7pPr>
            <a:lvl8pPr marL="32004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8pPr>
            <a:lvl9pPr marL="36576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9pPr>
          </a:lstStyle>
          <a:p>
            <a:pPr algn="r"/>
            <a:r>
              <a:rPr lang="en-US" sz="2800" dirty="0" smtClean="0">
                <a:solidFill>
                  <a:srgbClr val="FFFFFF"/>
                </a:solidFill>
                <a:latin typeface="Gotham Book"/>
                <a:cs typeface="Gotham Book"/>
              </a:rPr>
              <a:t>BUILDING ON EACH OTHER’S PROGRAMS</a:t>
            </a:r>
            <a:endParaRPr lang="en-US" sz="2800" dirty="0">
              <a:solidFill>
                <a:srgbClr val="FFFFFF"/>
              </a:solidFill>
              <a:latin typeface="Gotham Book"/>
              <a:cs typeface="Gotham Book"/>
            </a:endParaRPr>
          </a:p>
        </p:txBody>
      </p:sp>
      <p:pic>
        <p:nvPicPr>
          <p:cNvPr id="11" name="Picture 10" descr="BDL_Homepage.jpg"/>
          <p:cNvPicPr>
            <a:picLocks noChangeAspect="1"/>
          </p:cNvPicPr>
          <p:nvPr/>
        </p:nvPicPr>
        <p:blipFill rotWithShape="1">
          <a:blip r:embed="rId4">
            <a:extLst>
              <a:ext uri="{28A0092B-C50C-407E-A947-70E740481C1C}">
                <a14:useLocalDpi xmlns:a14="http://schemas.microsoft.com/office/drawing/2010/main" val="0"/>
              </a:ext>
            </a:extLst>
          </a:blip>
          <a:srcRect b="14153"/>
          <a:stretch/>
        </p:blipFill>
        <p:spPr>
          <a:xfrm>
            <a:off x="6858000" y="1242646"/>
            <a:ext cx="2133600" cy="1805354"/>
          </a:xfrm>
          <a:prstGeom prst="rect">
            <a:avLst/>
          </a:prstGeom>
        </p:spPr>
      </p:pic>
      <p:pic>
        <p:nvPicPr>
          <p:cNvPr id="13" name="Picture 12" descr="EstuaryHomepage.jpg"/>
          <p:cNvPicPr>
            <a:picLocks noChangeAspect="1"/>
          </p:cNvPicPr>
          <p:nvPr/>
        </p:nvPicPr>
        <p:blipFill rotWithShape="1">
          <a:blip r:embed="rId5">
            <a:extLst>
              <a:ext uri="{28A0092B-C50C-407E-A947-70E740481C1C}">
                <a14:useLocalDpi xmlns:a14="http://schemas.microsoft.com/office/drawing/2010/main" val="0"/>
              </a:ext>
            </a:extLst>
          </a:blip>
          <a:srcRect b="13581"/>
          <a:stretch/>
        </p:blipFill>
        <p:spPr>
          <a:xfrm>
            <a:off x="6934200" y="5029200"/>
            <a:ext cx="2073469" cy="1646281"/>
          </a:xfrm>
          <a:prstGeom prst="rect">
            <a:avLst/>
          </a:prstGeom>
        </p:spPr>
      </p:pic>
      <p:pic>
        <p:nvPicPr>
          <p:cNvPr id="14" name="Picture 13" descr="Managing_Salinity.jpg"/>
          <p:cNvPicPr>
            <a:picLocks noChangeAspect="1"/>
          </p:cNvPicPr>
          <p:nvPr/>
        </p:nvPicPr>
        <p:blipFill rotWithShape="1">
          <a:blip r:embed="rId6">
            <a:extLst>
              <a:ext uri="{28A0092B-C50C-407E-A947-70E740481C1C}">
                <a14:useLocalDpi xmlns:a14="http://schemas.microsoft.com/office/drawing/2010/main" val="0"/>
              </a:ext>
            </a:extLst>
          </a:blip>
          <a:srcRect r="18606" b="15722"/>
          <a:stretch/>
        </p:blipFill>
        <p:spPr>
          <a:xfrm>
            <a:off x="6900856" y="3200400"/>
            <a:ext cx="2209800" cy="1709259"/>
          </a:xfrm>
          <a:prstGeom prst="rect">
            <a:avLst/>
          </a:prstGeom>
        </p:spPr>
      </p:pic>
      <p:sp>
        <p:nvSpPr>
          <p:cNvPr id="16" name="TextBox 15"/>
          <p:cNvSpPr txBox="1"/>
          <p:nvPr/>
        </p:nvSpPr>
        <p:spPr>
          <a:xfrm>
            <a:off x="76199" y="1447800"/>
            <a:ext cx="7103533" cy="5632310"/>
          </a:xfrm>
          <a:prstGeom prst="rect">
            <a:avLst/>
          </a:prstGeom>
          <a:noFill/>
        </p:spPr>
        <p:txBody>
          <a:bodyPr wrap="square" rtlCol="0">
            <a:spAutoFit/>
          </a:bodyPr>
          <a:lstStyle/>
          <a:p>
            <a:pPr lvl="1"/>
            <a:r>
              <a:rPr lang="en-US" sz="2400" dirty="0" smtClean="0">
                <a:latin typeface="Gotham Book"/>
                <a:cs typeface="Gotham Book"/>
              </a:rPr>
              <a:t>Each region’s needs are different: </a:t>
            </a:r>
          </a:p>
          <a:p>
            <a:pPr lvl="1"/>
            <a:r>
              <a:rPr lang="en-US" sz="2400" dirty="0" smtClean="0">
                <a:latin typeface="Gotham Book"/>
                <a:cs typeface="Gotham Book"/>
              </a:rPr>
              <a:t> </a:t>
            </a:r>
          </a:p>
          <a:p>
            <a:pPr lvl="1"/>
            <a:r>
              <a:rPr lang="en-US" sz="2400" dirty="0" smtClean="0"/>
              <a:t>Multi </a:t>
            </a:r>
            <a:r>
              <a:rPr lang="en-US" sz="2400" dirty="0"/>
              <a:t>Stakeholder Collaboration </a:t>
            </a:r>
          </a:p>
          <a:p>
            <a:pPr lvl="1"/>
            <a:r>
              <a:rPr lang="en-US" sz="2400" dirty="0"/>
              <a:t>Data Aggregation and Data Management </a:t>
            </a:r>
          </a:p>
          <a:p>
            <a:pPr lvl="1"/>
            <a:r>
              <a:rPr lang="en-US" sz="2400" dirty="0"/>
              <a:t>Data Analysis and Visualizations Mapping and GIS </a:t>
            </a:r>
          </a:p>
          <a:p>
            <a:pPr lvl="1"/>
            <a:r>
              <a:rPr lang="en-US" sz="2400" dirty="0"/>
              <a:t>Regional Document Libraries Operations Dashboards </a:t>
            </a:r>
          </a:p>
          <a:p>
            <a:pPr lvl="1"/>
            <a:r>
              <a:rPr lang="en-US" sz="2400" dirty="0"/>
              <a:t>Ecosystem Projects </a:t>
            </a:r>
          </a:p>
          <a:p>
            <a:pPr lvl="1"/>
            <a:r>
              <a:rPr lang="en-US" sz="2400" dirty="0"/>
              <a:t>Special Studies      </a:t>
            </a:r>
          </a:p>
          <a:p>
            <a:pPr lvl="1"/>
            <a:r>
              <a:rPr lang="en-US" sz="2400" dirty="0" smtClean="0"/>
              <a:t>Web </a:t>
            </a:r>
            <a:r>
              <a:rPr lang="en-US" sz="2400" dirty="0"/>
              <a:t>Service Development </a:t>
            </a:r>
          </a:p>
          <a:p>
            <a:pPr lvl="1"/>
            <a:r>
              <a:rPr lang="en-US" sz="2400" dirty="0"/>
              <a:t>Regulatory Reporting </a:t>
            </a:r>
            <a:endParaRPr lang="en-US" sz="2400" dirty="0" smtClean="0"/>
          </a:p>
          <a:p>
            <a:pPr lvl="1"/>
            <a:endParaRPr lang="en-US" sz="2400" dirty="0">
              <a:latin typeface="Gotham Book"/>
              <a:cs typeface="Gotham Book"/>
            </a:endParaRPr>
          </a:p>
          <a:p>
            <a:pPr lvl="1"/>
            <a:r>
              <a:rPr lang="en-US" sz="2400" dirty="0" smtClean="0">
                <a:latin typeface="Gotham Book"/>
                <a:cs typeface="Gotham Book"/>
              </a:rPr>
              <a:t>…The sharing with other portal’s for system wide view</a:t>
            </a:r>
          </a:p>
          <a:p>
            <a:pPr marL="457200" indent="-457200">
              <a:buFont typeface="Wingdings" charset="2"/>
              <a:buChar char="§"/>
            </a:pPr>
            <a:endParaRPr lang="en-US" sz="2400" dirty="0">
              <a:latin typeface="Gotham Book"/>
              <a:cs typeface="Gotham Book"/>
            </a:endParaRPr>
          </a:p>
        </p:txBody>
      </p:sp>
    </p:spTree>
    <p:extLst>
      <p:ext uri="{BB962C8B-B14F-4D97-AF65-F5344CB8AC3E}">
        <p14:creationId xmlns:p14="http://schemas.microsoft.com/office/powerpoint/2010/main" val="87293420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657842668"/>
              </p:ext>
            </p:extLst>
          </p:nvPr>
        </p:nvGraphicFramePr>
        <p:xfrm>
          <a:off x="1744133" y="202353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E:\SF360\BDL\Enviados\PPT Design\title ba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 y="247656"/>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5" name="1 CuadroTexto"/>
          <p:cNvSpPr txBox="1"/>
          <p:nvPr/>
        </p:nvSpPr>
        <p:spPr>
          <a:xfrm>
            <a:off x="3957553" y="56364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REVENUE MODELS</a:t>
            </a:r>
            <a:endParaRPr lang="es-AR" sz="3000" dirty="0">
              <a:solidFill>
                <a:schemeClr val="bg1"/>
              </a:solidFill>
              <a:latin typeface="Gotham Book"/>
              <a:cs typeface="Gotham Book"/>
            </a:endParaRPr>
          </a:p>
        </p:txBody>
      </p:sp>
    </p:spTree>
    <p:extLst>
      <p:ext uri="{BB962C8B-B14F-4D97-AF65-F5344CB8AC3E}">
        <p14:creationId xmlns:p14="http://schemas.microsoft.com/office/powerpoint/2010/main" val="2347367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685800" y="1676400"/>
            <a:ext cx="7772400" cy="4114800"/>
          </a:xfrm>
        </p:spPr>
        <p:txBody>
          <a:bodyPr>
            <a:normAutofit fontScale="25000" lnSpcReduction="20000"/>
          </a:bodyPr>
          <a:lstStyle/>
          <a:p>
            <a:pPr>
              <a:buNone/>
            </a:pPr>
            <a:r>
              <a:rPr lang="en-US" sz="6200" u="sng" dirty="0" smtClean="0">
                <a:solidFill>
                  <a:srgbClr val="254061"/>
                </a:solidFill>
              </a:rPr>
              <a:t>A” Classic” Value Proposition in an virtually untapped market:</a:t>
            </a:r>
          </a:p>
          <a:p>
            <a:pPr>
              <a:buNone/>
            </a:pPr>
            <a:endParaRPr lang="en-US" sz="6200" u="sng" dirty="0" smtClean="0">
              <a:solidFill>
                <a:srgbClr val="254061"/>
              </a:solidFill>
            </a:endParaRPr>
          </a:p>
          <a:p>
            <a:r>
              <a:rPr lang="en-US" sz="6200" dirty="0" smtClean="0">
                <a:solidFill>
                  <a:srgbClr val="254061"/>
                </a:solidFill>
              </a:rPr>
              <a:t>Organize and report data and information between agencies, NGO’s, universities and collaborators</a:t>
            </a:r>
          </a:p>
          <a:p>
            <a:endParaRPr lang="en-US" sz="6200" dirty="0" smtClean="0">
              <a:solidFill>
                <a:srgbClr val="254061"/>
              </a:solidFill>
            </a:endParaRPr>
          </a:p>
          <a:p>
            <a:r>
              <a:rPr lang="en-US" sz="6200" dirty="0" smtClean="0">
                <a:solidFill>
                  <a:srgbClr val="254061"/>
                </a:solidFill>
              </a:rPr>
              <a:t>Better understand and communicate real time continuous and discrete data with colleagues and management</a:t>
            </a:r>
          </a:p>
          <a:p>
            <a:endParaRPr lang="en-US" sz="6200" dirty="0" smtClean="0">
              <a:solidFill>
                <a:srgbClr val="254061"/>
              </a:solidFill>
            </a:endParaRPr>
          </a:p>
          <a:p>
            <a:r>
              <a:rPr lang="en-US" sz="6200" dirty="0" smtClean="0">
                <a:solidFill>
                  <a:srgbClr val="254061"/>
                </a:solidFill>
              </a:rPr>
              <a:t>Visualize data live and with as many supporting resources as possible</a:t>
            </a:r>
          </a:p>
          <a:p>
            <a:endParaRPr lang="en-US" sz="6200" dirty="0" smtClean="0">
              <a:solidFill>
                <a:srgbClr val="254061"/>
              </a:solidFill>
            </a:endParaRPr>
          </a:p>
          <a:p>
            <a:r>
              <a:rPr lang="en-US" sz="6200" dirty="0" smtClean="0">
                <a:solidFill>
                  <a:srgbClr val="254061"/>
                </a:solidFill>
              </a:rPr>
              <a:t>Create a workspace where all collaborators can better view and comment on data to create reports to operational managers</a:t>
            </a:r>
          </a:p>
          <a:p>
            <a:endParaRPr lang="en-US" sz="6200" dirty="0" smtClean="0">
              <a:solidFill>
                <a:srgbClr val="254061"/>
              </a:solidFill>
            </a:endParaRPr>
          </a:p>
          <a:p>
            <a:r>
              <a:rPr lang="en-US" sz="6200" dirty="0" smtClean="0">
                <a:solidFill>
                  <a:srgbClr val="254061"/>
                </a:solidFill>
              </a:rPr>
              <a:t>View and archive data in one common interface</a:t>
            </a:r>
          </a:p>
          <a:p>
            <a:endParaRPr lang="en-US" sz="6200" dirty="0" smtClean="0">
              <a:solidFill>
                <a:srgbClr val="254061"/>
              </a:solidFill>
            </a:endParaRPr>
          </a:p>
          <a:p>
            <a:r>
              <a:rPr lang="en-US" sz="6200" dirty="0" smtClean="0">
                <a:solidFill>
                  <a:srgbClr val="254061"/>
                </a:solidFill>
              </a:rPr>
              <a:t>Create a data dashboard where agencies can monitor and comment on water quality in real time</a:t>
            </a:r>
          </a:p>
          <a:p>
            <a:endParaRPr lang="en-US" sz="6200" dirty="0" smtClean="0">
              <a:solidFill>
                <a:srgbClr val="254061"/>
              </a:solidFill>
            </a:endParaRPr>
          </a:p>
          <a:p>
            <a:r>
              <a:rPr lang="en-US" sz="6200" dirty="0" smtClean="0">
                <a:solidFill>
                  <a:srgbClr val="254061"/>
                </a:solidFill>
              </a:rPr>
              <a:t>Develop alerts generated from data thresholds and report in real time via apps and web portals</a:t>
            </a:r>
          </a:p>
          <a:p>
            <a:pPr>
              <a:buNone/>
            </a:pPr>
            <a:endParaRPr lang="en-US" dirty="0" smtClean="0"/>
          </a:p>
          <a:p>
            <a:endParaRPr lang="en-US" dirty="0" smtClean="0"/>
          </a:p>
          <a:p>
            <a:endParaRPr lang="en-US" b="1" dirty="0"/>
          </a:p>
          <a:p>
            <a:pPr lvl="4">
              <a:lnSpc>
                <a:spcPct val="90000"/>
              </a:lnSpc>
              <a:buFontTx/>
              <a:buNone/>
            </a:pPr>
            <a:r>
              <a:rPr lang="en-US" sz="3600" dirty="0"/>
              <a:t>				</a:t>
            </a:r>
            <a:r>
              <a:rPr lang="en-US" sz="1800" dirty="0"/>
              <a:t>	</a:t>
            </a:r>
          </a:p>
          <a:p>
            <a:pPr marL="0" indent="0">
              <a:lnSpc>
                <a:spcPct val="90000"/>
              </a:lnSpc>
              <a:buNone/>
            </a:pPr>
            <a:endParaRPr lang="en-US" sz="2800" b="1" dirty="0" smtClean="0"/>
          </a:p>
          <a:p>
            <a:pPr marL="0" indent="0">
              <a:lnSpc>
                <a:spcPct val="90000"/>
              </a:lnSpc>
              <a:buNone/>
            </a:pPr>
            <a:endParaRPr lang="en-US" sz="2800" b="1" dirty="0"/>
          </a:p>
          <a:p>
            <a:pPr marL="0" indent="0">
              <a:lnSpc>
                <a:spcPct val="90000"/>
              </a:lnSpc>
              <a:buNone/>
            </a:pPr>
            <a:endParaRPr lang="en-US" sz="2800" b="1" dirty="0"/>
          </a:p>
          <a:p>
            <a:pPr>
              <a:lnSpc>
                <a:spcPct val="90000"/>
              </a:lnSpc>
            </a:pPr>
            <a:endParaRPr lang="en-US" sz="2800" b="1" dirty="0"/>
          </a:p>
          <a:p>
            <a:pPr>
              <a:lnSpc>
                <a:spcPct val="90000"/>
              </a:lnSpc>
            </a:pPr>
            <a:endParaRPr lang="en-US" sz="2800" dirty="0"/>
          </a:p>
        </p:txBody>
      </p:sp>
      <p:pic>
        <p:nvPicPr>
          <p:cNvPr id="5124" name="Picture 4" descr="OpenNRM_Water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6156326"/>
            <a:ext cx="604838" cy="565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247656"/>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7" name="1 CuadroTexto"/>
          <p:cNvSpPr txBox="1"/>
          <p:nvPr/>
        </p:nvSpPr>
        <p:spPr>
          <a:xfrm>
            <a:off x="3957553" y="56364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VALUE PROPOSITION</a:t>
            </a:r>
            <a:endParaRPr lang="es-AR" sz="3000" dirty="0">
              <a:solidFill>
                <a:schemeClr val="bg1"/>
              </a:solidFill>
              <a:latin typeface="Gotham Book"/>
              <a:cs typeface="Gotham Book"/>
            </a:endParaRPr>
          </a:p>
        </p:txBody>
      </p:sp>
    </p:spTree>
    <p:extLst>
      <p:ext uri="{BB962C8B-B14F-4D97-AF65-F5344CB8AC3E}">
        <p14:creationId xmlns:p14="http://schemas.microsoft.com/office/powerpoint/2010/main" val="303225785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 COMMUNITY</a:t>
            </a:r>
            <a:endParaRPr lang="es-AR" sz="3000" dirty="0">
              <a:solidFill>
                <a:schemeClr val="bg1"/>
              </a:solidFill>
              <a:latin typeface="Gotham Book"/>
              <a:cs typeface="Gotham Book"/>
            </a:endParaRPr>
          </a:p>
        </p:txBody>
      </p:sp>
      <p:sp>
        <p:nvSpPr>
          <p:cNvPr id="3" name="2 CuadroTexto"/>
          <p:cNvSpPr txBox="1"/>
          <p:nvPr/>
        </p:nvSpPr>
        <p:spPr>
          <a:xfrm>
            <a:off x="158755" y="1478101"/>
            <a:ext cx="4932742" cy="2031325"/>
          </a:xfrm>
          <a:prstGeom prst="rect">
            <a:avLst/>
          </a:prstGeom>
          <a:noFill/>
        </p:spPr>
        <p:txBody>
          <a:bodyPr wrap="square" rtlCol="0">
            <a:spAutoFit/>
          </a:bodyPr>
          <a:lstStyle/>
          <a:p>
            <a:r>
              <a:rPr lang="es-AR" u="sng" dirty="0" smtClean="0">
                <a:solidFill>
                  <a:srgbClr val="254061"/>
                </a:solidFill>
                <a:latin typeface="Gotham Medium"/>
                <a:cs typeface="Gotham Medium"/>
              </a:rPr>
              <a:t>COMMUNITY MAP-BASED TOOLS</a:t>
            </a:r>
            <a:r>
              <a:rPr lang="es-AR" sz="1400" u="sng" dirty="0" smtClean="0">
                <a:solidFill>
                  <a:schemeClr val="bg1">
                    <a:lumMod val="95000"/>
                  </a:schemeClr>
                </a:solidFill>
                <a:latin typeface="Gotham Medium"/>
                <a:cs typeface="Gotham Medium"/>
              </a:rPr>
              <a:t>:</a:t>
            </a:r>
          </a:p>
          <a:p>
            <a:endParaRPr lang="es-AR" u="sng" dirty="0" smtClean="0">
              <a:solidFill>
                <a:schemeClr val="bg1">
                  <a:lumMod val="95000"/>
                </a:schemeClr>
              </a:solidFill>
              <a:latin typeface="Gotham Book"/>
              <a:cs typeface="Gotham Book"/>
            </a:endParaRPr>
          </a:p>
          <a:p>
            <a:endParaRPr lang="es-AR" dirty="0" smtClean="0">
              <a:solidFill>
                <a:schemeClr val="bg1"/>
              </a:solidFill>
              <a:latin typeface="Gotham Book"/>
              <a:cs typeface="Gotham Book"/>
            </a:endParaRPr>
          </a:p>
          <a:p>
            <a:endParaRPr lang="es-AR" dirty="0" smtClean="0">
              <a:solidFill>
                <a:schemeClr val="bg1"/>
              </a:solidFill>
              <a:latin typeface="Gotham Book"/>
            </a:endParaRPr>
          </a:p>
          <a:p>
            <a:endParaRPr lang="es-AR" u="sng" dirty="0">
              <a:solidFill>
                <a:schemeClr val="bg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53085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260813" y="75662"/>
            <a:ext cx="1226291" cy="128536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614482407"/>
              </p:ext>
            </p:extLst>
          </p:nvPr>
        </p:nvGraphicFramePr>
        <p:xfrm>
          <a:off x="158755" y="1920933"/>
          <a:ext cx="4927600" cy="4223170"/>
        </p:xfrm>
        <a:graphic>
          <a:graphicData uri="http://schemas.openxmlformats.org/drawingml/2006/table">
            <a:tbl>
              <a:tblPr/>
              <a:tblGrid>
                <a:gridCol w="2235200"/>
                <a:gridCol w="2692400"/>
              </a:tblGrid>
              <a:tr h="885613">
                <a:tc>
                  <a:txBody>
                    <a:bodyPr/>
                    <a:lstStyle/>
                    <a:p>
                      <a:pPr algn="ctr" fontAlgn="b"/>
                      <a:r>
                        <a:rPr lang="en-US" sz="1900" b="0" i="0" u="none" strike="noStrike" dirty="0" smtClean="0">
                          <a:solidFill>
                            <a:srgbClr val="254061"/>
                          </a:solidFill>
                          <a:effectLst/>
                          <a:latin typeface="Gotham Medium"/>
                          <a:cs typeface="Gotham Book"/>
                        </a:rPr>
                        <a:t>USERS</a:t>
                      </a:r>
                    </a:p>
                    <a:p>
                      <a:pPr algn="ctr" fontAlgn="b"/>
                      <a:endParaRPr lang="en-US" sz="1900" b="0" i="0" u="none" strike="noStrike" dirty="0">
                        <a:solidFill>
                          <a:srgbClr val="254061"/>
                        </a:solidFill>
                        <a:effectLst/>
                        <a:latin typeface="Gotham Medium"/>
                        <a:cs typeface="Gotham Book"/>
                      </a:endParaRPr>
                    </a:p>
                  </a:txBody>
                  <a:tcPr marL="12700" marR="12700" marT="16933" marB="0" anchor="b">
                    <a:lnL>
                      <a:noFill/>
                    </a:lnL>
                    <a:lnR>
                      <a:noFill/>
                    </a:lnR>
                    <a:lnT>
                      <a:noFill/>
                    </a:lnT>
                    <a:lnB>
                      <a:noFill/>
                    </a:lnB>
                  </a:tcPr>
                </a:tc>
                <a:tc>
                  <a:txBody>
                    <a:bodyPr/>
                    <a:lstStyle/>
                    <a:p>
                      <a:pPr algn="ctr" fontAlgn="b"/>
                      <a:r>
                        <a:rPr lang="en-US" sz="1900" b="0" i="0" u="none" strike="noStrike" dirty="0">
                          <a:solidFill>
                            <a:srgbClr val="254061"/>
                          </a:solidFill>
                          <a:effectLst/>
                          <a:latin typeface="Gotham Medium"/>
                          <a:cs typeface="Gotham Book"/>
                        </a:rPr>
                        <a:t>BDL COMMUNITY </a:t>
                      </a:r>
                      <a:r>
                        <a:rPr lang="en-US" sz="1900" b="0" i="0" u="none" strike="noStrike" dirty="0" smtClean="0">
                          <a:solidFill>
                            <a:srgbClr val="254061"/>
                          </a:solidFill>
                          <a:effectLst/>
                          <a:latin typeface="Gotham Medium"/>
                          <a:cs typeface="Gotham Book"/>
                        </a:rPr>
                        <a:t>MEMBERS</a:t>
                      </a:r>
                    </a:p>
                    <a:p>
                      <a:pPr algn="ctr" fontAlgn="b"/>
                      <a:endParaRPr lang="en-US" sz="1900" b="0" i="0" u="none" strike="noStrike" dirty="0">
                        <a:solidFill>
                          <a:srgbClr val="254061"/>
                        </a:solidFill>
                        <a:effectLst/>
                        <a:latin typeface="Gotham Medium"/>
                        <a:cs typeface="Gotham Book"/>
                      </a:endParaRPr>
                    </a:p>
                  </a:txBody>
                  <a:tcPr marL="12700" marR="12700" marT="16933" marB="0" anchor="b">
                    <a:lnL>
                      <a:noFill/>
                    </a:lnL>
                    <a:lnR>
                      <a:noFill/>
                    </a:lnR>
                    <a:lnT>
                      <a:noFill/>
                    </a:lnT>
                    <a:lnB>
                      <a:noFill/>
                    </a:lnB>
                  </a:tcPr>
                </a:tc>
              </a:tr>
              <a:tr h="306493">
                <a:tc>
                  <a:txBody>
                    <a:bodyPr/>
                    <a:lstStyle/>
                    <a:p>
                      <a:pPr algn="ctr" fontAlgn="b"/>
                      <a:r>
                        <a:rPr lang="en-US" sz="1900" b="0" i="0" u="none" strike="noStrike" dirty="0" smtClean="0">
                          <a:solidFill>
                            <a:srgbClr val="254061"/>
                          </a:solidFill>
                          <a:effectLst/>
                          <a:latin typeface="Gotham Book"/>
                          <a:cs typeface="Gotham Book"/>
                        </a:rPr>
                        <a:t>Explore</a:t>
                      </a:r>
                      <a:endParaRPr lang="en-US" sz="1900" b="0" i="0" u="none" strike="noStrike" dirty="0">
                        <a:solidFill>
                          <a:srgbClr val="254061"/>
                        </a:solidFill>
                        <a:effectLst/>
                        <a:latin typeface="Gotham Book"/>
                        <a:cs typeface="Gotham Book"/>
                      </a:endParaRPr>
                    </a:p>
                  </a:txBody>
                  <a:tcPr marL="12700" marR="12700" marT="16933" marB="0" anchor="b">
                    <a:lnL>
                      <a:noFill/>
                    </a:lnL>
                    <a:lnR>
                      <a:noFill/>
                    </a:lnR>
                    <a:lnT>
                      <a:noFill/>
                    </a:lnT>
                    <a:lnB>
                      <a:noFill/>
                    </a:lnB>
                  </a:tcPr>
                </a:tc>
                <a:tc>
                  <a:txBody>
                    <a:bodyPr/>
                    <a:lstStyle/>
                    <a:p>
                      <a:pPr algn="ctr" fontAlgn="b"/>
                      <a:r>
                        <a:rPr lang="en-US" sz="1900" b="0" i="0" u="none" strike="noStrike" dirty="0">
                          <a:solidFill>
                            <a:srgbClr val="254061"/>
                          </a:solidFill>
                          <a:effectLst/>
                          <a:latin typeface="Gotham Book"/>
                          <a:cs typeface="Gotham Book"/>
                        </a:rPr>
                        <a:t>Keep users Informed:</a:t>
                      </a:r>
                    </a:p>
                  </a:txBody>
                  <a:tcPr marL="12700" marR="12700" marT="16933" marB="0" anchor="b">
                    <a:lnL>
                      <a:noFill/>
                    </a:lnL>
                    <a:lnR>
                      <a:noFill/>
                    </a:lnR>
                    <a:lnT>
                      <a:noFill/>
                    </a:lnT>
                    <a:lnB>
                      <a:noFill/>
                    </a:lnB>
                  </a:tcPr>
                </a:tc>
              </a:tr>
              <a:tr h="306493">
                <a:tc>
                  <a:txBody>
                    <a:bodyPr/>
                    <a:lstStyle/>
                    <a:p>
                      <a:pPr algn="ctr" fontAlgn="b"/>
                      <a:r>
                        <a:rPr lang="en-US" sz="1900" b="0" i="0" u="none" strike="noStrike" dirty="0" smtClean="0">
                          <a:solidFill>
                            <a:srgbClr val="254061"/>
                          </a:solidFill>
                          <a:effectLst/>
                          <a:latin typeface="Gotham Book"/>
                          <a:cs typeface="Gotham Book"/>
                        </a:rPr>
                        <a:t>Find</a:t>
                      </a:r>
                      <a:endParaRPr lang="en-US" sz="1900" b="0" i="0" u="none" strike="noStrike" dirty="0">
                        <a:solidFill>
                          <a:srgbClr val="254061"/>
                        </a:solidFill>
                        <a:effectLst/>
                        <a:latin typeface="Gotham Book"/>
                        <a:cs typeface="Gotham Book"/>
                      </a:endParaRPr>
                    </a:p>
                  </a:txBody>
                  <a:tcPr marL="12700" marR="12700" marT="16933" marB="0" anchor="b">
                    <a:lnL>
                      <a:noFill/>
                    </a:lnL>
                    <a:lnR>
                      <a:noFill/>
                    </a:lnR>
                    <a:lnT>
                      <a:noFill/>
                    </a:lnT>
                    <a:lnB>
                      <a:noFill/>
                    </a:lnB>
                  </a:tcPr>
                </a:tc>
                <a:tc>
                  <a:txBody>
                    <a:bodyPr/>
                    <a:lstStyle/>
                    <a:p>
                      <a:pPr algn="ctr" fontAlgn="b"/>
                      <a:r>
                        <a:rPr lang="en-US" sz="1900" b="0" i="0" u="none" strike="noStrike">
                          <a:solidFill>
                            <a:srgbClr val="254061"/>
                          </a:solidFill>
                          <a:effectLst/>
                          <a:latin typeface="Gotham Book"/>
                          <a:cs typeface="Gotham Book"/>
                        </a:rPr>
                        <a:t>Provide Detail</a:t>
                      </a:r>
                    </a:p>
                  </a:txBody>
                  <a:tcPr marL="12700" marR="12700" marT="16933" marB="0" anchor="b">
                    <a:lnL>
                      <a:noFill/>
                    </a:lnL>
                    <a:lnR>
                      <a:noFill/>
                    </a:lnR>
                    <a:lnT>
                      <a:noFill/>
                    </a:lnT>
                    <a:lnB>
                      <a:noFill/>
                    </a:lnB>
                  </a:tcPr>
                </a:tc>
              </a:tr>
              <a:tr h="306493">
                <a:tc>
                  <a:txBody>
                    <a:bodyPr/>
                    <a:lstStyle/>
                    <a:p>
                      <a:pPr algn="ctr" fontAlgn="b"/>
                      <a:r>
                        <a:rPr lang="en-US" sz="1900" b="0" i="0" u="none" strike="noStrike" dirty="0" smtClean="0">
                          <a:solidFill>
                            <a:srgbClr val="254061"/>
                          </a:solidFill>
                          <a:effectLst/>
                          <a:latin typeface="Gotham Book"/>
                          <a:cs typeface="Gotham Book"/>
                        </a:rPr>
                        <a:t>Contribute</a:t>
                      </a:r>
                      <a:endParaRPr lang="en-US" sz="1900" b="0" i="0" u="none" strike="noStrike" dirty="0">
                        <a:solidFill>
                          <a:srgbClr val="254061"/>
                        </a:solidFill>
                        <a:effectLst/>
                        <a:latin typeface="Gotham Book"/>
                        <a:cs typeface="Gotham Book"/>
                      </a:endParaRPr>
                    </a:p>
                  </a:txBody>
                  <a:tcPr marL="12700" marR="12700" marT="16933" marB="0" anchor="b">
                    <a:lnL>
                      <a:noFill/>
                    </a:lnL>
                    <a:lnR>
                      <a:noFill/>
                    </a:lnR>
                    <a:lnT>
                      <a:noFill/>
                    </a:lnT>
                    <a:lnB>
                      <a:noFill/>
                    </a:lnB>
                  </a:tcPr>
                </a:tc>
                <a:tc>
                  <a:txBody>
                    <a:bodyPr/>
                    <a:lstStyle/>
                    <a:p>
                      <a:pPr algn="ctr" fontAlgn="b"/>
                      <a:r>
                        <a:rPr lang="en-US" sz="1900" b="0" i="0" u="none" strike="noStrike" dirty="0">
                          <a:solidFill>
                            <a:srgbClr val="254061"/>
                          </a:solidFill>
                          <a:effectLst/>
                          <a:latin typeface="Gotham Book"/>
                          <a:cs typeface="Gotham Book"/>
                        </a:rPr>
                        <a:t>Manage Your Listing</a:t>
                      </a:r>
                    </a:p>
                  </a:txBody>
                  <a:tcPr marL="12700" marR="12700" marT="16933" marB="0" anchor="b">
                    <a:lnL>
                      <a:noFill/>
                    </a:lnL>
                    <a:lnR>
                      <a:noFill/>
                    </a:lnR>
                    <a:lnT>
                      <a:noFill/>
                    </a:lnT>
                    <a:lnB>
                      <a:noFill/>
                    </a:lnB>
                  </a:tcPr>
                </a:tc>
              </a:tr>
              <a:tr h="596053">
                <a:tc>
                  <a:txBody>
                    <a:bodyPr/>
                    <a:lstStyle/>
                    <a:p>
                      <a:pPr algn="ctr" fontAlgn="b"/>
                      <a:r>
                        <a:rPr lang="en-US" sz="1900" b="0" i="0" u="none" strike="noStrike" dirty="0" smtClean="0">
                          <a:solidFill>
                            <a:srgbClr val="254061"/>
                          </a:solidFill>
                          <a:effectLst/>
                          <a:latin typeface="Gotham Book"/>
                          <a:cs typeface="Gotham Book"/>
                        </a:rPr>
                        <a:t>Follow</a:t>
                      </a:r>
                      <a:endParaRPr lang="en-US" sz="1900" b="0" i="0" u="none" strike="noStrike" dirty="0">
                        <a:solidFill>
                          <a:srgbClr val="254061"/>
                        </a:solidFill>
                        <a:effectLst/>
                        <a:latin typeface="Gotham Book"/>
                        <a:cs typeface="Gotham Book"/>
                      </a:endParaRPr>
                    </a:p>
                  </a:txBody>
                  <a:tcPr marL="12700" marR="12700" marT="16933" marB="0" anchor="b">
                    <a:lnL>
                      <a:noFill/>
                    </a:lnL>
                    <a:lnR>
                      <a:noFill/>
                    </a:lnR>
                    <a:lnT>
                      <a:noFill/>
                    </a:lnT>
                    <a:lnB>
                      <a:noFill/>
                    </a:lnB>
                  </a:tcPr>
                </a:tc>
                <a:tc>
                  <a:txBody>
                    <a:bodyPr/>
                    <a:lstStyle/>
                    <a:p>
                      <a:pPr algn="ctr" fontAlgn="b"/>
                      <a:r>
                        <a:rPr lang="en-US" sz="1900" b="0" i="0" u="none" strike="noStrike" dirty="0">
                          <a:solidFill>
                            <a:srgbClr val="254061"/>
                          </a:solidFill>
                          <a:effectLst/>
                          <a:latin typeface="Gotham Book"/>
                          <a:cs typeface="Gotham Book"/>
                        </a:rPr>
                        <a:t>Add Images, Videos, Documents</a:t>
                      </a:r>
                    </a:p>
                  </a:txBody>
                  <a:tcPr marL="12700" marR="12700" marT="16933" marB="0" anchor="b">
                    <a:lnL>
                      <a:noFill/>
                    </a:lnL>
                    <a:lnR>
                      <a:noFill/>
                    </a:lnR>
                    <a:lnT>
                      <a:noFill/>
                    </a:lnT>
                    <a:lnB>
                      <a:noFill/>
                    </a:lnB>
                  </a:tcPr>
                </a:tc>
              </a:tr>
              <a:tr h="306493">
                <a:tc>
                  <a:txBody>
                    <a:bodyPr/>
                    <a:lstStyle/>
                    <a:p>
                      <a:pPr algn="ctr" fontAlgn="b"/>
                      <a:r>
                        <a:rPr lang="en-US" sz="1900" b="0" i="0" u="none" strike="noStrike" dirty="0" smtClean="0">
                          <a:solidFill>
                            <a:srgbClr val="254061"/>
                          </a:solidFill>
                          <a:effectLst/>
                          <a:latin typeface="Gotham Book"/>
                          <a:cs typeface="Gotham Book"/>
                        </a:rPr>
                        <a:t>Be Notified</a:t>
                      </a:r>
                      <a:endParaRPr lang="en-US" sz="1900" b="0" i="0" u="none" strike="noStrike" dirty="0">
                        <a:solidFill>
                          <a:srgbClr val="254061"/>
                        </a:solidFill>
                        <a:effectLst/>
                        <a:latin typeface="Gotham Book"/>
                        <a:cs typeface="Gotham Book"/>
                      </a:endParaRPr>
                    </a:p>
                  </a:txBody>
                  <a:tcPr marL="12700" marR="12700" marT="16933" marB="0" anchor="b">
                    <a:lnL>
                      <a:noFill/>
                    </a:lnL>
                    <a:lnR>
                      <a:noFill/>
                    </a:lnR>
                    <a:lnT>
                      <a:noFill/>
                    </a:lnT>
                    <a:lnB>
                      <a:noFill/>
                    </a:lnB>
                  </a:tcPr>
                </a:tc>
                <a:tc>
                  <a:txBody>
                    <a:bodyPr/>
                    <a:lstStyle/>
                    <a:p>
                      <a:pPr algn="ctr" fontAlgn="b"/>
                      <a:r>
                        <a:rPr lang="en-US" sz="1900" b="0" i="0" u="none" strike="noStrike" dirty="0">
                          <a:solidFill>
                            <a:srgbClr val="254061"/>
                          </a:solidFill>
                          <a:effectLst/>
                          <a:latin typeface="Gotham Book"/>
                          <a:cs typeface="Gotham Book"/>
                        </a:rPr>
                        <a:t>Post Comments</a:t>
                      </a:r>
                    </a:p>
                  </a:txBody>
                  <a:tcPr marL="12700" marR="12700" marT="16933" marB="0" anchor="b">
                    <a:lnL>
                      <a:noFill/>
                    </a:lnL>
                    <a:lnR>
                      <a:noFill/>
                    </a:lnR>
                    <a:lnT>
                      <a:noFill/>
                    </a:lnT>
                    <a:lnB>
                      <a:noFill/>
                    </a:lnB>
                  </a:tcPr>
                </a:tc>
              </a:tr>
              <a:tr h="306493">
                <a:tc>
                  <a:txBody>
                    <a:bodyPr/>
                    <a:lstStyle/>
                    <a:p>
                      <a:pPr algn="ctr" fontAlgn="b"/>
                      <a:endParaRPr lang="en-US" sz="1900" b="0" i="0" u="none" strike="noStrike" dirty="0">
                        <a:solidFill>
                          <a:srgbClr val="254061"/>
                        </a:solidFill>
                        <a:effectLst/>
                        <a:latin typeface="Gotham Book"/>
                        <a:cs typeface="Gotham Book"/>
                      </a:endParaRPr>
                    </a:p>
                  </a:txBody>
                  <a:tcPr marL="12700" marR="12700" marT="16933" marB="0" anchor="b">
                    <a:lnL>
                      <a:noFill/>
                    </a:lnL>
                    <a:lnR>
                      <a:noFill/>
                    </a:lnR>
                    <a:lnT>
                      <a:noFill/>
                    </a:lnT>
                    <a:lnB>
                      <a:noFill/>
                    </a:lnB>
                  </a:tcPr>
                </a:tc>
                <a:tc>
                  <a:txBody>
                    <a:bodyPr/>
                    <a:lstStyle/>
                    <a:p>
                      <a:pPr algn="ctr" fontAlgn="b"/>
                      <a:endParaRPr lang="en-US" sz="1900" b="0" i="0" u="none" strike="noStrike">
                        <a:solidFill>
                          <a:srgbClr val="254061"/>
                        </a:solidFill>
                        <a:effectLst/>
                        <a:latin typeface="Gotham Book"/>
                        <a:cs typeface="Gotham Book"/>
                      </a:endParaRPr>
                    </a:p>
                  </a:txBody>
                  <a:tcPr marL="12700" marR="12700" marT="16933" marB="0" anchor="b">
                    <a:lnL>
                      <a:noFill/>
                    </a:lnL>
                    <a:lnR>
                      <a:noFill/>
                    </a:lnR>
                    <a:lnT>
                      <a:noFill/>
                    </a:lnT>
                    <a:lnB>
                      <a:noFill/>
                    </a:lnB>
                  </a:tcPr>
                </a:tc>
              </a:tr>
              <a:tr h="596053">
                <a:tc>
                  <a:txBody>
                    <a:bodyPr/>
                    <a:lstStyle/>
                    <a:p>
                      <a:pPr algn="ctr" fontAlgn="b"/>
                      <a:endParaRPr lang="en-US" sz="1900" b="0" i="0" u="none" strike="noStrike" dirty="0">
                        <a:solidFill>
                          <a:srgbClr val="254061"/>
                        </a:solidFill>
                        <a:effectLst/>
                        <a:latin typeface="Gotham Book"/>
                        <a:cs typeface="Gotham Book"/>
                      </a:endParaRPr>
                    </a:p>
                  </a:txBody>
                  <a:tcPr marL="12700" marR="12700" marT="16933" marB="0" anchor="b">
                    <a:lnL>
                      <a:noFill/>
                    </a:lnL>
                    <a:lnR>
                      <a:noFill/>
                    </a:lnR>
                    <a:lnT>
                      <a:noFill/>
                    </a:lnT>
                    <a:lnB>
                      <a:noFill/>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900" b="0" i="0" u="none" strike="noStrike" dirty="0" smtClean="0">
                          <a:solidFill>
                            <a:srgbClr val="254061"/>
                          </a:solidFill>
                          <a:effectLst/>
                          <a:latin typeface="Gotham Medium"/>
                          <a:cs typeface="Gotham Book"/>
                        </a:rPr>
                        <a:t>Notify Followers</a:t>
                      </a:r>
                    </a:p>
                    <a:p>
                      <a:pPr algn="ctr" fontAlgn="b"/>
                      <a:endParaRPr lang="en-US" sz="1900" b="0" i="0" u="none" strike="noStrike" dirty="0">
                        <a:solidFill>
                          <a:srgbClr val="254061"/>
                        </a:solidFill>
                        <a:effectLst/>
                        <a:latin typeface="Gotham Book"/>
                        <a:cs typeface="Gotham Book"/>
                      </a:endParaRPr>
                    </a:p>
                  </a:txBody>
                  <a:tcPr marL="12700" marR="12700" marT="16933" marB="0" anchor="b">
                    <a:lnL>
                      <a:noFill/>
                    </a:lnL>
                    <a:lnR>
                      <a:noFill/>
                    </a:lnR>
                    <a:lnT>
                      <a:noFill/>
                    </a:lnT>
                    <a:lnB>
                      <a:noFill/>
                    </a:lnB>
                  </a:tcPr>
                </a:tc>
              </a:tr>
              <a:tr h="306493">
                <a:tc>
                  <a:txBody>
                    <a:bodyPr/>
                    <a:lstStyle/>
                    <a:p>
                      <a:pPr algn="ctr" fontAlgn="b"/>
                      <a:endParaRPr lang="en-US" sz="1900" b="0" i="0" u="none" strike="noStrike" dirty="0">
                        <a:solidFill>
                          <a:srgbClr val="254061"/>
                        </a:solidFill>
                        <a:effectLst/>
                        <a:latin typeface="Gotham Medium"/>
                        <a:cs typeface="Gotham Book"/>
                      </a:endParaRPr>
                    </a:p>
                  </a:txBody>
                  <a:tcPr marL="12700" marR="12700" marT="16933" marB="0" anchor="b">
                    <a:lnL>
                      <a:noFill/>
                    </a:lnL>
                    <a:lnR>
                      <a:noFill/>
                    </a:lnR>
                    <a:lnT>
                      <a:noFill/>
                    </a:lnT>
                    <a:lnB>
                      <a:noFill/>
                    </a:lnB>
                  </a:tcPr>
                </a:tc>
                <a:tc>
                  <a:txBody>
                    <a:bodyPr/>
                    <a:lstStyle/>
                    <a:p>
                      <a:pPr algn="ctr" fontAlgn="b"/>
                      <a:endParaRPr lang="en-US" sz="1900" b="0" i="0" u="none" strike="noStrike" dirty="0">
                        <a:solidFill>
                          <a:srgbClr val="254061"/>
                        </a:solidFill>
                        <a:effectLst/>
                        <a:latin typeface="Gotham Medium"/>
                        <a:cs typeface="Gotham Book"/>
                      </a:endParaRPr>
                    </a:p>
                  </a:txBody>
                  <a:tcPr marL="12700" marR="12700" marT="16933" marB="0" anchor="b">
                    <a:lnL>
                      <a:noFill/>
                    </a:lnL>
                    <a:lnR>
                      <a:noFill/>
                    </a:lnR>
                    <a:lnT>
                      <a:noFill/>
                    </a:lnT>
                    <a:lnB>
                      <a:noFill/>
                    </a:lnB>
                  </a:tcPr>
                </a:tc>
              </a:tr>
              <a:tr h="306493">
                <a:tc>
                  <a:txBody>
                    <a:bodyPr/>
                    <a:lstStyle/>
                    <a:p>
                      <a:pPr algn="ctr" fontAlgn="b"/>
                      <a:endParaRPr lang="en-US" sz="1900" b="0" i="0" u="none" strike="noStrike" dirty="0">
                        <a:solidFill>
                          <a:srgbClr val="FFFF00"/>
                        </a:solidFill>
                        <a:effectLst/>
                        <a:latin typeface="Gotham Medium"/>
                        <a:cs typeface="Gotham Book"/>
                      </a:endParaRPr>
                    </a:p>
                  </a:txBody>
                  <a:tcPr marL="12700" marR="12700" marT="16933" marB="0" anchor="b">
                    <a:lnL>
                      <a:noFill/>
                    </a:lnL>
                    <a:lnR>
                      <a:noFill/>
                    </a:lnR>
                    <a:lnT>
                      <a:noFill/>
                    </a:lnT>
                    <a:lnB>
                      <a:noFill/>
                    </a:lnB>
                  </a:tcPr>
                </a:tc>
                <a:tc>
                  <a:txBody>
                    <a:bodyPr/>
                    <a:lstStyle/>
                    <a:p>
                      <a:pPr algn="ctr" fontAlgn="b"/>
                      <a:endParaRPr lang="en-US" sz="1900" b="0" i="0" u="none" strike="noStrike" dirty="0">
                        <a:solidFill>
                          <a:srgbClr val="FFFF00"/>
                        </a:solidFill>
                        <a:effectLst/>
                        <a:latin typeface="Gotham Medium"/>
                        <a:cs typeface="Gotham Book"/>
                      </a:endParaRPr>
                    </a:p>
                  </a:txBody>
                  <a:tcPr marL="12700" marR="12700" marT="16933" marB="0" anchor="b">
                    <a:lnL>
                      <a:noFill/>
                    </a:lnL>
                    <a:lnR>
                      <a:noFill/>
                    </a:lnR>
                    <a:lnT>
                      <a:noFill/>
                    </a:lnT>
                    <a:lnB>
                      <a:noFill/>
                    </a:lnB>
                  </a:tcPr>
                </a:tc>
              </a:tr>
            </a:tbl>
          </a:graphicData>
        </a:graphic>
      </p:graphicFrame>
      <p:pic>
        <p:nvPicPr>
          <p:cNvPr id="20" name="Picture 19" descr="Community_Mai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5110" y="1814504"/>
            <a:ext cx="2239032" cy="3916171"/>
          </a:xfrm>
          <a:prstGeom prst="rect">
            <a:avLst/>
          </a:prstGeom>
          <a:effectLst>
            <a:glow rad="76200">
              <a:schemeClr val="bg2">
                <a:alpha val="50000"/>
              </a:schemeClr>
            </a:glow>
          </a:effectLst>
        </p:spPr>
      </p:pic>
    </p:spTree>
    <p:extLst>
      <p:ext uri="{BB962C8B-B14F-4D97-AF65-F5344CB8AC3E}">
        <p14:creationId xmlns:p14="http://schemas.microsoft.com/office/powerpoint/2010/main" val="38839161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chemeClr val="bg1"/>
                </a:solidFill>
                <a:latin typeface="Gotham Book"/>
                <a:cs typeface="Gotham Book"/>
              </a:rPr>
              <a:t>COMMUNITY</a:t>
            </a:r>
            <a:endParaRPr lang="es-AR" sz="1600" dirty="0">
              <a:solidFill>
                <a:schemeClr val="bg1"/>
              </a:solidFill>
              <a:latin typeface="Gotham Book"/>
              <a:cs typeface="Gotham Book"/>
            </a:endParaRPr>
          </a:p>
        </p:txBody>
      </p:sp>
      <p:pic>
        <p:nvPicPr>
          <p:cNvPr id="2" name="Picture 1" descr="Community_M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81" y="196537"/>
            <a:ext cx="3739478" cy="6540519"/>
          </a:xfrm>
          <a:prstGeom prst="rect">
            <a:avLst/>
          </a:prstGeom>
          <a:effectLst>
            <a:glow rad="76200">
              <a:schemeClr val="bg2">
                <a:alpha val="50000"/>
              </a:schemeClr>
            </a:glow>
          </a:effectLst>
        </p:spPr>
      </p:pic>
      <p:pic>
        <p:nvPicPr>
          <p:cNvPr id="3" name="Picture 2" descr="Community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6458" y="196537"/>
            <a:ext cx="4638033" cy="5964187"/>
          </a:xfrm>
          <a:prstGeom prst="rect">
            <a:avLst/>
          </a:prstGeom>
          <a:effectLst>
            <a:glow rad="76200">
              <a:schemeClr val="bg2">
                <a:alpha val="50000"/>
              </a:schemeClr>
            </a:glow>
          </a:effectLst>
        </p:spPr>
      </p:pic>
    </p:spTree>
    <p:extLst>
      <p:ext uri="{BB962C8B-B14F-4D97-AF65-F5344CB8AC3E}">
        <p14:creationId xmlns:p14="http://schemas.microsoft.com/office/powerpoint/2010/main" val="6509907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a:stretch>
            <a:fillRect/>
          </a:stretch>
        </p:blipFill>
        <p:spPr bwMode="auto">
          <a:xfrm>
            <a:off x="-755650" y="0"/>
            <a:ext cx="9899650" cy="6832600"/>
          </a:xfrm>
          <a:prstGeom prst="rect">
            <a:avLst/>
          </a:prstGeom>
          <a:noFill/>
          <a:ln w="9525">
            <a:noFill/>
            <a:miter lim="800000"/>
            <a:headEnd/>
            <a:tailEnd/>
          </a:ln>
        </p:spPr>
      </p:pic>
    </p:spTree>
    <p:extLst>
      <p:ext uri="{BB962C8B-B14F-4D97-AF65-F5344CB8AC3E}">
        <p14:creationId xmlns:p14="http://schemas.microsoft.com/office/powerpoint/2010/main" val="24293346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31085E-A85D-46AC-9240-7D71EC97C117}" type="slidenum">
              <a:rPr lang="en-US" smtClean="0"/>
              <a:pPr/>
              <a:t>6</a:t>
            </a:fld>
            <a:endParaRPr lang="en-US"/>
          </a:p>
        </p:txBody>
      </p:sp>
      <p:pic>
        <p:nvPicPr>
          <p:cNvPr id="5" name="Picture 4"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7" y="228600"/>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2971800" y="381000"/>
            <a:ext cx="57911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4000" b="1" cap="all">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r"/>
            <a:endParaRPr lang="en-US" b="0" dirty="0">
              <a:solidFill>
                <a:srgbClr val="FFFFFF"/>
              </a:solidFill>
              <a:latin typeface="Snell Roundhand"/>
              <a:cs typeface="Snell Roundhand"/>
            </a:endParaRPr>
          </a:p>
        </p:txBody>
      </p:sp>
      <p:sp>
        <p:nvSpPr>
          <p:cNvPr id="10" name="Text Placeholder 2"/>
          <p:cNvSpPr txBox="1">
            <a:spLocks/>
          </p:cNvSpPr>
          <p:nvPr/>
        </p:nvSpPr>
        <p:spPr bwMode="auto">
          <a:xfrm>
            <a:off x="533400" y="609600"/>
            <a:ext cx="849471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chemeClr val="folHlink"/>
              </a:buClr>
              <a:buSzPct val="60000"/>
              <a:buFont typeface="Wingdings" pitchFamily="2" charset="2"/>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chemeClr val="hlink"/>
              </a:buClr>
              <a:buSzPct val="55000"/>
              <a:buFont typeface="Wingdings" pitchFamily="2" charset="2"/>
              <a:buNone/>
              <a:defRPr sz="1800">
                <a:solidFill>
                  <a:schemeClr val="tx1"/>
                </a:solidFill>
                <a:latin typeface="+mn-lt"/>
              </a:defRPr>
            </a:lvl2pPr>
            <a:lvl3pPr marL="914400" indent="0" algn="l" rtl="0" eaLnBrk="1" fontAlgn="base" hangingPunct="1">
              <a:spcBef>
                <a:spcPct val="20000"/>
              </a:spcBef>
              <a:spcAft>
                <a:spcPct val="0"/>
              </a:spcAft>
              <a:buClr>
                <a:schemeClr val="folHlink"/>
              </a:buClr>
              <a:buSzPct val="50000"/>
              <a:buFont typeface="Wingdings" pitchFamily="2" charset="2"/>
              <a:buNone/>
              <a:defRPr sz="1600">
                <a:solidFill>
                  <a:schemeClr val="tx1"/>
                </a:solidFill>
                <a:latin typeface="+mn-lt"/>
              </a:defRPr>
            </a:lvl3pPr>
            <a:lvl4pPr marL="1371600" indent="0" algn="l" rtl="0" eaLnBrk="1" fontAlgn="base" hangingPunct="1">
              <a:spcBef>
                <a:spcPct val="20000"/>
              </a:spcBef>
              <a:spcAft>
                <a:spcPct val="0"/>
              </a:spcAft>
              <a:buClr>
                <a:schemeClr val="accent2"/>
              </a:buClr>
              <a:buSzPct val="55000"/>
              <a:buFont typeface="Wingdings" pitchFamily="2" charset="2"/>
              <a:buNone/>
              <a:defRPr sz="1400">
                <a:solidFill>
                  <a:schemeClr val="tx1"/>
                </a:solidFill>
                <a:latin typeface="+mn-lt"/>
              </a:defRPr>
            </a:lvl4pPr>
            <a:lvl5pPr marL="18288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5pPr>
            <a:lvl6pPr marL="22860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6pPr>
            <a:lvl7pPr marL="27432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7pPr>
            <a:lvl8pPr marL="32004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8pPr>
            <a:lvl9pPr marL="36576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9pPr>
          </a:lstStyle>
          <a:p>
            <a:pPr algn="r"/>
            <a:r>
              <a:rPr lang="en-US" sz="2800" dirty="0" smtClean="0">
                <a:solidFill>
                  <a:srgbClr val="FFFFFF"/>
                </a:solidFill>
                <a:latin typeface="Gotham Book"/>
                <a:cs typeface="Gotham Book"/>
              </a:rPr>
              <a:t>BUILDING ON EACH OTHER’S PROGRAMS</a:t>
            </a:r>
            <a:endParaRPr lang="en-US" sz="2800" dirty="0">
              <a:solidFill>
                <a:srgbClr val="FFFFFF"/>
              </a:solidFill>
              <a:latin typeface="Gotham Book"/>
              <a:cs typeface="Gotham Book"/>
            </a:endParaRPr>
          </a:p>
        </p:txBody>
      </p:sp>
      <p:pic>
        <p:nvPicPr>
          <p:cNvPr id="11" name="Picture 10" descr="BDL_Homepage.jpg"/>
          <p:cNvPicPr>
            <a:picLocks noChangeAspect="1"/>
          </p:cNvPicPr>
          <p:nvPr/>
        </p:nvPicPr>
        <p:blipFill rotWithShape="1">
          <a:blip r:embed="rId4">
            <a:extLst>
              <a:ext uri="{28A0092B-C50C-407E-A947-70E740481C1C}">
                <a14:useLocalDpi xmlns:a14="http://schemas.microsoft.com/office/drawing/2010/main" val="0"/>
              </a:ext>
            </a:extLst>
          </a:blip>
          <a:srcRect b="14153"/>
          <a:stretch/>
        </p:blipFill>
        <p:spPr>
          <a:xfrm>
            <a:off x="6858000" y="1242646"/>
            <a:ext cx="2133600" cy="1805354"/>
          </a:xfrm>
          <a:prstGeom prst="rect">
            <a:avLst/>
          </a:prstGeom>
        </p:spPr>
      </p:pic>
      <p:pic>
        <p:nvPicPr>
          <p:cNvPr id="13" name="Picture 12" descr="EstuaryHomepage.jpg"/>
          <p:cNvPicPr>
            <a:picLocks noChangeAspect="1"/>
          </p:cNvPicPr>
          <p:nvPr/>
        </p:nvPicPr>
        <p:blipFill rotWithShape="1">
          <a:blip r:embed="rId5">
            <a:extLst>
              <a:ext uri="{28A0092B-C50C-407E-A947-70E740481C1C}">
                <a14:useLocalDpi xmlns:a14="http://schemas.microsoft.com/office/drawing/2010/main" val="0"/>
              </a:ext>
            </a:extLst>
          </a:blip>
          <a:srcRect b="13581"/>
          <a:stretch/>
        </p:blipFill>
        <p:spPr>
          <a:xfrm>
            <a:off x="6934200" y="5029200"/>
            <a:ext cx="2073469" cy="1646281"/>
          </a:xfrm>
          <a:prstGeom prst="rect">
            <a:avLst/>
          </a:prstGeom>
        </p:spPr>
      </p:pic>
      <p:pic>
        <p:nvPicPr>
          <p:cNvPr id="14" name="Picture 13" descr="Managing_Salinity.jpg"/>
          <p:cNvPicPr>
            <a:picLocks noChangeAspect="1"/>
          </p:cNvPicPr>
          <p:nvPr/>
        </p:nvPicPr>
        <p:blipFill rotWithShape="1">
          <a:blip r:embed="rId6">
            <a:extLst>
              <a:ext uri="{28A0092B-C50C-407E-A947-70E740481C1C}">
                <a14:useLocalDpi xmlns:a14="http://schemas.microsoft.com/office/drawing/2010/main" val="0"/>
              </a:ext>
            </a:extLst>
          </a:blip>
          <a:srcRect r="18606" b="15722"/>
          <a:stretch/>
        </p:blipFill>
        <p:spPr>
          <a:xfrm>
            <a:off x="6900856" y="3200400"/>
            <a:ext cx="2209800" cy="1709259"/>
          </a:xfrm>
          <a:prstGeom prst="rect">
            <a:avLst/>
          </a:prstGeom>
        </p:spPr>
      </p:pic>
      <p:sp>
        <p:nvSpPr>
          <p:cNvPr id="16" name="TextBox 15"/>
          <p:cNvSpPr txBox="1"/>
          <p:nvPr/>
        </p:nvSpPr>
        <p:spPr>
          <a:xfrm>
            <a:off x="76199" y="1447800"/>
            <a:ext cx="7103533" cy="4801314"/>
          </a:xfrm>
          <a:prstGeom prst="rect">
            <a:avLst/>
          </a:prstGeom>
          <a:noFill/>
        </p:spPr>
        <p:txBody>
          <a:bodyPr wrap="square" rtlCol="0">
            <a:spAutoFit/>
          </a:bodyPr>
          <a:lstStyle/>
          <a:p>
            <a:pPr marL="457200" indent="-457200">
              <a:buFont typeface="Wingdings" charset="2"/>
              <a:buChar char="§"/>
            </a:pPr>
            <a:endParaRPr lang="en-US" sz="2400" dirty="0">
              <a:latin typeface="Gotham Book"/>
              <a:cs typeface="Gotham Book"/>
            </a:endParaRPr>
          </a:p>
          <a:p>
            <a:pPr marL="457200" indent="-457200">
              <a:buFont typeface="Wingdings" charset="2"/>
              <a:buChar char="§"/>
            </a:pPr>
            <a:r>
              <a:rPr lang="en-US" sz="2400" dirty="0" smtClean="0">
                <a:latin typeface="Gotham Book"/>
                <a:cs typeface="Gotham Book"/>
              </a:rPr>
              <a:t>Benefit and learn from each other’s regional </a:t>
            </a:r>
            <a:r>
              <a:rPr lang="en-US" sz="2400" dirty="0">
                <a:latin typeface="Gotham Book"/>
                <a:cs typeface="Gotham Book"/>
              </a:rPr>
              <a:t>monitoring programs and assessment </a:t>
            </a:r>
            <a:r>
              <a:rPr lang="en-US" sz="2400" dirty="0" smtClean="0">
                <a:latin typeface="Gotham Book"/>
                <a:cs typeface="Gotham Book"/>
              </a:rPr>
              <a:t>efforts.</a:t>
            </a:r>
          </a:p>
          <a:p>
            <a:endParaRPr lang="en-US" sz="2400" dirty="0">
              <a:latin typeface="Gotham Book"/>
              <a:cs typeface="Gotham Book"/>
            </a:endParaRPr>
          </a:p>
          <a:p>
            <a:pPr marL="342900" indent="-342900">
              <a:buFont typeface="Wingdings" charset="2"/>
              <a:buChar char="§"/>
            </a:pPr>
            <a:r>
              <a:rPr lang="en-US" sz="2400" dirty="0" smtClean="0">
                <a:latin typeface="Gotham Book"/>
                <a:cs typeface="Gotham Book"/>
              </a:rPr>
              <a:t> All  </a:t>
            </a:r>
            <a:r>
              <a:rPr lang="en-US" sz="2400" dirty="0">
                <a:latin typeface="Gotham Book"/>
                <a:cs typeface="Gotham Book"/>
              </a:rPr>
              <a:t>investments are contributed back </a:t>
            </a:r>
            <a:r>
              <a:rPr lang="en-US" sz="2400" dirty="0" smtClean="0">
                <a:latin typeface="Gotham Book"/>
                <a:cs typeface="Gotham Book"/>
              </a:rPr>
              <a:t> to </a:t>
            </a:r>
            <a:r>
              <a:rPr lang="en-US" sz="2400" dirty="0">
                <a:latin typeface="Gotham Book"/>
                <a:cs typeface="Gotham Book"/>
              </a:rPr>
              <a:t>the community:  Content, GIS, data sets, mapping </a:t>
            </a:r>
            <a:r>
              <a:rPr lang="en-US" sz="2400" dirty="0" smtClean="0">
                <a:latin typeface="Gotham Book"/>
                <a:cs typeface="Gotham Book"/>
              </a:rPr>
              <a:t>tools</a:t>
            </a:r>
          </a:p>
          <a:p>
            <a:endParaRPr lang="en-US" sz="2400" dirty="0">
              <a:latin typeface="Gotham Book"/>
              <a:cs typeface="Gotham Book"/>
            </a:endParaRPr>
          </a:p>
          <a:p>
            <a:pPr marL="457200" indent="-457200">
              <a:buFont typeface="Wingdings" charset="2"/>
              <a:buChar char="§"/>
            </a:pPr>
            <a:r>
              <a:rPr lang="en-US" sz="2400" dirty="0">
                <a:latin typeface="Gotham Book"/>
                <a:cs typeface="Gotham Book"/>
              </a:rPr>
              <a:t>Data is managed at the regional level and shared with all stakeholders for larger watershed assessment and analysis</a:t>
            </a:r>
          </a:p>
          <a:p>
            <a:endParaRPr lang="en-US" dirty="0"/>
          </a:p>
        </p:txBody>
      </p:sp>
    </p:spTree>
    <p:extLst>
      <p:ext uri="{BB962C8B-B14F-4D97-AF65-F5344CB8AC3E}">
        <p14:creationId xmlns:p14="http://schemas.microsoft.com/office/powerpoint/2010/main" val="30428585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1935480"/>
            <a:ext cx="4572000" cy="4389120"/>
          </a:xfrm>
        </p:spPr>
        <p:txBody>
          <a:bodyPr>
            <a:normAutofit lnSpcReduction="10000"/>
          </a:bodyPr>
          <a:lstStyle/>
          <a:p>
            <a:r>
              <a:rPr lang="en-US" sz="2400" dirty="0" smtClean="0"/>
              <a:t>50+ Datasets contributed  </a:t>
            </a:r>
            <a:r>
              <a:rPr lang="en-US" sz="2400" dirty="0"/>
              <a:t>for </a:t>
            </a:r>
            <a:r>
              <a:rPr lang="en-US" sz="2400" dirty="0" smtClean="0"/>
              <a:t>multi-stakeholder </a:t>
            </a:r>
            <a:r>
              <a:rPr lang="en-US" sz="2400" dirty="0"/>
              <a:t>use and evaluation</a:t>
            </a:r>
          </a:p>
          <a:p>
            <a:r>
              <a:rPr lang="en-US" sz="2400" dirty="0" smtClean="0"/>
              <a:t>Real Time WQ Assessments </a:t>
            </a:r>
            <a:r>
              <a:rPr lang="en-US" sz="2400" dirty="0"/>
              <a:t>for Temperature, Salinity, </a:t>
            </a:r>
            <a:r>
              <a:rPr lang="en-US" sz="2400" dirty="0" smtClean="0"/>
              <a:t>Nutrients, etc. available to the public</a:t>
            </a:r>
            <a:endParaRPr lang="en-US" sz="2400" dirty="0"/>
          </a:p>
          <a:p>
            <a:r>
              <a:rPr lang="en-US" sz="2400" dirty="0" smtClean="0"/>
              <a:t>Current phase SJR Real Time WQ Management</a:t>
            </a:r>
          </a:p>
          <a:p>
            <a:r>
              <a:rPr lang="en-US" sz="2400" dirty="0" smtClean="0"/>
              <a:t>View model results and data dashboards</a:t>
            </a:r>
            <a:endParaRPr lang="en-US" sz="2400" dirty="0"/>
          </a:p>
          <a:p>
            <a:endParaRPr lang="en-US" sz="2800" dirty="0" smtClean="0"/>
          </a:p>
        </p:txBody>
      </p:sp>
      <p:pic>
        <p:nvPicPr>
          <p:cNvPr id="12"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990601" y="152400"/>
            <a:ext cx="8139188" cy="1309687"/>
          </a:xfrm>
        </p:spPr>
        <p:txBody>
          <a:bodyPr>
            <a:noAutofit/>
          </a:bodyPr>
          <a:lstStyle/>
          <a:p>
            <a:pPr algn="r"/>
            <a:r>
              <a:rPr lang="en-US" sz="2800" dirty="0" smtClean="0">
                <a:solidFill>
                  <a:srgbClr val="FFFFFF"/>
                </a:solidFill>
              </a:rPr>
              <a:t>SJR REGIONAL MONITORING AND REAL TIME MANAGEMENT</a:t>
            </a:r>
            <a:endParaRPr lang="en-US" sz="2800" dirty="0">
              <a:solidFill>
                <a:srgbClr val="FFFFFF"/>
              </a:solidFill>
            </a:endParaRPr>
          </a:p>
        </p:txBody>
      </p:sp>
      <p:pic>
        <p:nvPicPr>
          <p:cNvPr id="7" name="Picture 6" descr="SJRRMP_Home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828800"/>
            <a:ext cx="4035531" cy="4572000"/>
          </a:xfrm>
          <a:prstGeom prst="rect">
            <a:avLst/>
          </a:prstGeom>
        </p:spPr>
      </p:pic>
    </p:spTree>
    <p:extLst>
      <p:ext uri="{BB962C8B-B14F-4D97-AF65-F5344CB8AC3E}">
        <p14:creationId xmlns:p14="http://schemas.microsoft.com/office/powerpoint/2010/main" val="33731452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133600"/>
            <a:ext cx="4038600" cy="4267200"/>
          </a:xfrm>
        </p:spPr>
        <p:txBody>
          <a:bodyPr>
            <a:normAutofit fontScale="92500" lnSpcReduction="10000"/>
          </a:bodyPr>
          <a:lstStyle/>
          <a:p>
            <a:r>
              <a:rPr lang="en-US" sz="2800" dirty="0" smtClean="0"/>
              <a:t>Workspace for My water quality portal content.  85+ questions answered</a:t>
            </a:r>
          </a:p>
          <a:p>
            <a:r>
              <a:rPr lang="en-US" sz="2800" dirty="0" smtClean="0"/>
              <a:t>Source project for critical estuary data:  EMP, Estuary GIS, 1641 and Trawl Data</a:t>
            </a:r>
          </a:p>
          <a:p>
            <a:r>
              <a:rPr lang="en-US" sz="2800" dirty="0" smtClean="0"/>
              <a:t>On-going effort for estuary wiki</a:t>
            </a:r>
          </a:p>
          <a:p>
            <a:r>
              <a:rPr lang="en-US" sz="2800" dirty="0" smtClean="0"/>
              <a:t>Custom GIS files</a:t>
            </a:r>
          </a:p>
        </p:txBody>
      </p:sp>
      <p:pic>
        <p:nvPicPr>
          <p:cNvPr id="5"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219200" y="214313"/>
            <a:ext cx="7724775" cy="1309687"/>
          </a:xfrm>
        </p:spPr>
        <p:txBody>
          <a:bodyPr>
            <a:normAutofit/>
          </a:bodyPr>
          <a:lstStyle/>
          <a:p>
            <a:pPr algn="r"/>
            <a:r>
              <a:rPr lang="en-US" sz="3200" dirty="0" smtClean="0">
                <a:solidFill>
                  <a:srgbClr val="FFFFFF"/>
                </a:solidFill>
              </a:rPr>
              <a:t>CA ESTUARIES PORTAL</a:t>
            </a:r>
            <a:endParaRPr lang="en-US" sz="3200" dirty="0">
              <a:solidFill>
                <a:srgbClr val="FFFFFF"/>
              </a:solidFill>
            </a:endParaRPr>
          </a:p>
        </p:txBody>
      </p:sp>
      <p:pic>
        <p:nvPicPr>
          <p:cNvPr id="6" name="Picture 5" descr="EstuaryHome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1981200"/>
            <a:ext cx="4229878" cy="3886200"/>
          </a:xfrm>
          <a:prstGeom prst="rect">
            <a:avLst/>
          </a:prstGeom>
        </p:spPr>
      </p:pic>
    </p:spTree>
    <p:extLst>
      <p:ext uri="{BB962C8B-B14F-4D97-AF65-F5344CB8AC3E}">
        <p14:creationId xmlns:p14="http://schemas.microsoft.com/office/powerpoint/2010/main" val="25698822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F360\BDL\Enviados\PPT Design\ppt_back_1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SF360\BDL\Enviados\PPT Design\logotip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2667001"/>
            <a:ext cx="6629400" cy="449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2531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44875</TotalTime>
  <Words>1738</Words>
  <Application>Microsoft Macintosh PowerPoint</Application>
  <PresentationFormat>On-screen Show (4:3)</PresentationFormat>
  <Paragraphs>434</Paragraphs>
  <Slides>54</Slides>
  <Notes>49</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SJR REGIONAL MONITORING AND REAL TIME MANAGEMENT</vt:lpstr>
      <vt:lpstr>CA ESTUARIES PORTAL</vt:lpstr>
      <vt:lpstr>PowerPoint Presentation</vt:lpstr>
      <vt:lpstr>PowerPoint Presentation</vt:lpstr>
      <vt:lpstr>BAYDELTALIVE.COM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34 North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Amye Rita Osti</cp:lastModifiedBy>
  <cp:revision>77</cp:revision>
  <cp:lastPrinted>2015-02-26T20:24:20Z</cp:lastPrinted>
  <dcterms:created xsi:type="dcterms:W3CDTF">2014-07-08T20:40:07Z</dcterms:created>
  <dcterms:modified xsi:type="dcterms:W3CDTF">2015-08-05T19:57:10Z</dcterms:modified>
</cp:coreProperties>
</file>