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320" r:id="rId2"/>
    <p:sldId id="373" r:id="rId3"/>
    <p:sldId id="333" r:id="rId4"/>
    <p:sldId id="374" r:id="rId5"/>
    <p:sldId id="355" r:id="rId6"/>
    <p:sldId id="378" r:id="rId7"/>
    <p:sldId id="383" r:id="rId8"/>
    <p:sldId id="356" r:id="rId9"/>
    <p:sldId id="387" r:id="rId10"/>
    <p:sldId id="357" r:id="rId11"/>
    <p:sldId id="386" r:id="rId12"/>
    <p:sldId id="358" r:id="rId13"/>
    <p:sldId id="385" r:id="rId14"/>
    <p:sldId id="391" r:id="rId15"/>
    <p:sldId id="390" r:id="rId16"/>
    <p:sldId id="389" r:id="rId17"/>
    <p:sldId id="275" r:id="rId18"/>
    <p:sldId id="377" r:id="rId19"/>
    <p:sldId id="276" r:id="rId20"/>
    <p:sldId id="321" r:id="rId21"/>
    <p:sldId id="290" r:id="rId22"/>
    <p:sldId id="376" r:id="rId23"/>
    <p:sldId id="375" r:id="rId24"/>
    <p:sldId id="279" r:id="rId25"/>
    <p:sldId id="379" r:id="rId26"/>
    <p:sldId id="380" r:id="rId27"/>
    <p:sldId id="381" r:id="rId28"/>
    <p:sldId id="322" r:id="rId29"/>
    <p:sldId id="280" r:id="rId30"/>
    <p:sldId id="382" r:id="rId31"/>
    <p:sldId id="272" r:id="rId32"/>
    <p:sldId id="359" r:id="rId33"/>
    <p:sldId id="360" r:id="rId34"/>
    <p:sldId id="370" r:id="rId35"/>
    <p:sldId id="273" r:id="rId36"/>
    <p:sldId id="364" r:id="rId37"/>
    <p:sldId id="365" r:id="rId38"/>
    <p:sldId id="366" r:id="rId39"/>
    <p:sldId id="367" r:id="rId40"/>
    <p:sldId id="368" r:id="rId41"/>
    <p:sldId id="292" r:id="rId42"/>
    <p:sldId id="294" r:id="rId43"/>
    <p:sldId id="361" r:id="rId44"/>
    <p:sldId id="362" r:id="rId45"/>
    <p:sldId id="363" r:id="rId46"/>
    <p:sldId id="329"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0" autoAdjust="0"/>
    <p:restoredTop sz="71184" autoAdjust="0"/>
  </p:normalViewPr>
  <p:slideViewPr>
    <p:cSldViewPr snapToGrid="0" snapToObjects="1">
      <p:cViewPr>
        <p:scale>
          <a:sx n="75" d="100"/>
          <a:sy n="75" d="100"/>
        </p:scale>
        <p:origin x="3808" y="1704"/>
      </p:cViewPr>
      <p:guideLst>
        <p:guide orient="horz" pos="2160"/>
        <p:guide pos="2880"/>
      </p:guideLst>
    </p:cSldViewPr>
  </p:slideViewPr>
  <p:notesTextViewPr>
    <p:cViewPr>
      <p:scale>
        <a:sx n="100" d="100"/>
        <a:sy n="100" d="100"/>
      </p:scale>
      <p:origin x="0" y="0"/>
    </p:cViewPr>
  </p:notesTextViewPr>
  <p:sorterViewPr>
    <p:cViewPr>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Gotham Book"/>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17CB00-CECC-2147-B0E4-176B9543987B}" type="datetimeFigureOut">
              <a:rPr lang="en-US" smtClean="0">
                <a:latin typeface="Gotham Book"/>
              </a:rPr>
              <a:pPr/>
              <a:t>10/26/15</a:t>
            </a:fld>
            <a:endParaRPr lang="en-US" dirty="0">
              <a:latin typeface="Gotham Book"/>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Gotham Book"/>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B1DC443-4AE7-0C4C-8996-28BD05EDBA52}" type="slidenum">
              <a:rPr lang="en-US" smtClean="0">
                <a:latin typeface="Gotham Book"/>
              </a:rPr>
              <a:pPr/>
              <a:t>‹#›</a:t>
            </a:fld>
            <a:endParaRPr lang="en-US" dirty="0">
              <a:latin typeface="Gotham Book"/>
            </a:endParaRPr>
          </a:p>
        </p:txBody>
      </p:sp>
    </p:spTree>
    <p:extLst>
      <p:ext uri="{BB962C8B-B14F-4D97-AF65-F5344CB8AC3E}">
        <p14:creationId xmlns:p14="http://schemas.microsoft.com/office/powerpoint/2010/main" val="4293562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Gotham Book"/>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Gotham Book"/>
              </a:defRPr>
            </a:lvl1pPr>
          </a:lstStyle>
          <a:p>
            <a:fld id="{E54270C7-B292-BC4A-892F-925C9E83671E}" type="datetimeFigureOut">
              <a:rPr lang="en-US" smtClean="0"/>
              <a:pPr/>
              <a:t>10/26/15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Gotham Book"/>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Gotham Book"/>
              </a:defRPr>
            </a:lvl1pPr>
          </a:lstStyle>
          <a:p>
            <a:fld id="{D5B7ED25-72AE-574D-B809-6FEC5AE16EC7}" type="slidenum">
              <a:rPr lang="en-US" smtClean="0"/>
              <a:pPr/>
              <a:t>‹#›</a:t>
            </a:fld>
            <a:endParaRPr lang="en-US" dirty="0"/>
          </a:p>
        </p:txBody>
      </p:sp>
    </p:spTree>
    <p:extLst>
      <p:ext uri="{BB962C8B-B14F-4D97-AF65-F5344CB8AC3E}">
        <p14:creationId xmlns:p14="http://schemas.microsoft.com/office/powerpoint/2010/main" val="3799040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Gotham Book"/>
        <a:ea typeface="+mn-ea"/>
        <a:cs typeface="+mn-cs"/>
      </a:defRPr>
    </a:lvl1pPr>
    <a:lvl2pPr marL="457200" algn="l" defTabSz="457200" rtl="0" eaLnBrk="1" latinLnBrk="0" hangingPunct="1">
      <a:defRPr sz="1200" kern="1200">
        <a:solidFill>
          <a:schemeClr val="tx1"/>
        </a:solidFill>
        <a:latin typeface="Gotham Book"/>
        <a:ea typeface="+mn-ea"/>
        <a:cs typeface="+mn-cs"/>
      </a:defRPr>
    </a:lvl2pPr>
    <a:lvl3pPr marL="914400" algn="l" defTabSz="457200" rtl="0" eaLnBrk="1" latinLnBrk="0" hangingPunct="1">
      <a:defRPr sz="1200" kern="1200">
        <a:solidFill>
          <a:schemeClr val="tx1"/>
        </a:solidFill>
        <a:latin typeface="Gotham Book"/>
        <a:ea typeface="+mn-ea"/>
        <a:cs typeface="+mn-cs"/>
      </a:defRPr>
    </a:lvl3pPr>
    <a:lvl4pPr marL="1371600" algn="l" defTabSz="457200" rtl="0" eaLnBrk="1" latinLnBrk="0" hangingPunct="1">
      <a:defRPr sz="1200" kern="1200">
        <a:solidFill>
          <a:schemeClr val="tx1"/>
        </a:solidFill>
        <a:latin typeface="Gotham Book"/>
        <a:ea typeface="+mn-ea"/>
        <a:cs typeface="+mn-cs"/>
      </a:defRPr>
    </a:lvl4pPr>
    <a:lvl5pPr marL="1828800" algn="l" defTabSz="457200" rtl="0" eaLnBrk="1" latinLnBrk="0" hangingPunct="1">
      <a:defRPr sz="1200" kern="1200">
        <a:solidFill>
          <a:schemeClr val="tx1"/>
        </a:solidFill>
        <a:latin typeface="Gotham Book"/>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1</a:t>
            </a:fld>
            <a:endParaRPr lang="en-US" dirty="0"/>
          </a:p>
        </p:txBody>
      </p:sp>
    </p:spTree>
    <p:extLst>
      <p:ext uri="{BB962C8B-B14F-4D97-AF65-F5344CB8AC3E}">
        <p14:creationId xmlns:p14="http://schemas.microsoft.com/office/powerpoint/2010/main" val="1306372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4668" indent="-224668">
              <a:buAutoNum type="arabicPeriod"/>
            </a:pPr>
            <a:r>
              <a:rPr lang="en-US" baseline="0" dirty="0" smtClean="0"/>
              <a:t>The caestuaries workspace and stakeholder group is responsible for the development of:</a:t>
            </a:r>
          </a:p>
          <a:p>
            <a:pPr marL="1123340" lvl="2" indent="-224668">
              <a:buAutoNum type="arabicPeriod"/>
            </a:pPr>
            <a:r>
              <a:rPr lang="en-US" baseline="0" dirty="0" smtClean="0"/>
              <a:t>25+ Key datasets:  IEP data, trawl and </a:t>
            </a:r>
            <a:r>
              <a:rPr lang="en-US" baseline="0" dirty="0" smtClean="0"/>
              <a:t>salvage </a:t>
            </a:r>
            <a:r>
              <a:rPr lang="en-US" baseline="0" dirty="0" smtClean="0"/>
              <a:t>data, 1641 reporting project</a:t>
            </a:r>
          </a:p>
          <a:p>
            <a:pPr marL="1123340" lvl="2" indent="-224668">
              <a:buAutoNum type="arabicPeriod"/>
            </a:pPr>
            <a:r>
              <a:rPr lang="en-US" baseline="0" dirty="0" smtClean="0"/>
              <a:t>85+ question driven WQ pages on mywaterquality.ca.gov</a:t>
            </a:r>
          </a:p>
          <a:p>
            <a:pPr marL="1123340" lvl="2" indent="-224668">
              <a:buAutoNum type="arabicPeriod"/>
            </a:pPr>
            <a:endParaRPr lang="en-US" baseline="0" dirty="0" smtClean="0"/>
          </a:p>
          <a:p>
            <a:pPr marL="224668" indent="-224668">
              <a:buAutoNum type="arabicPeriod"/>
            </a:pPr>
            <a:r>
              <a:rPr lang="en-US" baseline="0" dirty="0" smtClean="0"/>
              <a:t>Important space for incubation of ideas,  assessment criteria and concepts.</a:t>
            </a:r>
          </a:p>
          <a:p>
            <a:pPr marL="224668" indent="-224668">
              <a:buAutoNum type="arabicPeriod"/>
            </a:pPr>
            <a:r>
              <a:rPr lang="en-US" baseline="0" dirty="0" smtClean="0"/>
              <a:t>Key development of data visualization tools.</a:t>
            </a:r>
            <a:endParaRPr lang="en-US" dirty="0" smtClean="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26 October 2015</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1754644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E1140-062F-924D-9A6A-9E1172C141B2}" type="slidenum">
              <a:rPr lang="en-US"/>
              <a:pPr/>
              <a:t>11</a:t>
            </a:fld>
            <a:endParaRPr lang="en-US" dirty="0"/>
          </a:p>
        </p:txBody>
      </p:sp>
      <p:sp>
        <p:nvSpPr>
          <p:cNvPr id="2969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p:txBody>
          <a:bodyPr/>
          <a:lstStyle/>
          <a:p>
            <a:r>
              <a:rPr lang="en-US" dirty="0"/>
              <a:t>Clients include:  Honeywell, USGS, DWR, MWD, History Channel, </a:t>
            </a:r>
          </a:p>
        </p:txBody>
      </p:sp>
    </p:spTree>
    <p:extLst>
      <p:ext uri="{BB962C8B-B14F-4D97-AF65-F5344CB8AC3E}">
        <p14:creationId xmlns:p14="http://schemas.microsoft.com/office/powerpoint/2010/main" val="1891066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Primary project</a:t>
            </a:r>
            <a:r>
              <a:rPr lang="en-US" baseline="0" dirty="0" smtClean="0"/>
              <a:t> </a:t>
            </a:r>
            <a:endParaRPr lang="en-US" dirty="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26 October 2015</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3881830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E1140-062F-924D-9A6A-9E1172C141B2}" type="slidenum">
              <a:rPr lang="en-US"/>
              <a:pPr/>
              <a:t>13</a:t>
            </a:fld>
            <a:endParaRPr lang="en-US" dirty="0"/>
          </a:p>
        </p:txBody>
      </p:sp>
      <p:sp>
        <p:nvSpPr>
          <p:cNvPr id="2969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p:txBody>
          <a:bodyPr/>
          <a:lstStyle/>
          <a:p>
            <a:r>
              <a:rPr lang="en-US" dirty="0"/>
              <a:t>Clients include:  Honeywell, USGS, DWR, MWD, History Channel, </a:t>
            </a:r>
          </a:p>
        </p:txBody>
      </p:sp>
    </p:spTree>
    <p:extLst>
      <p:ext uri="{BB962C8B-B14F-4D97-AF65-F5344CB8AC3E}">
        <p14:creationId xmlns:p14="http://schemas.microsoft.com/office/powerpoint/2010/main" val="185310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4668" indent="-224668">
              <a:buAutoNum type="arabicPeriod"/>
            </a:pPr>
            <a:r>
              <a:rPr lang="en-US" baseline="0" dirty="0" smtClean="0"/>
              <a:t>The </a:t>
            </a:r>
            <a:r>
              <a:rPr lang="en-US" baseline="0" dirty="0" smtClean="0"/>
              <a:t>CA estuaries </a:t>
            </a:r>
            <a:r>
              <a:rPr lang="en-US" baseline="0" dirty="0" smtClean="0"/>
              <a:t>workspace and stakeholder group is responsible for the development of:</a:t>
            </a:r>
          </a:p>
          <a:p>
            <a:pPr marL="1123340" lvl="2" indent="-224668">
              <a:buAutoNum type="arabicPeriod"/>
            </a:pPr>
            <a:r>
              <a:rPr lang="en-US" baseline="0" dirty="0" smtClean="0"/>
              <a:t>25+ Key datasets:  IEP data, trawl and </a:t>
            </a:r>
            <a:r>
              <a:rPr lang="en-US" baseline="0" dirty="0" smtClean="0"/>
              <a:t>salvage </a:t>
            </a:r>
            <a:r>
              <a:rPr lang="en-US" baseline="0" dirty="0" smtClean="0"/>
              <a:t>data, 1641 reporting project</a:t>
            </a:r>
          </a:p>
          <a:p>
            <a:pPr marL="1123340" lvl="2" indent="-224668">
              <a:buAutoNum type="arabicPeriod"/>
            </a:pPr>
            <a:r>
              <a:rPr lang="en-US" baseline="0" dirty="0" smtClean="0"/>
              <a:t>85+ question driven WQ pages on mywaterquality.ca.gov</a:t>
            </a:r>
          </a:p>
          <a:p>
            <a:pPr marL="1123340" lvl="2" indent="-224668">
              <a:buAutoNum type="arabicPeriod"/>
            </a:pPr>
            <a:endParaRPr lang="en-US" baseline="0" dirty="0" smtClean="0"/>
          </a:p>
          <a:p>
            <a:pPr marL="224668" indent="-224668">
              <a:buAutoNum type="arabicPeriod"/>
            </a:pPr>
            <a:r>
              <a:rPr lang="en-US" baseline="0" dirty="0" smtClean="0"/>
              <a:t>Important space for incubation of ideas,  assessment criteria and concepts.</a:t>
            </a:r>
          </a:p>
          <a:p>
            <a:pPr marL="224668" indent="-224668">
              <a:buAutoNum type="arabicPeriod"/>
            </a:pPr>
            <a:r>
              <a:rPr lang="en-US" baseline="0" dirty="0" smtClean="0"/>
              <a:t>Key development of data visualization tools.</a:t>
            </a:r>
            <a:endParaRPr lang="en-US" dirty="0" smtClean="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26 October 2015</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1837305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15</a:t>
            </a:fld>
            <a:endParaRPr lang="en-US" dirty="0"/>
          </a:p>
        </p:txBody>
      </p:sp>
    </p:spTree>
    <p:extLst>
      <p:ext uri="{BB962C8B-B14F-4D97-AF65-F5344CB8AC3E}">
        <p14:creationId xmlns:p14="http://schemas.microsoft.com/office/powerpoint/2010/main" val="2137361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To address these challenges we are developing these tools</a:t>
            </a:r>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16</a:t>
            </a:fld>
            <a:endParaRPr lang="en-US" dirty="0"/>
          </a:p>
        </p:txBody>
      </p:sp>
    </p:spTree>
    <p:extLst>
      <p:ext uri="{BB962C8B-B14F-4D97-AF65-F5344CB8AC3E}">
        <p14:creationId xmlns:p14="http://schemas.microsoft.com/office/powerpoint/2010/main" val="2034580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17</a:t>
            </a:fld>
            <a:endParaRPr lang="en-US" dirty="0"/>
          </a:p>
        </p:txBody>
      </p:sp>
    </p:spTree>
    <p:extLst>
      <p:ext uri="{BB962C8B-B14F-4D97-AF65-F5344CB8AC3E}">
        <p14:creationId xmlns:p14="http://schemas.microsoft.com/office/powerpoint/2010/main" val="2295732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18</a:t>
            </a:fld>
            <a:endParaRPr lang="en-US" dirty="0"/>
          </a:p>
        </p:txBody>
      </p:sp>
    </p:spTree>
    <p:extLst>
      <p:ext uri="{BB962C8B-B14F-4D97-AF65-F5344CB8AC3E}">
        <p14:creationId xmlns:p14="http://schemas.microsoft.com/office/powerpoint/2010/main" val="2129743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19</a:t>
            </a:fld>
            <a:endParaRPr lang="en-US" dirty="0"/>
          </a:p>
        </p:txBody>
      </p:sp>
    </p:spTree>
    <p:extLst>
      <p:ext uri="{BB962C8B-B14F-4D97-AF65-F5344CB8AC3E}">
        <p14:creationId xmlns:p14="http://schemas.microsoft.com/office/powerpoint/2010/main" val="3290366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3EFBA7D-7C2F-164D-8813-06BC42862FF7}" type="slidenum">
              <a:rPr lang="en-US" sz="1200"/>
              <a:pPr eaLnBrk="1" fontAlgn="base" hangingPunct="1">
                <a:spcBef>
                  <a:spcPct val="0"/>
                </a:spcBef>
                <a:spcAft>
                  <a:spcPct val="0"/>
                </a:spcAft>
              </a:pPr>
              <a:t>2</a:t>
            </a:fld>
            <a:endParaRPr lang="en-US" sz="1200" dirty="0"/>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379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200" kern="1200" dirty="0" smtClean="0">
                <a:solidFill>
                  <a:schemeClr val="tx1"/>
                </a:solidFill>
                <a:effectLst/>
                <a:latin typeface="+mn-lt"/>
                <a:ea typeface="ＭＳ Ｐゴシック" charset="0"/>
                <a:cs typeface="ＭＳ Ｐゴシック" charset="0"/>
              </a:rPr>
              <a:t>The interchangeable modules include:</a:t>
            </a:r>
            <a:endParaRPr lang="en-US" dirty="0" smtClean="0">
              <a:effectLst/>
            </a:endParaRPr>
          </a:p>
          <a:p>
            <a:pPr eaLnBrk="1" hangingPunct="1">
              <a:spcBef>
                <a:spcPct val="0"/>
              </a:spcBef>
            </a:pPr>
            <a:endParaRPr lang="en-US" dirty="0" smtClean="0">
              <a:effectLst/>
              <a:latin typeface="Calibri" charset="0"/>
            </a:endParaRPr>
          </a:p>
          <a:p>
            <a:pPr eaLnBrk="1" hangingPunct="1">
              <a:spcBef>
                <a:spcPct val="0"/>
              </a:spcBef>
            </a:pPr>
            <a:r>
              <a:rPr lang="en-US" dirty="0" smtClean="0">
                <a:effectLst/>
                <a:latin typeface="Calibri" charset="0"/>
              </a:rPr>
              <a:t>Real Time Data</a:t>
            </a:r>
            <a:r>
              <a:rPr lang="en-US" baseline="0" dirty="0" smtClean="0">
                <a:effectLst/>
                <a:latin typeface="Calibri" charset="0"/>
              </a:rPr>
              <a:t> Management Module</a:t>
            </a:r>
          </a:p>
          <a:p>
            <a:pPr eaLnBrk="1" hangingPunct="1">
              <a:spcBef>
                <a:spcPct val="0"/>
              </a:spcBef>
            </a:pPr>
            <a:r>
              <a:rPr lang="en-US" baseline="0" dirty="0" smtClean="0">
                <a:effectLst/>
                <a:latin typeface="Calibri" charset="0"/>
              </a:rPr>
              <a:t>Map Module</a:t>
            </a:r>
          </a:p>
          <a:p>
            <a:pPr eaLnBrk="1" hangingPunct="1">
              <a:spcBef>
                <a:spcPct val="0"/>
              </a:spcBef>
            </a:pPr>
            <a:r>
              <a:rPr lang="en-US" baseline="0" dirty="0" smtClean="0">
                <a:effectLst/>
                <a:latin typeface="Calibri" charset="0"/>
              </a:rPr>
              <a:t>Asset Management Module</a:t>
            </a:r>
          </a:p>
          <a:p>
            <a:pPr eaLnBrk="1" hangingPunct="1">
              <a:spcBef>
                <a:spcPct val="0"/>
              </a:spcBef>
            </a:pPr>
            <a:r>
              <a:rPr lang="en-US" baseline="0" dirty="0" smtClean="0">
                <a:effectLst/>
                <a:latin typeface="Calibri" charset="0"/>
              </a:rPr>
              <a:t>Project Management</a:t>
            </a:r>
          </a:p>
          <a:p>
            <a:pPr eaLnBrk="1" hangingPunct="1">
              <a:spcBef>
                <a:spcPct val="0"/>
              </a:spcBef>
            </a:pPr>
            <a:r>
              <a:rPr lang="en-US" baseline="0" dirty="0" smtClean="0">
                <a:effectLst/>
                <a:latin typeface="Calibri" charset="0"/>
              </a:rPr>
              <a:t>Wiki</a:t>
            </a:r>
          </a:p>
          <a:p>
            <a:pPr eaLnBrk="1" hangingPunct="1">
              <a:spcBef>
                <a:spcPct val="0"/>
              </a:spcBef>
            </a:pPr>
            <a:r>
              <a:rPr lang="en-US" baseline="0" dirty="0" smtClean="0">
                <a:effectLst/>
                <a:latin typeface="Calibri" charset="0"/>
              </a:rPr>
              <a:t>Data Visualization Engine</a:t>
            </a:r>
          </a:p>
          <a:p>
            <a:pPr eaLnBrk="1" hangingPunct="1">
              <a:spcBef>
                <a:spcPct val="0"/>
              </a:spcBef>
            </a:pPr>
            <a:r>
              <a:rPr lang="en-US" baseline="0" dirty="0" smtClean="0">
                <a:effectLst/>
                <a:latin typeface="Calibri" charset="0"/>
              </a:rPr>
              <a:t>Style CMS</a:t>
            </a:r>
          </a:p>
          <a:p>
            <a:pPr eaLnBrk="1" hangingPunct="1">
              <a:spcBef>
                <a:spcPct val="0"/>
              </a:spcBef>
            </a:pPr>
            <a:r>
              <a:rPr lang="en-US" baseline="0" dirty="0" smtClean="0">
                <a:effectLst/>
                <a:latin typeface="Calibri" charset="0"/>
              </a:rPr>
              <a:t>And Mobile component</a:t>
            </a:r>
            <a:endParaRPr lang="en-US" dirty="0">
              <a:latin typeface="Calibri" charset="0"/>
            </a:endParaRPr>
          </a:p>
        </p:txBody>
      </p:sp>
    </p:spTree>
    <p:extLst>
      <p:ext uri="{BB962C8B-B14F-4D97-AF65-F5344CB8AC3E}">
        <p14:creationId xmlns:p14="http://schemas.microsoft.com/office/powerpoint/2010/main" val="1681692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BBDC7D-47A9-CE4D-8969-1127A69343A5}" type="slidenum">
              <a:rPr lang="en-US" smtClean="0"/>
              <a:pPr/>
              <a:t>20</a:t>
            </a:fld>
            <a:endParaRPr lang="en-US" dirty="0"/>
          </a:p>
        </p:txBody>
      </p:sp>
    </p:spTree>
    <p:extLst>
      <p:ext uri="{BB962C8B-B14F-4D97-AF65-F5344CB8AC3E}">
        <p14:creationId xmlns:p14="http://schemas.microsoft.com/office/powerpoint/2010/main" val="2788081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21</a:t>
            </a:fld>
            <a:endParaRPr lang="en-US" dirty="0"/>
          </a:p>
        </p:txBody>
      </p:sp>
    </p:spTree>
    <p:extLst>
      <p:ext uri="{BB962C8B-B14F-4D97-AF65-F5344CB8AC3E}">
        <p14:creationId xmlns:p14="http://schemas.microsoft.com/office/powerpoint/2010/main" val="990645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22</a:t>
            </a:fld>
            <a:endParaRPr lang="en-US" dirty="0"/>
          </a:p>
        </p:txBody>
      </p:sp>
    </p:spTree>
    <p:extLst>
      <p:ext uri="{BB962C8B-B14F-4D97-AF65-F5344CB8AC3E}">
        <p14:creationId xmlns:p14="http://schemas.microsoft.com/office/powerpoint/2010/main" val="990645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24</a:t>
            </a:fld>
            <a:endParaRPr lang="en-US" dirty="0"/>
          </a:p>
        </p:txBody>
      </p:sp>
    </p:spTree>
    <p:extLst>
      <p:ext uri="{BB962C8B-B14F-4D97-AF65-F5344CB8AC3E}">
        <p14:creationId xmlns:p14="http://schemas.microsoft.com/office/powerpoint/2010/main" val="1154803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25</a:t>
            </a:fld>
            <a:endParaRPr lang="en-US" dirty="0"/>
          </a:p>
        </p:txBody>
      </p:sp>
    </p:spTree>
    <p:extLst>
      <p:ext uri="{BB962C8B-B14F-4D97-AF65-F5344CB8AC3E}">
        <p14:creationId xmlns:p14="http://schemas.microsoft.com/office/powerpoint/2010/main" val="2131314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26</a:t>
            </a:fld>
            <a:endParaRPr lang="en-US" dirty="0"/>
          </a:p>
        </p:txBody>
      </p:sp>
    </p:spTree>
    <p:extLst>
      <p:ext uri="{BB962C8B-B14F-4D97-AF65-F5344CB8AC3E}">
        <p14:creationId xmlns:p14="http://schemas.microsoft.com/office/powerpoint/2010/main" val="2131314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27</a:t>
            </a:fld>
            <a:endParaRPr lang="en-US" dirty="0"/>
          </a:p>
        </p:txBody>
      </p:sp>
    </p:spTree>
    <p:extLst>
      <p:ext uri="{BB962C8B-B14F-4D97-AF65-F5344CB8AC3E}">
        <p14:creationId xmlns:p14="http://schemas.microsoft.com/office/powerpoint/2010/main" val="2131314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28</a:t>
            </a:fld>
            <a:endParaRPr lang="en-US" dirty="0"/>
          </a:p>
        </p:txBody>
      </p:sp>
    </p:spTree>
    <p:extLst>
      <p:ext uri="{BB962C8B-B14F-4D97-AF65-F5344CB8AC3E}">
        <p14:creationId xmlns:p14="http://schemas.microsoft.com/office/powerpoint/2010/main" val="2051845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29</a:t>
            </a:fld>
            <a:endParaRPr lang="en-US" dirty="0"/>
          </a:p>
        </p:txBody>
      </p:sp>
    </p:spTree>
    <p:extLst>
      <p:ext uri="{BB962C8B-B14F-4D97-AF65-F5344CB8AC3E}">
        <p14:creationId xmlns:p14="http://schemas.microsoft.com/office/powerpoint/2010/main" val="2131314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30</a:t>
            </a:fld>
            <a:endParaRPr lang="en-US" dirty="0"/>
          </a:p>
        </p:txBody>
      </p:sp>
    </p:spTree>
    <p:extLst>
      <p:ext uri="{BB962C8B-B14F-4D97-AF65-F5344CB8AC3E}">
        <p14:creationId xmlns:p14="http://schemas.microsoft.com/office/powerpoint/2010/main" val="2131314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ED1D819-7A45-4042-9C0C-D86682ACBB10}" type="slidenum">
              <a:rPr lang="en-US" sz="1200">
                <a:latin typeface="Gotham Book"/>
              </a:rPr>
              <a:pPr eaLnBrk="1" fontAlgn="base" hangingPunct="1">
                <a:spcBef>
                  <a:spcPct val="0"/>
                </a:spcBef>
                <a:spcAft>
                  <a:spcPct val="0"/>
                </a:spcAft>
              </a:pPr>
              <a:t>3</a:t>
            </a:fld>
            <a:endParaRPr lang="en-US" sz="1200" dirty="0">
              <a:latin typeface="Gotham Book"/>
            </a:endParaRPr>
          </a:p>
        </p:txBody>
      </p:sp>
      <p:sp>
        <p:nvSpPr>
          <p:cNvPr id="3993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9939"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smtClean="0">
                <a:solidFill>
                  <a:srgbClr val="254061"/>
                </a:solidFill>
              </a:rPr>
              <a:t>Government Agencies, Public Utilities and NGOs</a:t>
            </a:r>
          </a:p>
          <a:p>
            <a:r>
              <a:rPr lang="en-US" sz="1200" dirty="0" smtClean="0">
                <a:solidFill>
                  <a:srgbClr val="254061"/>
                </a:solidFill>
              </a:rPr>
              <a:t>Special Interest Groups</a:t>
            </a:r>
          </a:p>
          <a:p>
            <a:r>
              <a:rPr lang="en-US" sz="1200" dirty="0" smtClean="0">
                <a:solidFill>
                  <a:srgbClr val="254061"/>
                </a:solidFill>
              </a:rPr>
              <a:t>NRM Consulting and Engineering Firms</a:t>
            </a:r>
          </a:p>
          <a:p>
            <a:r>
              <a:rPr lang="en-US" sz="1200" dirty="0" smtClean="0">
                <a:solidFill>
                  <a:srgbClr val="254061"/>
                </a:solidFill>
              </a:rPr>
              <a:t>Restoration, Conservation and Watershed Groups</a:t>
            </a:r>
          </a:p>
          <a:p>
            <a:r>
              <a:rPr lang="en-US" sz="1200" dirty="0" smtClean="0">
                <a:solidFill>
                  <a:srgbClr val="254061"/>
                </a:solidFill>
              </a:rPr>
              <a:t>Workgroups</a:t>
            </a:r>
          </a:p>
          <a:p>
            <a:r>
              <a:rPr lang="en-US" sz="1200" dirty="0" smtClean="0">
                <a:solidFill>
                  <a:srgbClr val="254061"/>
                </a:solidFill>
              </a:rPr>
              <a:t>Special Projects</a:t>
            </a:r>
          </a:p>
          <a:p>
            <a:endParaRPr lang="en-US" sz="1200" dirty="0" smtClean="0">
              <a:solidFill>
                <a:srgbClr val="254061"/>
              </a:solidFill>
            </a:endParaRPr>
          </a:p>
          <a:p>
            <a:pPr marL="0" indent="0">
              <a:buNone/>
            </a:pPr>
            <a:r>
              <a:rPr lang="en-US" sz="1200" dirty="0" smtClean="0">
                <a:solidFill>
                  <a:srgbClr val="254061"/>
                </a:solidFill>
              </a:rPr>
              <a:t>34 North specifically works with:</a:t>
            </a:r>
          </a:p>
          <a:p>
            <a:pPr marL="0" indent="0">
              <a:buNone/>
            </a:pPr>
            <a:r>
              <a:rPr lang="en-US" sz="1200" dirty="0" smtClean="0">
                <a:solidFill>
                  <a:srgbClr val="254061"/>
                </a:solidFill>
              </a:rPr>
              <a:t>US Bureau of Reclamation, UGSS, DWR, MWD, SFCWA, EPA, CURES, USFWS, CAFWS, SWRCB, AG Industry</a:t>
            </a:r>
          </a:p>
          <a:p>
            <a:pPr algn="ctr"/>
            <a:endParaRPr lang="en-US" dirty="0"/>
          </a:p>
        </p:txBody>
      </p:sp>
    </p:spTree>
    <p:extLst>
      <p:ext uri="{BB962C8B-B14F-4D97-AF65-F5344CB8AC3E}">
        <p14:creationId xmlns:p14="http://schemas.microsoft.com/office/powerpoint/2010/main" val="1714636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31</a:t>
            </a:fld>
            <a:endParaRPr lang="en-US" dirty="0"/>
          </a:p>
        </p:txBody>
      </p:sp>
    </p:spTree>
    <p:extLst>
      <p:ext uri="{BB962C8B-B14F-4D97-AF65-F5344CB8AC3E}">
        <p14:creationId xmlns:p14="http://schemas.microsoft.com/office/powerpoint/2010/main" val="18908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E1140-062F-924D-9A6A-9E1172C141B2}" type="slidenum">
              <a:rPr lang="en-US"/>
              <a:pPr/>
              <a:t>32</a:t>
            </a:fld>
            <a:endParaRPr lang="en-US" dirty="0"/>
          </a:p>
        </p:txBody>
      </p:sp>
      <p:sp>
        <p:nvSpPr>
          <p:cNvPr id="2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p:txBody>
          <a:bodyPr/>
          <a:lstStyle/>
          <a:p>
            <a:r>
              <a:rPr lang="en-US" dirty="0" smtClean="0"/>
              <a:t>UNIQUE</a:t>
            </a:r>
            <a:r>
              <a:rPr lang="en-US" baseline="0" dirty="0" smtClean="0"/>
              <a:t> DETECTIONS AND DAILY SUM (using 30 minute unique detections filter and then sums)</a:t>
            </a:r>
          </a:p>
          <a:p>
            <a:endParaRPr lang="en-US" baseline="0" dirty="0" smtClean="0"/>
          </a:p>
          <a:p>
            <a:r>
              <a:rPr lang="en-US" baseline="0" dirty="0" smtClean="0"/>
              <a:t>Data dashboard templates and filters for our use.</a:t>
            </a:r>
            <a:endParaRPr lang="en-US" dirty="0"/>
          </a:p>
        </p:txBody>
      </p:sp>
    </p:spTree>
    <p:extLst>
      <p:ext uri="{BB962C8B-B14F-4D97-AF65-F5344CB8AC3E}">
        <p14:creationId xmlns:p14="http://schemas.microsoft.com/office/powerpoint/2010/main" val="11311762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E1140-062F-924D-9A6A-9E1172C141B2}" type="slidenum">
              <a:rPr lang="en-US"/>
              <a:pPr/>
              <a:t>33</a:t>
            </a:fld>
            <a:endParaRPr lang="en-US" dirty="0"/>
          </a:p>
        </p:txBody>
      </p:sp>
      <p:sp>
        <p:nvSpPr>
          <p:cNvPr id="2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53377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34</a:t>
            </a:fld>
            <a:endParaRPr lang="en-US" dirty="0"/>
          </a:p>
        </p:txBody>
      </p:sp>
    </p:spTree>
    <p:extLst>
      <p:ext uri="{BB962C8B-B14F-4D97-AF65-F5344CB8AC3E}">
        <p14:creationId xmlns:p14="http://schemas.microsoft.com/office/powerpoint/2010/main" val="21313148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35</a:t>
            </a:fld>
            <a:endParaRPr lang="en-US" dirty="0"/>
          </a:p>
        </p:txBody>
      </p:sp>
    </p:spTree>
    <p:extLst>
      <p:ext uri="{BB962C8B-B14F-4D97-AF65-F5344CB8AC3E}">
        <p14:creationId xmlns:p14="http://schemas.microsoft.com/office/powerpoint/2010/main" val="2894883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36</a:t>
            </a:fld>
            <a:endParaRPr lang="en-US" dirty="0"/>
          </a:p>
        </p:txBody>
      </p:sp>
    </p:spTree>
    <p:extLst>
      <p:ext uri="{BB962C8B-B14F-4D97-AF65-F5344CB8AC3E}">
        <p14:creationId xmlns:p14="http://schemas.microsoft.com/office/powerpoint/2010/main" val="12083445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E1140-062F-924D-9A6A-9E1172C141B2}" type="slidenum">
              <a:rPr lang="en-US"/>
              <a:pPr/>
              <a:t>37</a:t>
            </a:fld>
            <a:endParaRPr lang="en-US" dirty="0"/>
          </a:p>
        </p:txBody>
      </p:sp>
      <p:sp>
        <p:nvSpPr>
          <p:cNvPr id="2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p:txBody>
          <a:bodyPr/>
          <a:lstStyle/>
          <a:p>
            <a:r>
              <a:rPr lang="en-US" dirty="0" smtClean="0"/>
              <a:t>New data story layout templates for simplifying data story for the public.  </a:t>
            </a:r>
            <a:endParaRPr lang="en-US" dirty="0"/>
          </a:p>
        </p:txBody>
      </p:sp>
    </p:spTree>
    <p:extLst>
      <p:ext uri="{BB962C8B-B14F-4D97-AF65-F5344CB8AC3E}">
        <p14:creationId xmlns:p14="http://schemas.microsoft.com/office/powerpoint/2010/main" val="7568985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 question templates</a:t>
            </a:r>
            <a:endParaRPr lang="en-US" dirty="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26 October 2015</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26642739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41</a:t>
            </a:fld>
            <a:endParaRPr lang="en-US" dirty="0"/>
          </a:p>
        </p:txBody>
      </p:sp>
    </p:spTree>
    <p:extLst>
      <p:ext uri="{BB962C8B-B14F-4D97-AF65-F5344CB8AC3E}">
        <p14:creationId xmlns:p14="http://schemas.microsoft.com/office/powerpoint/2010/main" val="36570863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42</a:t>
            </a:fld>
            <a:endParaRPr lang="en-US" dirty="0"/>
          </a:p>
        </p:txBody>
      </p:sp>
    </p:spTree>
    <p:extLst>
      <p:ext uri="{BB962C8B-B14F-4D97-AF65-F5344CB8AC3E}">
        <p14:creationId xmlns:p14="http://schemas.microsoft.com/office/powerpoint/2010/main" val="3914880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Multi Stakeholder Collaboration </a:t>
            </a:r>
          </a:p>
          <a:p>
            <a:pPr marL="0" indent="0">
              <a:buNone/>
            </a:pPr>
            <a:r>
              <a:rPr lang="en-US" sz="1200" dirty="0" smtClean="0"/>
              <a:t>Data Aggregation and Data Management </a:t>
            </a:r>
          </a:p>
          <a:p>
            <a:pPr marL="0" indent="0">
              <a:buNone/>
            </a:pPr>
            <a:r>
              <a:rPr lang="en-US" sz="1200" dirty="0" smtClean="0"/>
              <a:t>Data Analysis and Visualizations Mapping and GIS </a:t>
            </a:r>
          </a:p>
          <a:p>
            <a:pPr marL="0" indent="0">
              <a:buNone/>
            </a:pPr>
            <a:r>
              <a:rPr lang="en-US" sz="1200" dirty="0" smtClean="0"/>
              <a:t>Regional Document Libraries Operations Dashboards </a:t>
            </a:r>
          </a:p>
          <a:p>
            <a:pPr marL="0" indent="0">
              <a:buNone/>
            </a:pPr>
            <a:r>
              <a:rPr lang="en-US" sz="1200" dirty="0" smtClean="0"/>
              <a:t>Ecosystem Projects </a:t>
            </a:r>
          </a:p>
          <a:p>
            <a:pPr marL="0" indent="0">
              <a:buNone/>
            </a:pPr>
            <a:r>
              <a:rPr lang="en-US" sz="1200" dirty="0" smtClean="0"/>
              <a:t>Special Studies      </a:t>
            </a:r>
          </a:p>
          <a:p>
            <a:pPr marL="0" indent="0">
              <a:buNone/>
            </a:pPr>
            <a:r>
              <a:rPr lang="en-US" sz="1200" dirty="0" smtClean="0"/>
              <a:t>Acoustic Telemetry      Nutrients </a:t>
            </a:r>
          </a:p>
          <a:p>
            <a:pPr marL="0" indent="0">
              <a:buNone/>
            </a:pPr>
            <a:r>
              <a:rPr lang="en-US" sz="1200" dirty="0" smtClean="0"/>
              <a:t>Web Service Development </a:t>
            </a:r>
          </a:p>
          <a:p>
            <a:pPr marL="0" indent="0">
              <a:buNone/>
            </a:pPr>
            <a:r>
              <a:rPr lang="en-US" sz="1200" dirty="0" smtClean="0"/>
              <a:t>Regulatory Reporting 	</a:t>
            </a:r>
          </a:p>
          <a:p>
            <a:endParaRPr lang="en-US" dirty="0"/>
          </a:p>
        </p:txBody>
      </p:sp>
      <p:sp>
        <p:nvSpPr>
          <p:cNvPr id="4" name="Slide Number Placeholder 3"/>
          <p:cNvSpPr>
            <a:spLocks noGrp="1"/>
          </p:cNvSpPr>
          <p:nvPr>
            <p:ph type="sldNum" sz="quarter" idx="10"/>
          </p:nvPr>
        </p:nvSpPr>
        <p:spPr/>
        <p:txBody>
          <a:bodyPr/>
          <a:lstStyle/>
          <a:p>
            <a:fld id="{D5B7ED25-72AE-574D-B809-6FEC5AE16EC7}" type="slidenum">
              <a:rPr lang="en-US" smtClean="0"/>
              <a:pPr/>
              <a:t>4</a:t>
            </a:fld>
            <a:endParaRPr lang="en-US" dirty="0"/>
          </a:p>
        </p:txBody>
      </p:sp>
    </p:spTree>
    <p:extLst>
      <p:ext uri="{BB962C8B-B14F-4D97-AF65-F5344CB8AC3E}">
        <p14:creationId xmlns:p14="http://schemas.microsoft.com/office/powerpoint/2010/main" val="299943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4668" indent="-224668">
              <a:buAutoNum type="arabicPeriod"/>
            </a:pPr>
            <a:r>
              <a:rPr lang="en-US" dirty="0" smtClean="0"/>
              <a:t>Stakeholder driven real time salinity management in the SJR Basin. </a:t>
            </a:r>
          </a:p>
          <a:p>
            <a:pPr marL="224668" indent="-224668">
              <a:buAutoNum type="arabicPeriod"/>
            </a:pPr>
            <a:r>
              <a:rPr lang="en-US" dirty="0" smtClean="0"/>
              <a:t>More than 50</a:t>
            </a:r>
            <a:r>
              <a:rPr lang="en-US" baseline="0" dirty="0" smtClean="0"/>
              <a:t> + active stakeholder involved in real time analysis and assessment of SJR salinity.</a:t>
            </a:r>
          </a:p>
          <a:p>
            <a:pPr marL="224668" indent="-224668">
              <a:buAutoNum type="arabicPeriod"/>
            </a:pPr>
            <a:r>
              <a:rPr lang="en-US" baseline="0" dirty="0" smtClean="0"/>
              <a:t>Data dashboards customized for each stakeholder’s data needs</a:t>
            </a:r>
          </a:p>
          <a:p>
            <a:pPr marL="224668" indent="-224668">
              <a:buAutoNum type="arabicPeriod"/>
            </a:pPr>
            <a:r>
              <a:rPr lang="en-US" baseline="0" dirty="0" smtClean="0"/>
              <a:t>Collaborative forum for posting operations data:  Diversions and Discharges.</a:t>
            </a:r>
          </a:p>
          <a:p>
            <a:pPr marL="224668" indent="-224668">
              <a:buAutoNum type="arabicPeriod"/>
            </a:pPr>
            <a:endParaRPr lang="en-US" baseline="0" dirty="0" smtClean="0"/>
          </a:p>
          <a:p>
            <a:pPr marL="224668" indent="-224668">
              <a:buAutoNum type="arabicPeriod"/>
            </a:pPr>
            <a:endParaRPr lang="en-US" dirty="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26 October 2015</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17077760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 time data dashboard</a:t>
            </a:r>
            <a:r>
              <a:rPr lang="en-US" baseline="0" dirty="0" smtClean="0"/>
              <a:t> for SJR stakeholders.  Data display is multiparameter</a:t>
            </a:r>
            <a:endParaRPr lang="en-US" dirty="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26 October 2015</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20904575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Incorporates model forecast results for predictive analysis of SJR Conditions.</a:t>
            </a:r>
            <a:endParaRPr lang="en-US" dirty="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26 October 2015</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25135023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623E99-E211-5241-AAD0-0FEFEADA5D08}" type="slidenum">
              <a:rPr lang="en-US"/>
              <a:pPr/>
              <a:t>46</a:t>
            </a:fld>
            <a:endParaRPr lang="en-US" dirty="0"/>
          </a:p>
        </p:txBody>
      </p:sp>
      <p:sp>
        <p:nvSpPr>
          <p:cNvPr id="4813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49241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SRWP is participating in a on-going regional</a:t>
            </a:r>
            <a:r>
              <a:rPr lang="en-US" baseline="0" dirty="0" smtClean="0"/>
              <a:t> monitoring and resource management tool development initiative:  OPENNRM.  SRWP is building on the current portal platform developed for managing data for  Ca Estuaries, The San Joaquin Regional Monitoring Program, San Joaquin River Real Time Management Program,  The Bay delta: Baydeltalive.com and DWR’s 1641 interactive reporting tools for California.  New SRWP development investments are contributed back to community portals.  The primary objective of the initiative is provide regional stakeholders with the tools to manage their own data.  These data are then made available to the larger community for broader assessment of the California watershed.</a:t>
            </a:r>
            <a:endParaRPr lang="en-US" dirty="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26 October 2015</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1302686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SRWP is participating in a on-going regional</a:t>
            </a:r>
            <a:r>
              <a:rPr lang="en-US" baseline="0" dirty="0" smtClean="0"/>
              <a:t> monitoring and resource management tool development initiative:  OPENNRM.  SRWP is building on the current portal platform developed for managing data for  Ca Estuaries, The San Joaquin Regional Monitoring Program, San Joaquin River Real Time Management Program,  The Bay delta: Baydeltalive.com and DWR’s 1641 interactive reporting tools for California.  New SRWP development investments are contributed back to community portals.  The primary objective of the initiative is provide regional stakeholders with the tools to manage their own data.  These data are then made available to the larger community for broader assessment of the California watershed.</a:t>
            </a:r>
            <a:endParaRPr lang="en-US" dirty="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26 October 2015</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1302686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SRWP is participating in a on-going regional</a:t>
            </a:r>
            <a:r>
              <a:rPr lang="en-US" baseline="0" dirty="0" smtClean="0"/>
              <a:t> monitoring and resource management tool development initiative:  OPENNRM.  SRWP is building on the current portal platform developed for managing data for  Ca Estuaries, The San Joaquin Regional Monitoring Program, San Joaquin River Real Time Management Program,  The Bay delta: Baydeltalive.com and DWR’s 1641 interactive reporting tools for California.  New SRWP development investments are contributed back to community portals.  The primary objective of the initiative is provide regional stakeholders with the tools to manage their own data.  These data are then made available to the larger community for broader assessment of the California watershed.</a:t>
            </a:r>
            <a:endParaRPr lang="en-US" dirty="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26 October 2015</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1626276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224668" indent="-224668">
              <a:buAutoNum type="arabicPeriod"/>
            </a:pPr>
            <a:r>
              <a:rPr lang="en-US" dirty="0" smtClean="0"/>
              <a:t>SRWP will have access to data</a:t>
            </a:r>
            <a:r>
              <a:rPr lang="en-US" baseline="0" dirty="0" smtClean="0"/>
              <a:t> and GIS:  Specifically NWIS and CIMIS that was contributed to the community by this project</a:t>
            </a:r>
          </a:p>
          <a:p>
            <a:pPr marL="224668" indent="-224668">
              <a:buAutoNum type="arabicPeriod"/>
            </a:pPr>
            <a:r>
              <a:rPr lang="en-US" baseline="0" dirty="0" smtClean="0"/>
              <a:t>SRWP will build on and improve upon question templates for data assessments developed by the SJRRMP.  Benefit from stakeholder knowledge developed during this process.  </a:t>
            </a:r>
          </a:p>
          <a:p>
            <a:pPr marL="224668" indent="-224668">
              <a:buAutoNum type="arabicPeriod"/>
            </a:pPr>
            <a:r>
              <a:rPr lang="en-US" baseline="0" dirty="0" smtClean="0"/>
              <a:t>3SRWP will benefit from and build on important data filters and analysis tools for examining WQ criteria:  ex:  Temperature calculations for fish migration during specific life stages, analysis of salinity discharges and the effects on water quality, data presentation methods for understanding pesticides and other contaminant data in the Sac River watershed.</a:t>
            </a:r>
          </a:p>
          <a:p>
            <a:pPr marL="224668" indent="-224668">
              <a:buAutoNum type="arabicPeriod"/>
            </a:pPr>
            <a:r>
              <a:rPr lang="en-US" baseline="0" dirty="0" smtClean="0"/>
              <a:t>This knowledge will then be contributed back to other regions for use in local initiatives.</a:t>
            </a:r>
          </a:p>
          <a:p>
            <a:pPr marL="224668" indent="-224668">
              <a:buAutoNum type="arabicPeriod"/>
            </a:pPr>
            <a:endParaRPr lang="en-US" baseline="0" dirty="0" smtClean="0"/>
          </a:p>
          <a:p>
            <a:pPr marL="224668" indent="-224668">
              <a:buAutoNum type="arabicPeriod"/>
            </a:pPr>
            <a:endParaRPr lang="en-US" baseline="0" dirty="0" smtClean="0"/>
          </a:p>
          <a:p>
            <a:pPr marL="224668" indent="-224668">
              <a:buAutoNum type="arabicPeriod"/>
            </a:pPr>
            <a:endParaRPr lang="en-US" dirty="0"/>
          </a:p>
        </p:txBody>
      </p:sp>
      <p:sp>
        <p:nvSpPr>
          <p:cNvPr id="4" name="Header Placeholder 3"/>
          <p:cNvSpPr>
            <a:spLocks noGrp="1"/>
          </p:cNvSpPr>
          <p:nvPr>
            <p:ph type="hdr" sz="quarter" idx="10"/>
          </p:nvPr>
        </p:nvSpPr>
        <p:spPr/>
        <p:txBody>
          <a:bodyPr/>
          <a:lstStyle/>
          <a:p>
            <a:r>
              <a:rPr lang="en-US" dirty="0" smtClean="0"/>
              <a:t>*</a:t>
            </a:r>
            <a:endParaRPr lang="en-US" dirty="0"/>
          </a:p>
        </p:txBody>
      </p:sp>
      <p:sp>
        <p:nvSpPr>
          <p:cNvPr id="5" name="Date Placeholder 4"/>
          <p:cNvSpPr>
            <a:spLocks noGrp="1"/>
          </p:cNvSpPr>
          <p:nvPr>
            <p:ph type="dt" idx="11"/>
          </p:nvPr>
        </p:nvSpPr>
        <p:spPr/>
        <p:txBody>
          <a:bodyPr/>
          <a:lstStyle/>
          <a:p>
            <a:fld id="{145982F3-C99F-4FFD-8CB1-DE702446ED0C}" type="datetime3">
              <a:rPr lang="en-US"/>
              <a:pPr/>
              <a:t>26 October 2015</a:t>
            </a:fld>
            <a:endParaRPr lang="en-US" dirty="0"/>
          </a:p>
        </p:txBody>
      </p:sp>
      <p:sp>
        <p:nvSpPr>
          <p:cNvPr id="6" name="Footer Placeholder 5"/>
          <p:cNvSpPr>
            <a:spLocks noGrp="1"/>
          </p:cNvSpPr>
          <p:nvPr>
            <p:ph type="ftr" sz="quarter" idx="12"/>
          </p:nvPr>
        </p:nvSpPr>
        <p:spPr/>
        <p:txBody>
          <a:bodyPr/>
          <a:lstStyle/>
          <a:p>
            <a:r>
              <a:rPr lang="en-US" dirty="0" smtClean="0"/>
              <a:t>*</a:t>
            </a:r>
            <a:endParaRPr lang="en-US" dirty="0"/>
          </a:p>
        </p:txBody>
      </p:sp>
      <p:sp>
        <p:nvSpPr>
          <p:cNvPr id="7" name="Slide Number Placeholder 6"/>
          <p:cNvSpPr>
            <a:spLocks noGrp="1"/>
          </p:cNvSpPr>
          <p:nvPr>
            <p:ph type="sldNum" sz="quarter" idx="13"/>
          </p:nvPr>
        </p:nvSpPr>
        <p:spPr/>
        <p:txBody>
          <a:bodyPr/>
          <a:lstStyle/>
          <a:p>
            <a:r>
              <a:rPr lang="en-US" dirty="0" smtClean="0"/>
              <a:t>##</a:t>
            </a:r>
            <a:endParaRPr lang="en-US" dirty="0"/>
          </a:p>
        </p:txBody>
      </p:sp>
    </p:spTree>
    <p:extLst>
      <p:ext uri="{BB962C8B-B14F-4D97-AF65-F5344CB8AC3E}">
        <p14:creationId xmlns:p14="http://schemas.microsoft.com/office/powerpoint/2010/main" val="1754644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E1140-062F-924D-9A6A-9E1172C141B2}" type="slidenum">
              <a:rPr lang="en-US"/>
              <a:pPr/>
              <a:t>9</a:t>
            </a:fld>
            <a:endParaRPr lang="en-US" dirty="0"/>
          </a:p>
        </p:txBody>
      </p:sp>
      <p:sp>
        <p:nvSpPr>
          <p:cNvPr id="2969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247412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0E2574-8FF7-404E-9B6D-D631121F3F6D}" type="datetimeFigureOut">
              <a:rPr lang="en-US" smtClean="0"/>
              <a:pPr/>
              <a:t>10/26/15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DEFEA-407D-A147-8F52-07FD932AB39E}" type="slidenum">
              <a:rPr lang="en-US" smtClean="0"/>
              <a:pPr/>
              <a:t>‹#›</a:t>
            </a:fld>
            <a:endParaRPr lang="en-US" dirty="0"/>
          </a:p>
        </p:txBody>
      </p:sp>
    </p:spTree>
    <p:extLst>
      <p:ext uri="{BB962C8B-B14F-4D97-AF65-F5344CB8AC3E}">
        <p14:creationId xmlns:p14="http://schemas.microsoft.com/office/powerpoint/2010/main" val="1907299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0E2574-8FF7-404E-9B6D-D631121F3F6D}" type="datetimeFigureOut">
              <a:rPr lang="en-US" smtClean="0"/>
              <a:pPr/>
              <a:t>10/26/15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DEFEA-407D-A147-8F52-07FD932AB39E}" type="slidenum">
              <a:rPr lang="en-US" smtClean="0"/>
              <a:pPr/>
              <a:t>‹#›</a:t>
            </a:fld>
            <a:endParaRPr lang="en-US" dirty="0"/>
          </a:p>
        </p:txBody>
      </p:sp>
    </p:spTree>
    <p:extLst>
      <p:ext uri="{BB962C8B-B14F-4D97-AF65-F5344CB8AC3E}">
        <p14:creationId xmlns:p14="http://schemas.microsoft.com/office/powerpoint/2010/main" val="6168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0E2574-8FF7-404E-9B6D-D631121F3F6D}" type="datetimeFigureOut">
              <a:rPr lang="en-US" smtClean="0"/>
              <a:pPr/>
              <a:t>10/26/15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DEFEA-407D-A147-8F52-07FD932AB39E}" type="slidenum">
              <a:rPr lang="en-US" smtClean="0"/>
              <a:pPr/>
              <a:t>‹#›</a:t>
            </a:fld>
            <a:endParaRPr lang="en-US" dirty="0"/>
          </a:p>
        </p:txBody>
      </p:sp>
    </p:spTree>
    <p:extLst>
      <p:ext uri="{BB962C8B-B14F-4D97-AF65-F5344CB8AC3E}">
        <p14:creationId xmlns:p14="http://schemas.microsoft.com/office/powerpoint/2010/main" val="3223130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0E2574-8FF7-404E-9B6D-D631121F3F6D}" type="datetimeFigureOut">
              <a:rPr lang="en-US" smtClean="0"/>
              <a:pPr/>
              <a:t>10/26/15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DEFEA-407D-A147-8F52-07FD932AB39E}" type="slidenum">
              <a:rPr lang="en-US" smtClean="0"/>
              <a:pPr/>
              <a:t>‹#›</a:t>
            </a:fld>
            <a:endParaRPr lang="en-US" dirty="0"/>
          </a:p>
        </p:txBody>
      </p:sp>
    </p:spTree>
    <p:extLst>
      <p:ext uri="{BB962C8B-B14F-4D97-AF65-F5344CB8AC3E}">
        <p14:creationId xmlns:p14="http://schemas.microsoft.com/office/powerpoint/2010/main" val="1041552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0E2574-8FF7-404E-9B6D-D631121F3F6D}" type="datetimeFigureOut">
              <a:rPr lang="en-US" smtClean="0"/>
              <a:pPr/>
              <a:t>10/26/15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7DEFEA-407D-A147-8F52-07FD932AB39E}" type="slidenum">
              <a:rPr lang="en-US" smtClean="0"/>
              <a:pPr/>
              <a:t>‹#›</a:t>
            </a:fld>
            <a:endParaRPr lang="en-US" dirty="0"/>
          </a:p>
        </p:txBody>
      </p:sp>
    </p:spTree>
    <p:extLst>
      <p:ext uri="{BB962C8B-B14F-4D97-AF65-F5344CB8AC3E}">
        <p14:creationId xmlns:p14="http://schemas.microsoft.com/office/powerpoint/2010/main" val="4037591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0E2574-8FF7-404E-9B6D-D631121F3F6D}" type="datetimeFigureOut">
              <a:rPr lang="en-US" smtClean="0"/>
              <a:pPr/>
              <a:t>10/26/15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DEFEA-407D-A147-8F52-07FD932AB39E}" type="slidenum">
              <a:rPr lang="en-US" smtClean="0"/>
              <a:pPr/>
              <a:t>‹#›</a:t>
            </a:fld>
            <a:endParaRPr lang="en-US" dirty="0"/>
          </a:p>
        </p:txBody>
      </p:sp>
    </p:spTree>
    <p:extLst>
      <p:ext uri="{BB962C8B-B14F-4D97-AF65-F5344CB8AC3E}">
        <p14:creationId xmlns:p14="http://schemas.microsoft.com/office/powerpoint/2010/main" val="2051023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0E2574-8FF7-404E-9B6D-D631121F3F6D}" type="datetimeFigureOut">
              <a:rPr lang="en-US" smtClean="0"/>
              <a:pPr/>
              <a:t>10/26/15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D7DEFEA-407D-A147-8F52-07FD932AB39E}" type="slidenum">
              <a:rPr lang="en-US" smtClean="0"/>
              <a:pPr/>
              <a:t>‹#›</a:t>
            </a:fld>
            <a:endParaRPr lang="en-US" dirty="0"/>
          </a:p>
        </p:txBody>
      </p:sp>
    </p:spTree>
    <p:extLst>
      <p:ext uri="{BB962C8B-B14F-4D97-AF65-F5344CB8AC3E}">
        <p14:creationId xmlns:p14="http://schemas.microsoft.com/office/powerpoint/2010/main" val="2265381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0E2574-8FF7-404E-9B6D-D631121F3F6D}" type="datetimeFigureOut">
              <a:rPr lang="en-US" smtClean="0"/>
              <a:pPr/>
              <a:t>10/26/15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D7DEFEA-407D-A147-8F52-07FD932AB39E}" type="slidenum">
              <a:rPr lang="en-US" smtClean="0"/>
              <a:pPr/>
              <a:t>‹#›</a:t>
            </a:fld>
            <a:endParaRPr lang="en-US" dirty="0"/>
          </a:p>
        </p:txBody>
      </p:sp>
    </p:spTree>
    <p:extLst>
      <p:ext uri="{BB962C8B-B14F-4D97-AF65-F5344CB8AC3E}">
        <p14:creationId xmlns:p14="http://schemas.microsoft.com/office/powerpoint/2010/main" val="259150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0E2574-8FF7-404E-9B6D-D631121F3F6D}" type="datetimeFigureOut">
              <a:rPr lang="en-US" smtClean="0"/>
              <a:pPr/>
              <a:t>10/26/15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D7DEFEA-407D-A147-8F52-07FD932AB39E}" type="slidenum">
              <a:rPr lang="en-US" smtClean="0"/>
              <a:pPr/>
              <a:t>‹#›</a:t>
            </a:fld>
            <a:endParaRPr lang="en-US" dirty="0"/>
          </a:p>
        </p:txBody>
      </p:sp>
    </p:spTree>
    <p:extLst>
      <p:ext uri="{BB962C8B-B14F-4D97-AF65-F5344CB8AC3E}">
        <p14:creationId xmlns:p14="http://schemas.microsoft.com/office/powerpoint/2010/main" val="2006839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0E2574-8FF7-404E-9B6D-D631121F3F6D}" type="datetimeFigureOut">
              <a:rPr lang="en-US" smtClean="0"/>
              <a:pPr/>
              <a:t>10/26/15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DEFEA-407D-A147-8F52-07FD932AB39E}" type="slidenum">
              <a:rPr lang="en-US" smtClean="0"/>
              <a:pPr/>
              <a:t>‹#›</a:t>
            </a:fld>
            <a:endParaRPr lang="en-US" dirty="0"/>
          </a:p>
        </p:txBody>
      </p:sp>
    </p:spTree>
    <p:extLst>
      <p:ext uri="{BB962C8B-B14F-4D97-AF65-F5344CB8AC3E}">
        <p14:creationId xmlns:p14="http://schemas.microsoft.com/office/powerpoint/2010/main" val="92375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0E2574-8FF7-404E-9B6D-D631121F3F6D}" type="datetimeFigureOut">
              <a:rPr lang="en-US" smtClean="0"/>
              <a:pPr/>
              <a:t>10/26/15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7DEFEA-407D-A147-8F52-07FD932AB39E}" type="slidenum">
              <a:rPr lang="en-US" smtClean="0"/>
              <a:pPr/>
              <a:t>‹#›</a:t>
            </a:fld>
            <a:endParaRPr lang="en-US" dirty="0"/>
          </a:p>
        </p:txBody>
      </p:sp>
    </p:spTree>
    <p:extLst>
      <p:ext uri="{BB962C8B-B14F-4D97-AF65-F5344CB8AC3E}">
        <p14:creationId xmlns:p14="http://schemas.microsoft.com/office/powerpoint/2010/main" val="1282216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latin typeface="Gotham Book"/>
              </a:defRPr>
            </a:lvl1pPr>
          </a:lstStyle>
          <a:p>
            <a:fld id="{6E0E2574-8FF7-404E-9B6D-D631121F3F6D}" type="datetimeFigureOut">
              <a:rPr lang="en-US" smtClean="0"/>
              <a:pPr/>
              <a:t>10/26/15</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latin typeface="Gotham Book"/>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latin typeface="Gotham Book"/>
              </a:defRPr>
            </a:lvl1pPr>
          </a:lstStyle>
          <a:p>
            <a:fld id="{4D7DEFEA-407D-A147-8F52-07FD932AB39E}" type="slidenum">
              <a:rPr lang="en-US" smtClean="0"/>
              <a:pPr/>
              <a:t>‹#›</a:t>
            </a:fld>
            <a:endParaRPr lang="en-US" dirty="0"/>
          </a:p>
        </p:txBody>
      </p:sp>
    </p:spTree>
    <p:extLst>
      <p:ext uri="{BB962C8B-B14F-4D97-AF65-F5344CB8AC3E}">
        <p14:creationId xmlns:p14="http://schemas.microsoft.com/office/powerpoint/2010/main" val="2595559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Gotham Book"/>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otham Book"/>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otham Book"/>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otham Book"/>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otham Book"/>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otham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e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8.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jpe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3.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24.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jpe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12.jpeg"/><Relationship Id="rId9"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3.png"/><Relationship Id="rId5" Type="http://schemas.openxmlformats.org/officeDocument/2006/relationships/image" Target="../media/image50.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9.jpeg"/><Relationship Id="rId9" Type="http://schemas.openxmlformats.org/officeDocument/2006/relationships/image" Target="../media/image60.png"/><Relationship Id="rId10"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6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Homepage Slide_Presenation_3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6663" y="3588901"/>
            <a:ext cx="5027481" cy="195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3073400" y="665473"/>
            <a:ext cx="2997200" cy="2603500"/>
          </a:xfrm>
          <a:prstGeom prst="rect">
            <a:avLst/>
          </a:prstGeom>
        </p:spPr>
      </p:pic>
      <p:pic>
        <p:nvPicPr>
          <p:cNvPr id="4" name="Picture 3" descr="Title-slid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75381"/>
            <a:ext cx="9143999" cy="6967681"/>
          </a:xfrm>
          <a:prstGeom prst="rect">
            <a:avLst/>
          </a:prstGeom>
        </p:spPr>
      </p:pic>
      <p:pic>
        <p:nvPicPr>
          <p:cNvPr id="5" name="Picture 4" descr="Title-slid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109681"/>
            <a:ext cx="9143999" cy="6967681"/>
          </a:xfrm>
          <a:prstGeom prst="rect">
            <a:avLst/>
          </a:prstGeom>
        </p:spPr>
      </p:pic>
    </p:spTree>
    <p:extLst>
      <p:ext uri="{BB962C8B-B14F-4D97-AF65-F5344CB8AC3E}">
        <p14:creationId xmlns:p14="http://schemas.microsoft.com/office/powerpoint/2010/main" val="4066223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199" y="1811867"/>
            <a:ext cx="4216401" cy="4470400"/>
          </a:xfrm>
        </p:spPr>
        <p:txBody>
          <a:bodyPr>
            <a:normAutofit/>
          </a:bodyPr>
          <a:lstStyle/>
          <a:p>
            <a:pPr>
              <a:buFont typeface="Wingdings" charset="2"/>
              <a:buChar char="§"/>
            </a:pPr>
            <a:r>
              <a:rPr lang="en-US" sz="2200" dirty="0" smtClean="0">
                <a:solidFill>
                  <a:schemeClr val="accent1">
                    <a:lumMod val="50000"/>
                  </a:schemeClr>
                </a:solidFill>
              </a:rPr>
              <a:t>Multi-Agency Workspace </a:t>
            </a:r>
            <a:endParaRPr lang="en-US" sz="2200" dirty="0">
              <a:solidFill>
                <a:schemeClr val="accent1">
                  <a:lumMod val="50000"/>
                </a:schemeClr>
              </a:solidFill>
            </a:endParaRPr>
          </a:p>
          <a:p>
            <a:pPr>
              <a:buFont typeface="Wingdings" charset="2"/>
              <a:buChar char="§"/>
            </a:pPr>
            <a:r>
              <a:rPr lang="en-US" sz="2200" dirty="0" smtClean="0">
                <a:solidFill>
                  <a:schemeClr val="accent1">
                    <a:lumMod val="50000"/>
                  </a:schemeClr>
                </a:solidFill>
              </a:rPr>
              <a:t>Source project for critical estuary data:  EMP, Estuary GIS, 1641 and Trawl Data</a:t>
            </a:r>
          </a:p>
          <a:p>
            <a:pPr>
              <a:buFont typeface="Wingdings" charset="2"/>
              <a:buChar char="§"/>
            </a:pPr>
            <a:r>
              <a:rPr lang="en-US" sz="2200" dirty="0" smtClean="0">
                <a:solidFill>
                  <a:schemeClr val="accent1">
                    <a:lumMod val="50000"/>
                  </a:schemeClr>
                </a:solidFill>
              </a:rPr>
              <a:t>50+  GIS files</a:t>
            </a:r>
          </a:p>
          <a:p>
            <a:pPr marL="342900" lvl="2" indent="-342900">
              <a:buFont typeface="Wingdings" charset="2"/>
              <a:buChar char="§"/>
            </a:pPr>
            <a:r>
              <a:rPr lang="en-US" sz="2200" dirty="0">
                <a:solidFill>
                  <a:schemeClr val="accent1">
                    <a:lumMod val="50000"/>
                  </a:schemeClr>
                </a:solidFill>
              </a:rPr>
              <a:t>85+ question driven WQ pages on </a:t>
            </a:r>
            <a:r>
              <a:rPr lang="en-US" sz="2200" dirty="0" smtClean="0">
                <a:solidFill>
                  <a:schemeClr val="accent1">
                    <a:lumMod val="50000"/>
                  </a:schemeClr>
                </a:solidFill>
              </a:rPr>
              <a:t>mywaterquality.ca.gov</a:t>
            </a:r>
          </a:p>
          <a:p>
            <a:pPr marL="342900" lvl="2" indent="-342900">
              <a:buFont typeface="Wingdings" charset="2"/>
              <a:buChar char="§"/>
            </a:pPr>
            <a:r>
              <a:rPr lang="en-US" sz="2200" dirty="0" smtClean="0">
                <a:solidFill>
                  <a:schemeClr val="accent1">
                    <a:lumMod val="50000"/>
                  </a:schemeClr>
                </a:solidFill>
              </a:rPr>
              <a:t>Assessment</a:t>
            </a:r>
          </a:p>
          <a:p>
            <a:pPr marL="342900" lvl="2" indent="-342900">
              <a:buFont typeface="Wingdings" charset="2"/>
              <a:buChar char="§"/>
            </a:pPr>
            <a:r>
              <a:rPr lang="en-US" sz="2200" dirty="0" smtClean="0">
                <a:solidFill>
                  <a:schemeClr val="accent1">
                    <a:lumMod val="50000"/>
                  </a:schemeClr>
                </a:solidFill>
              </a:rPr>
              <a:t>TMDL Report Cards</a:t>
            </a:r>
            <a:endParaRPr lang="en-US" sz="2200" dirty="0">
              <a:solidFill>
                <a:schemeClr val="accent1">
                  <a:lumMod val="50000"/>
                </a:schemeClr>
              </a:solidFill>
            </a:endParaRPr>
          </a:p>
          <a:p>
            <a:endParaRPr lang="en-US" sz="2800" dirty="0" smtClean="0"/>
          </a:p>
        </p:txBody>
      </p:sp>
      <p:pic>
        <p:nvPicPr>
          <p:cNvPr id="5"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3999" cy="99694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a:spLocks noGrp="1"/>
          </p:cNvSpPr>
          <p:nvPr>
            <p:ph type="title"/>
          </p:nvPr>
        </p:nvSpPr>
        <p:spPr>
          <a:xfrm>
            <a:off x="1219200" y="214313"/>
            <a:ext cx="7724775" cy="1309687"/>
          </a:xfrm>
        </p:spPr>
        <p:txBody>
          <a:bodyPr>
            <a:normAutofit/>
          </a:bodyPr>
          <a:lstStyle/>
          <a:p>
            <a:pPr algn="r"/>
            <a:r>
              <a:rPr lang="en-US" sz="3200" dirty="0" smtClean="0">
                <a:solidFill>
                  <a:srgbClr val="FFFFFF"/>
                </a:solidFill>
              </a:rPr>
              <a:t>CA ESTUARIES PORTAL</a:t>
            </a:r>
            <a:endParaRPr lang="en-US" sz="3200" dirty="0">
              <a:solidFill>
                <a:srgbClr val="FFFFFF"/>
              </a:solidFill>
            </a:endParaRPr>
          </a:p>
        </p:txBody>
      </p:sp>
      <p:pic>
        <p:nvPicPr>
          <p:cNvPr id="6" name="Picture 5" descr="EstuaryHomepa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1981200"/>
            <a:ext cx="4229878" cy="3886200"/>
          </a:xfrm>
          <a:prstGeom prst="rect">
            <a:avLst/>
          </a:prstGeom>
        </p:spPr>
      </p:pic>
    </p:spTree>
    <p:extLst>
      <p:ext uri="{BB962C8B-B14F-4D97-AF65-F5344CB8AC3E}">
        <p14:creationId xmlns:p14="http://schemas.microsoft.com/office/powerpoint/2010/main" val="25698822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72933" y="1433640"/>
            <a:ext cx="4876801" cy="5424359"/>
          </a:xfrm>
        </p:spPr>
        <p:txBody>
          <a:bodyPr>
            <a:normAutofit fontScale="25000" lnSpcReduction="20000"/>
          </a:bodyPr>
          <a:lstStyle/>
          <a:p>
            <a:pPr marL="0" indent="0">
              <a:buNone/>
            </a:pPr>
            <a:endParaRPr lang="en-US" sz="2000" dirty="0" smtClean="0">
              <a:solidFill>
                <a:srgbClr val="254061"/>
              </a:solidFill>
            </a:endParaRPr>
          </a:p>
          <a:p>
            <a:pPr marL="0" indent="0" algn="ctr">
              <a:buNone/>
            </a:pPr>
            <a:r>
              <a:rPr lang="en-US" sz="5600" dirty="0" smtClean="0">
                <a:solidFill>
                  <a:srgbClr val="254061"/>
                </a:solidFill>
              </a:rPr>
              <a:t>US Bureau of Reclamation</a:t>
            </a:r>
          </a:p>
          <a:p>
            <a:pPr marL="0" indent="0" algn="ctr">
              <a:buNone/>
            </a:pPr>
            <a:r>
              <a:rPr lang="en-US" sz="5600" dirty="0" smtClean="0">
                <a:solidFill>
                  <a:srgbClr val="254061"/>
                </a:solidFill>
              </a:rPr>
              <a:t>US Department of Fish and Wildlife</a:t>
            </a:r>
          </a:p>
          <a:p>
            <a:pPr marL="0" indent="0" algn="ctr">
              <a:buNone/>
            </a:pPr>
            <a:r>
              <a:rPr lang="en-US" sz="5600" dirty="0" smtClean="0">
                <a:solidFill>
                  <a:srgbClr val="254061"/>
                </a:solidFill>
              </a:rPr>
              <a:t>NOAA</a:t>
            </a:r>
          </a:p>
          <a:p>
            <a:pPr marL="0" indent="0" algn="ctr">
              <a:buNone/>
            </a:pPr>
            <a:r>
              <a:rPr lang="en-US" sz="5600" dirty="0" smtClean="0">
                <a:solidFill>
                  <a:srgbClr val="254061"/>
                </a:solidFill>
              </a:rPr>
              <a:t>NMFS</a:t>
            </a:r>
          </a:p>
          <a:p>
            <a:pPr marL="0" indent="0" algn="ctr">
              <a:buNone/>
            </a:pPr>
            <a:r>
              <a:rPr lang="en-US" sz="5600" dirty="0" smtClean="0">
                <a:solidFill>
                  <a:srgbClr val="254061"/>
                </a:solidFill>
              </a:rPr>
              <a:t>US Geological Survey</a:t>
            </a:r>
          </a:p>
          <a:p>
            <a:pPr marL="0" indent="0" algn="ctr">
              <a:buNone/>
            </a:pPr>
            <a:r>
              <a:rPr lang="en-US" sz="5600" dirty="0" smtClean="0">
                <a:solidFill>
                  <a:srgbClr val="254061"/>
                </a:solidFill>
              </a:rPr>
              <a:t>CA Department of Water Resources</a:t>
            </a:r>
          </a:p>
          <a:p>
            <a:pPr marL="0" indent="0" algn="ctr">
              <a:buNone/>
            </a:pPr>
            <a:r>
              <a:rPr lang="en-US" sz="5600" dirty="0" smtClean="0">
                <a:solidFill>
                  <a:srgbClr val="254061"/>
                </a:solidFill>
              </a:rPr>
              <a:t>IEP</a:t>
            </a:r>
          </a:p>
          <a:p>
            <a:pPr marL="0" indent="0" algn="ctr">
              <a:buNone/>
            </a:pPr>
            <a:r>
              <a:rPr lang="en-US" sz="5600" dirty="0" smtClean="0">
                <a:solidFill>
                  <a:srgbClr val="254061"/>
                </a:solidFill>
              </a:rPr>
              <a:t>State and Federal Contractor </a:t>
            </a:r>
          </a:p>
          <a:p>
            <a:pPr marL="0" indent="0" algn="ctr">
              <a:buNone/>
            </a:pPr>
            <a:r>
              <a:rPr lang="en-US" sz="5600" dirty="0" smtClean="0">
                <a:solidFill>
                  <a:srgbClr val="254061"/>
                </a:solidFill>
              </a:rPr>
              <a:t>Water Education Foundation</a:t>
            </a:r>
          </a:p>
          <a:p>
            <a:pPr marL="0" indent="0" algn="ctr">
              <a:buNone/>
            </a:pPr>
            <a:r>
              <a:rPr lang="en-US" sz="5600" dirty="0" smtClean="0">
                <a:solidFill>
                  <a:srgbClr val="254061"/>
                </a:solidFill>
              </a:rPr>
              <a:t>SFEI</a:t>
            </a:r>
          </a:p>
          <a:p>
            <a:pPr marL="0" indent="0" algn="ctr">
              <a:buNone/>
            </a:pPr>
            <a:r>
              <a:rPr lang="en-US" sz="5600" dirty="0" smtClean="0">
                <a:solidFill>
                  <a:srgbClr val="254061"/>
                </a:solidFill>
              </a:rPr>
              <a:t>SWRCB</a:t>
            </a:r>
          </a:p>
          <a:p>
            <a:pPr marL="0" indent="0" algn="ctr">
              <a:buNone/>
            </a:pPr>
            <a:r>
              <a:rPr lang="en-US" sz="5600" dirty="0" smtClean="0">
                <a:solidFill>
                  <a:srgbClr val="254061"/>
                </a:solidFill>
              </a:rPr>
              <a:t>AG Industry</a:t>
            </a:r>
          </a:p>
          <a:p>
            <a:pPr marL="0" indent="0">
              <a:buNone/>
            </a:pPr>
            <a:r>
              <a:rPr lang="en-US" sz="5600" dirty="0" smtClean="0">
                <a:solidFill>
                  <a:srgbClr val="254061"/>
                </a:solidFill>
              </a:rPr>
              <a:t>_________________________________</a:t>
            </a:r>
          </a:p>
          <a:p>
            <a:pPr marL="0" indent="0">
              <a:buNone/>
            </a:pPr>
            <a:endParaRPr lang="en-US" sz="5600" dirty="0">
              <a:solidFill>
                <a:srgbClr val="254061"/>
              </a:solidFill>
            </a:endParaRPr>
          </a:p>
          <a:p>
            <a:pPr marL="0" indent="0" algn="ctr">
              <a:buNone/>
            </a:pPr>
            <a:r>
              <a:rPr lang="en-US" sz="5600" dirty="0" smtClean="0">
                <a:solidFill>
                  <a:srgbClr val="254061"/>
                </a:solidFill>
              </a:rPr>
              <a:t>Major Multi-Agency Effort</a:t>
            </a:r>
          </a:p>
          <a:p>
            <a:pPr marL="0" indent="0" algn="ctr">
              <a:buNone/>
            </a:pPr>
            <a:r>
              <a:rPr lang="en-US" sz="5600" dirty="0" smtClean="0">
                <a:solidFill>
                  <a:srgbClr val="254061"/>
                </a:solidFill>
              </a:rPr>
              <a:t>Regular Workgroup Meetings for Enhancements</a:t>
            </a:r>
          </a:p>
          <a:p>
            <a:pPr marL="0" indent="0" algn="ctr">
              <a:buNone/>
            </a:pPr>
            <a:r>
              <a:rPr lang="en-US" sz="5600" dirty="0" smtClean="0">
                <a:solidFill>
                  <a:srgbClr val="254061"/>
                </a:solidFill>
              </a:rPr>
              <a:t>150+ Registered Agency Users</a:t>
            </a:r>
          </a:p>
          <a:p>
            <a:pPr marL="0" indent="0" algn="ctr">
              <a:buNone/>
            </a:pPr>
            <a:r>
              <a:rPr lang="en-US" sz="5600" dirty="0" smtClean="0">
                <a:solidFill>
                  <a:srgbClr val="254061"/>
                </a:solidFill>
              </a:rPr>
              <a:t>1000 + Images, Documents, Research Articles</a:t>
            </a:r>
          </a:p>
          <a:p>
            <a:pPr marL="0" indent="0" algn="ctr">
              <a:buNone/>
            </a:pPr>
            <a:r>
              <a:rPr lang="en-US" sz="5600" dirty="0" smtClean="0">
                <a:solidFill>
                  <a:srgbClr val="254061"/>
                </a:solidFill>
              </a:rPr>
              <a:t>Host for 85+ State Question Pages</a:t>
            </a:r>
          </a:p>
          <a:p>
            <a:pPr marL="0" indent="0" algn="ctr">
              <a:buNone/>
            </a:pPr>
            <a:r>
              <a:rPr lang="en-US" sz="5600" dirty="0" smtClean="0">
                <a:solidFill>
                  <a:srgbClr val="254061"/>
                </a:solidFill>
              </a:rPr>
              <a:t>50+ Downloadable Datasets</a:t>
            </a:r>
          </a:p>
          <a:p>
            <a:pPr marL="0" indent="0" algn="ctr">
              <a:buNone/>
            </a:pPr>
            <a:r>
              <a:rPr lang="en-US" sz="5600" dirty="0" smtClean="0">
                <a:solidFill>
                  <a:srgbClr val="254061"/>
                </a:solidFill>
              </a:rPr>
              <a:t>1641 Interactive</a:t>
            </a:r>
          </a:p>
          <a:p>
            <a:pPr marL="0" indent="0" algn="ctr">
              <a:buNone/>
            </a:pPr>
            <a:r>
              <a:rPr lang="en-US" sz="5600" dirty="0" smtClean="0">
                <a:solidFill>
                  <a:srgbClr val="254061"/>
                </a:solidFill>
              </a:rPr>
              <a:t>Home to All California Estuaries</a:t>
            </a:r>
          </a:p>
          <a:p>
            <a:pPr marL="0" indent="0" algn="ctr">
              <a:buNone/>
            </a:pPr>
            <a:r>
              <a:rPr lang="en-US" sz="5600" dirty="0" smtClean="0">
                <a:solidFill>
                  <a:srgbClr val="254061"/>
                </a:solidFill>
              </a:rPr>
              <a:t>Feed Libraries</a:t>
            </a:r>
          </a:p>
          <a:p>
            <a:pPr marL="0" indent="0" algn="ctr">
              <a:buNone/>
            </a:pPr>
            <a:r>
              <a:rPr lang="en-US" sz="5600" dirty="0" smtClean="0">
                <a:solidFill>
                  <a:srgbClr val="254061"/>
                </a:solidFill>
              </a:rPr>
              <a:t>Home to Trawl Data 2016</a:t>
            </a:r>
          </a:p>
          <a:p>
            <a:pPr marL="0" indent="0" algn="ctr">
              <a:buNone/>
            </a:pPr>
            <a:endParaRPr lang="en-US" sz="5600" dirty="0" smtClean="0">
              <a:solidFill>
                <a:srgbClr val="254061"/>
              </a:solidFill>
            </a:endParaRPr>
          </a:p>
          <a:p>
            <a:pPr marL="0" indent="0" algn="ctr">
              <a:buNone/>
            </a:pPr>
            <a:endParaRPr lang="en-US" sz="4800" dirty="0" smtClean="0">
              <a:solidFill>
                <a:srgbClr val="254061"/>
              </a:solidFill>
            </a:endParaRPr>
          </a:p>
          <a:p>
            <a:pPr marL="0" indent="0" algn="ctr">
              <a:buNone/>
            </a:pPr>
            <a:r>
              <a:rPr lang="en-US" sz="4800" dirty="0"/>
              <a:t>	</a:t>
            </a:r>
            <a:r>
              <a:rPr lang="en-US" sz="4800" i="1" dirty="0" smtClean="0"/>
              <a:t>	</a:t>
            </a:r>
          </a:p>
          <a:p>
            <a:pPr marL="0" indent="0">
              <a:lnSpc>
                <a:spcPct val="90000"/>
              </a:lnSpc>
              <a:buNone/>
            </a:pPr>
            <a:endParaRPr lang="en-US" sz="2800" b="1" dirty="0" smtClean="0"/>
          </a:p>
          <a:p>
            <a:pPr marL="0" indent="0">
              <a:lnSpc>
                <a:spcPct val="90000"/>
              </a:lnSpc>
              <a:buNone/>
            </a:pPr>
            <a:endParaRPr lang="en-US" sz="2800" b="1" dirty="0"/>
          </a:p>
          <a:p>
            <a:pPr marL="0" indent="0">
              <a:lnSpc>
                <a:spcPct val="90000"/>
              </a:lnSpc>
              <a:buNone/>
            </a:pPr>
            <a:endParaRPr lang="en-US" sz="2800" b="1" dirty="0"/>
          </a:p>
          <a:p>
            <a:pPr>
              <a:lnSpc>
                <a:spcPct val="90000"/>
              </a:lnSpc>
            </a:pPr>
            <a:endParaRPr lang="en-US" sz="2800" b="1" dirty="0"/>
          </a:p>
          <a:p>
            <a:pPr>
              <a:lnSpc>
                <a:spcPct val="90000"/>
              </a:lnSpc>
            </a:pPr>
            <a:endParaRPr lang="en-US" sz="2800" dirty="0"/>
          </a:p>
        </p:txBody>
      </p:sp>
      <p:pic>
        <p:nvPicPr>
          <p:cNvPr id="6"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247656"/>
            <a:ext cx="9143999" cy="99694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1 CuadroTexto"/>
          <p:cNvSpPr txBox="1"/>
          <p:nvPr/>
        </p:nvSpPr>
        <p:spPr>
          <a:xfrm>
            <a:off x="1202267" y="563649"/>
            <a:ext cx="7737182"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CA ESTUARIES COLLABORATORS</a:t>
            </a:r>
            <a:endParaRPr lang="es-AR" sz="3000" dirty="0">
              <a:solidFill>
                <a:schemeClr val="bg1"/>
              </a:solidFill>
              <a:latin typeface="Gotham Book"/>
              <a:cs typeface="Gotham Book"/>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394" y="1727205"/>
            <a:ext cx="2638493" cy="4470400"/>
          </a:xfrm>
          <a:prstGeom prst="rect">
            <a:avLst/>
          </a:prstGeom>
        </p:spPr>
      </p:pic>
    </p:spTree>
    <p:extLst>
      <p:ext uri="{BB962C8B-B14F-4D97-AF65-F5344CB8AC3E}">
        <p14:creationId xmlns:p14="http://schemas.microsoft.com/office/powerpoint/2010/main" val="9404725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057400"/>
            <a:ext cx="4495800" cy="4312919"/>
          </a:xfrm>
        </p:spPr>
        <p:txBody>
          <a:bodyPr>
            <a:normAutofit fontScale="92500" lnSpcReduction="10000"/>
          </a:bodyPr>
          <a:lstStyle/>
          <a:p>
            <a:pPr>
              <a:buFont typeface="Wingdings" charset="2"/>
              <a:buChar char="§"/>
            </a:pPr>
            <a:r>
              <a:rPr lang="en-US" sz="2400" dirty="0" smtClean="0">
                <a:solidFill>
                  <a:schemeClr val="accent1">
                    <a:lumMod val="50000"/>
                  </a:schemeClr>
                </a:solidFill>
              </a:rPr>
              <a:t>Data central to the Delta</a:t>
            </a:r>
          </a:p>
          <a:p>
            <a:pPr>
              <a:buFont typeface="Wingdings" charset="2"/>
              <a:buChar char="§"/>
            </a:pPr>
            <a:r>
              <a:rPr lang="en-US" sz="2400" dirty="0" smtClean="0">
                <a:solidFill>
                  <a:schemeClr val="accent1">
                    <a:lumMod val="50000"/>
                  </a:schemeClr>
                </a:solidFill>
              </a:rPr>
              <a:t>Extensive libraries for Delta data, photos, reports</a:t>
            </a:r>
          </a:p>
          <a:p>
            <a:pPr>
              <a:buFont typeface="Wingdings" charset="2"/>
              <a:buChar char="§"/>
            </a:pPr>
            <a:r>
              <a:rPr lang="en-US" sz="2400" dirty="0" smtClean="0">
                <a:solidFill>
                  <a:schemeClr val="accent1">
                    <a:lumMod val="50000"/>
                  </a:schemeClr>
                </a:solidFill>
              </a:rPr>
              <a:t>Real time reporting dashboards:  salinity, WQ</a:t>
            </a:r>
          </a:p>
          <a:p>
            <a:pPr>
              <a:buFont typeface="Wingdings" charset="2"/>
              <a:buChar char="§"/>
            </a:pPr>
            <a:r>
              <a:rPr lang="en-US" sz="2400" dirty="0" smtClean="0">
                <a:solidFill>
                  <a:schemeClr val="accent1">
                    <a:lumMod val="50000"/>
                  </a:schemeClr>
                </a:solidFill>
              </a:rPr>
              <a:t>Weekly survey results, fish tracking</a:t>
            </a:r>
          </a:p>
          <a:p>
            <a:pPr>
              <a:buFont typeface="Wingdings" charset="2"/>
              <a:buChar char="§"/>
            </a:pPr>
            <a:r>
              <a:rPr lang="en-US" sz="2400" dirty="0" smtClean="0">
                <a:solidFill>
                  <a:schemeClr val="accent1">
                    <a:lumMod val="50000"/>
                  </a:schemeClr>
                </a:solidFill>
              </a:rPr>
              <a:t>Relevant news</a:t>
            </a:r>
          </a:p>
          <a:p>
            <a:pPr>
              <a:buFont typeface="Wingdings" charset="2"/>
              <a:buChar char="§"/>
            </a:pPr>
            <a:r>
              <a:rPr lang="en-US" sz="2400" dirty="0" smtClean="0">
                <a:solidFill>
                  <a:schemeClr val="accent1">
                    <a:lumMod val="50000"/>
                  </a:schemeClr>
                </a:solidFill>
              </a:rPr>
              <a:t>Collaborator workspace</a:t>
            </a:r>
          </a:p>
          <a:p>
            <a:pPr>
              <a:buFont typeface="Wingdings" charset="2"/>
              <a:buChar char="§"/>
            </a:pPr>
            <a:r>
              <a:rPr lang="en-US" sz="2400" dirty="0" smtClean="0">
                <a:solidFill>
                  <a:schemeClr val="accent1">
                    <a:lumMod val="50000"/>
                  </a:schemeClr>
                </a:solidFill>
              </a:rPr>
              <a:t>Ecosystem projects</a:t>
            </a:r>
          </a:p>
          <a:p>
            <a:pPr>
              <a:buFont typeface="Wingdings" charset="2"/>
              <a:buChar char="§"/>
            </a:pPr>
            <a:r>
              <a:rPr lang="en-US" sz="2400" dirty="0" smtClean="0">
                <a:solidFill>
                  <a:schemeClr val="accent1">
                    <a:lumMod val="50000"/>
                  </a:schemeClr>
                </a:solidFill>
              </a:rPr>
              <a:t>Delta Community</a:t>
            </a:r>
          </a:p>
          <a:p>
            <a:pPr>
              <a:buFont typeface="Wingdings" charset="2"/>
              <a:buChar char="§"/>
            </a:pPr>
            <a:r>
              <a:rPr lang="en-US" sz="2400" dirty="0" smtClean="0">
                <a:solidFill>
                  <a:schemeClr val="accent1">
                    <a:lumMod val="50000"/>
                  </a:schemeClr>
                </a:solidFill>
              </a:rPr>
              <a:t>Post and view model results</a:t>
            </a:r>
          </a:p>
          <a:p>
            <a:endParaRPr lang="en-US" sz="2800" dirty="0"/>
          </a:p>
        </p:txBody>
      </p:sp>
      <p:sp>
        <p:nvSpPr>
          <p:cNvPr id="4" name="Slide Number Placeholder 3"/>
          <p:cNvSpPr>
            <a:spLocks noGrp="1"/>
          </p:cNvSpPr>
          <p:nvPr>
            <p:ph type="sldNum" sz="quarter" idx="12"/>
          </p:nvPr>
        </p:nvSpPr>
        <p:spPr/>
        <p:txBody>
          <a:bodyPr/>
          <a:lstStyle/>
          <a:p>
            <a:fld id="{2CFB208A-5644-498A-967E-7BEA16BB9E97}" type="slidenum">
              <a:rPr lang="en-US" smtClean="0"/>
              <a:pPr/>
              <a:t>12</a:t>
            </a:fld>
            <a:endParaRPr lang="en-US" dirty="0"/>
          </a:p>
        </p:txBody>
      </p:sp>
      <p:pic>
        <p:nvPicPr>
          <p:cNvPr id="6"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4072"/>
            <a:ext cx="9143999" cy="99694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itle 1"/>
          <p:cNvSpPr>
            <a:spLocks noGrp="1"/>
          </p:cNvSpPr>
          <p:nvPr>
            <p:ph type="title"/>
          </p:nvPr>
        </p:nvSpPr>
        <p:spPr>
          <a:xfrm>
            <a:off x="1419225" y="91021"/>
            <a:ext cx="7724775" cy="1309687"/>
          </a:xfrm>
        </p:spPr>
        <p:txBody>
          <a:bodyPr>
            <a:normAutofit/>
          </a:bodyPr>
          <a:lstStyle/>
          <a:p>
            <a:pPr algn="r"/>
            <a:r>
              <a:rPr lang="en-US" sz="3200" dirty="0" smtClean="0">
                <a:solidFill>
                  <a:srgbClr val="FFFFFF"/>
                </a:solidFill>
              </a:rPr>
              <a:t>BAYDELTALIVE.COM</a:t>
            </a:r>
            <a:endParaRPr lang="en-US" sz="3200" dirty="0">
              <a:solidFill>
                <a:srgbClr val="FFFFFF"/>
              </a:solidFill>
            </a:endParaRPr>
          </a:p>
        </p:txBody>
      </p:sp>
      <p:pic>
        <p:nvPicPr>
          <p:cNvPr id="11" name="Picture 10" descr="BDL_Homepage.jpg"/>
          <p:cNvPicPr>
            <a:picLocks noChangeAspect="1"/>
          </p:cNvPicPr>
          <p:nvPr/>
        </p:nvPicPr>
        <p:blipFill rotWithShape="1">
          <a:blip r:embed="rId4">
            <a:extLst>
              <a:ext uri="{28A0092B-C50C-407E-A947-70E740481C1C}">
                <a14:useLocalDpi xmlns:a14="http://schemas.microsoft.com/office/drawing/2010/main" val="0"/>
              </a:ext>
            </a:extLst>
          </a:blip>
          <a:srcRect b="3911"/>
          <a:stretch/>
        </p:blipFill>
        <p:spPr>
          <a:xfrm>
            <a:off x="4876800" y="1752600"/>
            <a:ext cx="4145591" cy="4450695"/>
          </a:xfrm>
          <a:prstGeom prst="rect">
            <a:avLst/>
          </a:prstGeom>
        </p:spPr>
      </p:pic>
    </p:spTree>
    <p:extLst>
      <p:ext uri="{BB962C8B-B14F-4D97-AF65-F5344CB8AC3E}">
        <p14:creationId xmlns:p14="http://schemas.microsoft.com/office/powerpoint/2010/main" val="15204934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2844801" y="1532467"/>
            <a:ext cx="5613400" cy="4258733"/>
          </a:xfrm>
        </p:spPr>
        <p:txBody>
          <a:bodyPr>
            <a:normAutofit fontScale="25000" lnSpcReduction="20000"/>
          </a:bodyPr>
          <a:lstStyle/>
          <a:p>
            <a:pPr marL="0" indent="0">
              <a:buNone/>
            </a:pPr>
            <a:endParaRPr lang="en-US" sz="2000" dirty="0" smtClean="0">
              <a:solidFill>
                <a:srgbClr val="254061"/>
              </a:solidFill>
            </a:endParaRPr>
          </a:p>
          <a:p>
            <a:pPr marL="0" indent="0" algn="ctr">
              <a:buNone/>
            </a:pPr>
            <a:r>
              <a:rPr lang="en-US" sz="6400" dirty="0" smtClean="0">
                <a:solidFill>
                  <a:srgbClr val="254061"/>
                </a:solidFill>
              </a:rPr>
              <a:t>US Bureau of Reclamation</a:t>
            </a:r>
          </a:p>
          <a:p>
            <a:pPr marL="0" indent="0" algn="ctr">
              <a:buNone/>
            </a:pPr>
            <a:r>
              <a:rPr lang="en-US" sz="6400" dirty="0" smtClean="0">
                <a:solidFill>
                  <a:srgbClr val="254061"/>
                </a:solidFill>
              </a:rPr>
              <a:t>NOAA</a:t>
            </a:r>
          </a:p>
          <a:p>
            <a:pPr marL="0" indent="0" algn="ctr">
              <a:buNone/>
            </a:pPr>
            <a:r>
              <a:rPr lang="en-US" sz="6400" dirty="0" smtClean="0">
                <a:solidFill>
                  <a:srgbClr val="254061"/>
                </a:solidFill>
              </a:rPr>
              <a:t>NMFS</a:t>
            </a:r>
            <a:endParaRPr lang="en-US" sz="6400" dirty="0">
              <a:solidFill>
                <a:srgbClr val="254061"/>
              </a:solidFill>
            </a:endParaRPr>
          </a:p>
          <a:p>
            <a:pPr marL="0" indent="0" algn="ctr">
              <a:buNone/>
            </a:pPr>
            <a:r>
              <a:rPr lang="en-US" sz="6400" dirty="0" smtClean="0">
                <a:solidFill>
                  <a:srgbClr val="254061"/>
                </a:solidFill>
              </a:rPr>
              <a:t>US Geological Survey</a:t>
            </a:r>
          </a:p>
          <a:p>
            <a:pPr marL="0" indent="0" algn="ctr">
              <a:buNone/>
            </a:pPr>
            <a:r>
              <a:rPr lang="en-US" sz="6400" dirty="0" smtClean="0">
                <a:solidFill>
                  <a:srgbClr val="254061"/>
                </a:solidFill>
              </a:rPr>
              <a:t>CA Department of Water Resources</a:t>
            </a:r>
          </a:p>
          <a:p>
            <a:pPr marL="0" indent="0" algn="ctr">
              <a:buNone/>
            </a:pPr>
            <a:r>
              <a:rPr lang="en-US" sz="6400" dirty="0" smtClean="0">
                <a:solidFill>
                  <a:srgbClr val="254061"/>
                </a:solidFill>
              </a:rPr>
              <a:t>Metropolitan Water District </a:t>
            </a:r>
          </a:p>
          <a:p>
            <a:pPr marL="0" indent="0" algn="ctr">
              <a:buNone/>
            </a:pPr>
            <a:r>
              <a:rPr lang="en-US" sz="6400" dirty="0" smtClean="0">
                <a:solidFill>
                  <a:srgbClr val="254061"/>
                </a:solidFill>
              </a:rPr>
              <a:t>State and Federal Contractor </a:t>
            </a:r>
          </a:p>
          <a:p>
            <a:pPr marL="0" indent="0" algn="ctr">
              <a:buNone/>
            </a:pPr>
            <a:r>
              <a:rPr lang="en-US" sz="6400" dirty="0" smtClean="0">
                <a:solidFill>
                  <a:srgbClr val="254061"/>
                </a:solidFill>
              </a:rPr>
              <a:t>US Fish and Wildlife</a:t>
            </a:r>
          </a:p>
          <a:p>
            <a:pPr marL="0" indent="0" algn="ctr">
              <a:buNone/>
            </a:pPr>
            <a:r>
              <a:rPr lang="en-US" sz="6400" dirty="0" smtClean="0">
                <a:solidFill>
                  <a:srgbClr val="254061"/>
                </a:solidFill>
              </a:rPr>
              <a:t>SWRCB</a:t>
            </a:r>
          </a:p>
          <a:p>
            <a:pPr marL="0" indent="0" algn="ctr">
              <a:buNone/>
            </a:pPr>
            <a:r>
              <a:rPr lang="en-US" sz="6400" dirty="0" smtClean="0">
                <a:solidFill>
                  <a:srgbClr val="254061"/>
                </a:solidFill>
              </a:rPr>
              <a:t>AG Industry</a:t>
            </a:r>
          </a:p>
          <a:p>
            <a:pPr marL="0" indent="0">
              <a:buNone/>
            </a:pPr>
            <a:r>
              <a:rPr lang="en-US" sz="6400" dirty="0" smtClean="0">
                <a:solidFill>
                  <a:srgbClr val="254061"/>
                </a:solidFill>
              </a:rPr>
              <a:t>             _________________________________</a:t>
            </a:r>
          </a:p>
          <a:p>
            <a:pPr marL="0" indent="0">
              <a:buNone/>
            </a:pPr>
            <a:endParaRPr lang="en-US" sz="6400" dirty="0">
              <a:solidFill>
                <a:srgbClr val="254061"/>
              </a:solidFill>
            </a:endParaRPr>
          </a:p>
          <a:p>
            <a:pPr marL="0" indent="0" algn="ctr">
              <a:buNone/>
            </a:pPr>
            <a:r>
              <a:rPr lang="en-US" sz="6400" dirty="0" smtClean="0">
                <a:solidFill>
                  <a:srgbClr val="254061"/>
                </a:solidFill>
              </a:rPr>
              <a:t>25,000 Unique Visits (Annual)</a:t>
            </a:r>
          </a:p>
          <a:p>
            <a:pPr marL="0" indent="0" algn="ctr">
              <a:buNone/>
            </a:pPr>
            <a:r>
              <a:rPr lang="en-US" sz="6400" dirty="0" smtClean="0">
                <a:solidFill>
                  <a:srgbClr val="254061"/>
                </a:solidFill>
              </a:rPr>
              <a:t>400+ Registered Users</a:t>
            </a:r>
          </a:p>
          <a:p>
            <a:pPr marL="0" indent="0" algn="ctr">
              <a:buNone/>
            </a:pPr>
            <a:r>
              <a:rPr lang="en-US" sz="6400" dirty="0" smtClean="0">
                <a:solidFill>
                  <a:srgbClr val="254061"/>
                </a:solidFill>
              </a:rPr>
              <a:t>1500 + Images, Documents, Research Articles</a:t>
            </a:r>
          </a:p>
          <a:p>
            <a:pPr marL="0" indent="0" algn="ctr">
              <a:buNone/>
            </a:pPr>
            <a:r>
              <a:rPr lang="en-US" sz="6400" dirty="0" smtClean="0">
                <a:solidFill>
                  <a:srgbClr val="254061"/>
                </a:solidFill>
              </a:rPr>
              <a:t>100+ Ecosystem Projects</a:t>
            </a:r>
          </a:p>
          <a:p>
            <a:pPr marL="0" indent="0" algn="ctr">
              <a:buNone/>
            </a:pPr>
            <a:r>
              <a:rPr lang="en-US" sz="6400" dirty="0" smtClean="0">
                <a:solidFill>
                  <a:srgbClr val="254061"/>
                </a:solidFill>
              </a:rPr>
              <a:t>250+ Downloadable Datasets</a:t>
            </a:r>
          </a:p>
          <a:p>
            <a:pPr marL="0" indent="0" algn="ctr">
              <a:buNone/>
            </a:pPr>
            <a:r>
              <a:rPr lang="en-US" sz="6400" dirty="0" smtClean="0">
                <a:solidFill>
                  <a:srgbClr val="254061"/>
                </a:solidFill>
              </a:rPr>
              <a:t>Feed Libraries</a:t>
            </a:r>
          </a:p>
          <a:p>
            <a:pPr marL="0" indent="0" algn="ctr">
              <a:buNone/>
            </a:pPr>
            <a:endParaRPr lang="en-US" sz="4800" dirty="0" smtClean="0">
              <a:solidFill>
                <a:srgbClr val="254061"/>
              </a:solidFill>
            </a:endParaRPr>
          </a:p>
          <a:p>
            <a:pPr marL="0" indent="0" algn="ctr">
              <a:buNone/>
            </a:pPr>
            <a:r>
              <a:rPr lang="en-US" sz="4800" dirty="0"/>
              <a:t>	</a:t>
            </a:r>
            <a:r>
              <a:rPr lang="en-US" sz="4800" i="1" dirty="0" smtClean="0"/>
              <a:t>	</a:t>
            </a:r>
          </a:p>
          <a:p>
            <a:pPr marL="0" indent="0">
              <a:lnSpc>
                <a:spcPct val="90000"/>
              </a:lnSpc>
              <a:buNone/>
            </a:pPr>
            <a:endParaRPr lang="en-US" sz="2800" b="1" dirty="0" smtClean="0"/>
          </a:p>
          <a:p>
            <a:pPr marL="0" indent="0">
              <a:lnSpc>
                <a:spcPct val="90000"/>
              </a:lnSpc>
              <a:buNone/>
            </a:pPr>
            <a:endParaRPr lang="en-US" sz="2800" b="1" dirty="0"/>
          </a:p>
          <a:p>
            <a:pPr marL="0" indent="0">
              <a:lnSpc>
                <a:spcPct val="90000"/>
              </a:lnSpc>
              <a:buNone/>
            </a:pPr>
            <a:endParaRPr lang="en-US" sz="2800" b="1" dirty="0"/>
          </a:p>
          <a:p>
            <a:pPr>
              <a:lnSpc>
                <a:spcPct val="90000"/>
              </a:lnSpc>
            </a:pPr>
            <a:endParaRPr lang="en-US" sz="2800" b="1" dirty="0"/>
          </a:p>
          <a:p>
            <a:pPr>
              <a:lnSpc>
                <a:spcPct val="90000"/>
              </a:lnSpc>
            </a:pPr>
            <a:endParaRPr lang="en-US" sz="2800" dirty="0"/>
          </a:p>
        </p:txBody>
      </p:sp>
      <p:pic>
        <p:nvPicPr>
          <p:cNvPr id="5124" name="Picture 4" descr="OpenNRM_Water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6156326"/>
            <a:ext cx="604838" cy="56515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247656"/>
            <a:ext cx="9143999" cy="99694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1 CuadroTexto"/>
          <p:cNvSpPr txBox="1"/>
          <p:nvPr/>
        </p:nvSpPr>
        <p:spPr>
          <a:xfrm>
            <a:off x="1202267" y="563649"/>
            <a:ext cx="7737182"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BDL WORKGROUP COLLABORATORS</a:t>
            </a:r>
            <a:endParaRPr lang="es-AR" sz="3000" dirty="0">
              <a:solidFill>
                <a:schemeClr val="bg1"/>
              </a:solidFill>
              <a:latin typeface="Gotham Book"/>
              <a:cs typeface="Gotham Book"/>
            </a:endParaRPr>
          </a:p>
        </p:txBody>
      </p:sp>
      <p:pic>
        <p:nvPicPr>
          <p:cNvPr id="3" name="Picture 2" descr="icon512x512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600" y="2607732"/>
            <a:ext cx="1761067" cy="1761067"/>
          </a:xfrm>
          <a:prstGeom prst="rect">
            <a:avLst/>
          </a:prstGeom>
        </p:spPr>
      </p:pic>
      <p:sp>
        <p:nvSpPr>
          <p:cNvPr id="4" name="TextBox 3"/>
          <p:cNvSpPr txBox="1"/>
          <p:nvPr/>
        </p:nvSpPr>
        <p:spPr>
          <a:xfrm>
            <a:off x="728135" y="4617330"/>
            <a:ext cx="2116666" cy="1200329"/>
          </a:xfrm>
          <a:prstGeom prst="rect">
            <a:avLst/>
          </a:prstGeom>
          <a:noFill/>
        </p:spPr>
        <p:txBody>
          <a:bodyPr wrap="square" rtlCol="0">
            <a:spAutoFit/>
          </a:bodyPr>
          <a:lstStyle/>
          <a:p>
            <a:pPr algn="ctr"/>
            <a:r>
              <a:rPr lang="en-US" i="1" dirty="0"/>
              <a:t>Directing development and new data investments</a:t>
            </a:r>
            <a:endParaRPr lang="en-US" dirty="0"/>
          </a:p>
        </p:txBody>
      </p:sp>
    </p:spTree>
    <p:extLst>
      <p:ext uri="{BB962C8B-B14F-4D97-AF65-F5344CB8AC3E}">
        <p14:creationId xmlns:p14="http://schemas.microsoft.com/office/powerpoint/2010/main" val="3867538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3999" cy="99694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a:spLocks noGrp="1"/>
          </p:cNvSpPr>
          <p:nvPr>
            <p:ph type="title"/>
          </p:nvPr>
        </p:nvSpPr>
        <p:spPr>
          <a:xfrm>
            <a:off x="1219200" y="214313"/>
            <a:ext cx="7724775" cy="1309687"/>
          </a:xfrm>
        </p:spPr>
        <p:txBody>
          <a:bodyPr>
            <a:normAutofit/>
          </a:bodyPr>
          <a:lstStyle/>
          <a:p>
            <a:pPr algn="r"/>
            <a:r>
              <a:rPr lang="en-US" sz="3200" dirty="0" smtClean="0">
                <a:solidFill>
                  <a:srgbClr val="FFFFFF"/>
                </a:solidFill>
              </a:rPr>
              <a:t>SRWP PORTAL</a:t>
            </a:r>
            <a:endParaRPr lang="en-US" sz="3200" dirty="0">
              <a:solidFill>
                <a:srgbClr val="FFFFFF"/>
              </a:solidFill>
            </a:endParaRPr>
          </a:p>
        </p:txBody>
      </p:sp>
      <p:pic>
        <p:nvPicPr>
          <p:cNvPr id="8" name="Picture 7" descr="SRWPlog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90139" y="2946404"/>
            <a:ext cx="2666317" cy="1456266"/>
          </a:xfrm>
          <a:prstGeom prst="rect">
            <a:avLst/>
          </a:prstGeom>
          <a:ln>
            <a:noFill/>
          </a:ln>
        </p:spPr>
      </p:pic>
    </p:spTree>
    <p:extLst>
      <p:ext uri="{BB962C8B-B14F-4D97-AF65-F5344CB8AC3E}">
        <p14:creationId xmlns:p14="http://schemas.microsoft.com/office/powerpoint/2010/main" val="3258031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1 CuadroTexto"/>
          <p:cNvSpPr txBox="1"/>
          <p:nvPr/>
        </p:nvSpPr>
        <p:spPr>
          <a:xfrm>
            <a:off x="575733" y="453890"/>
            <a:ext cx="8363716" cy="1477328"/>
          </a:xfrm>
          <a:prstGeom prst="rect">
            <a:avLst/>
          </a:prstGeom>
          <a:noFill/>
        </p:spPr>
        <p:txBody>
          <a:bodyPr wrap="square" rtlCol="0">
            <a:spAutoFit/>
          </a:bodyPr>
          <a:lstStyle/>
          <a:p>
            <a:pPr algn="r"/>
            <a:r>
              <a:rPr lang="es-AR" sz="3000" dirty="0" smtClean="0">
                <a:solidFill>
                  <a:schemeClr val="bg1"/>
                </a:solidFill>
                <a:latin typeface="Gotham Book"/>
                <a:cs typeface="Gotham Book"/>
              </a:rPr>
              <a:t> </a:t>
            </a:r>
            <a:r>
              <a:rPr lang="es-AR" sz="3000" dirty="0" smtClean="0">
                <a:solidFill>
                  <a:schemeClr val="bg1"/>
                </a:solidFill>
                <a:latin typeface="Gotham Book"/>
                <a:cs typeface="Gotham Book"/>
              </a:rPr>
              <a:t>SWRP MANAGEMENT ISSUES AND CHALLENGES</a:t>
            </a:r>
            <a:endParaRPr lang="es-AR" dirty="0">
              <a:solidFill>
                <a:schemeClr val="bg1"/>
              </a:solidFill>
              <a:latin typeface="Gotham Book"/>
              <a:cs typeface="Gotham Book"/>
            </a:endParaRPr>
          </a:p>
          <a:p>
            <a:pPr algn="r"/>
            <a:endParaRPr lang="es-AR" sz="3000" dirty="0">
              <a:solidFill>
                <a:schemeClr val="bg1"/>
              </a:solidFill>
              <a:latin typeface="Gotham Book"/>
              <a:cs typeface="Gotham Book"/>
            </a:endParaRPr>
          </a:p>
        </p:txBody>
      </p:sp>
      <p:cxnSp>
        <p:nvCxnSpPr>
          <p:cNvPr id="5" name="4 Conector recto"/>
          <p:cNvCxnSpPr/>
          <p:nvPr/>
        </p:nvCxnSpPr>
        <p:spPr>
          <a:xfrm flipH="1">
            <a:off x="1579814" y="6377419"/>
            <a:ext cx="5863772"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2 CuadroTexto"/>
          <p:cNvSpPr txBox="1"/>
          <p:nvPr/>
        </p:nvSpPr>
        <p:spPr>
          <a:xfrm>
            <a:off x="0" y="1392978"/>
            <a:ext cx="8737599" cy="4832092"/>
          </a:xfrm>
          <a:prstGeom prst="rect">
            <a:avLst/>
          </a:prstGeom>
          <a:noFill/>
        </p:spPr>
        <p:txBody>
          <a:bodyPr wrap="square" rtlCol="0">
            <a:spAutoFit/>
          </a:bodyPr>
          <a:lstStyle/>
          <a:p>
            <a:pPr marL="285750" indent="-285750" algn="ctr">
              <a:buSzPct val="100000"/>
              <a:buBlip>
                <a:blip r:embed="rId4"/>
              </a:buBlip>
            </a:pPr>
            <a:endParaRPr lang="es-AR" sz="2200" dirty="0" smtClean="0">
              <a:solidFill>
                <a:srgbClr val="254061"/>
              </a:solidFill>
              <a:latin typeface="Gotham Book"/>
              <a:cs typeface="Gotham Book"/>
            </a:endParaRPr>
          </a:p>
          <a:p>
            <a:pPr marL="285750" indent="-285750" algn="ctr">
              <a:buSzPct val="100000"/>
              <a:buBlip>
                <a:blip r:embed="rId4"/>
              </a:buBlip>
            </a:pPr>
            <a:r>
              <a:rPr lang="es-AR" sz="2200" dirty="0" smtClean="0">
                <a:solidFill>
                  <a:srgbClr val="254061"/>
                </a:solidFill>
                <a:latin typeface="Gotham Book"/>
                <a:cs typeface="Gotham Book"/>
              </a:rPr>
              <a:t>Drought Management</a:t>
            </a:r>
          </a:p>
          <a:p>
            <a:pPr marL="342900" indent="-342900" algn="ctr">
              <a:buSzPct val="100000"/>
              <a:buFont typeface="Wingdings" charset="2"/>
              <a:buChar char="§"/>
            </a:pPr>
            <a:r>
              <a:rPr lang="es-AR" sz="2200" dirty="0" smtClean="0">
                <a:solidFill>
                  <a:srgbClr val="254061"/>
                </a:solidFill>
                <a:latin typeface="Gotham Book"/>
                <a:cs typeface="Gotham Book"/>
              </a:rPr>
              <a:t>Domestic, Municipal and Industrial Supply</a:t>
            </a:r>
          </a:p>
          <a:p>
            <a:pPr marL="342900" indent="-342900" algn="ctr">
              <a:buSzPct val="100000"/>
              <a:buFont typeface="Wingdings" charset="2"/>
              <a:buChar char="§"/>
            </a:pPr>
            <a:r>
              <a:rPr lang="es-AR" sz="2200" dirty="0" smtClean="0">
                <a:solidFill>
                  <a:srgbClr val="254061"/>
                </a:solidFill>
                <a:latin typeface="Gotham Book"/>
                <a:cs typeface="Gotham Book"/>
              </a:rPr>
              <a:t>Monitoring Program Management</a:t>
            </a:r>
          </a:p>
          <a:p>
            <a:pPr marL="342900" indent="-342900" algn="ctr">
              <a:buSzPct val="100000"/>
              <a:buFont typeface="Wingdings" charset="2"/>
              <a:buChar char="§"/>
            </a:pPr>
            <a:r>
              <a:rPr lang="es-AR" sz="2200" dirty="0" smtClean="0">
                <a:solidFill>
                  <a:srgbClr val="254061"/>
                </a:solidFill>
                <a:latin typeface="Gotham Book"/>
                <a:cs typeface="Gotham Book"/>
              </a:rPr>
              <a:t>Sustainable Ground Water Management Act (5 high priority sub-basins and 16 medium priority)</a:t>
            </a:r>
          </a:p>
          <a:p>
            <a:pPr marL="342900" indent="-342900" algn="ctr">
              <a:buSzPct val="100000"/>
              <a:buFont typeface="Wingdings" charset="2"/>
              <a:buChar char="§"/>
            </a:pPr>
            <a:r>
              <a:rPr lang="es-AR" sz="2200" dirty="0" smtClean="0">
                <a:solidFill>
                  <a:srgbClr val="254061"/>
                </a:solidFill>
                <a:latin typeface="Gotham Book"/>
                <a:cs typeface="Gotham Book"/>
              </a:rPr>
              <a:t>Federal Clean Water Act/Porter-Colonge (Beneficial uses)</a:t>
            </a:r>
          </a:p>
          <a:p>
            <a:pPr marL="342900" indent="-342900" algn="ctr">
              <a:buSzPct val="100000"/>
              <a:buFont typeface="Wingdings" charset="2"/>
              <a:buChar char="§"/>
            </a:pPr>
            <a:r>
              <a:rPr lang="es-AR" sz="2200" dirty="0" smtClean="0">
                <a:solidFill>
                  <a:srgbClr val="254061"/>
                </a:solidFill>
                <a:latin typeface="Gotham Book"/>
                <a:cs typeface="Gotham Book"/>
              </a:rPr>
              <a:t>Regional Water Quality Control Plans</a:t>
            </a:r>
          </a:p>
          <a:p>
            <a:pPr marL="342900" indent="-342900" algn="ctr">
              <a:buSzPct val="100000"/>
              <a:buFont typeface="Wingdings" charset="2"/>
              <a:buChar char="§"/>
            </a:pPr>
            <a:r>
              <a:rPr lang="es-AR" sz="2200" dirty="0" smtClean="0">
                <a:solidFill>
                  <a:srgbClr val="254061"/>
                </a:solidFill>
                <a:latin typeface="Gotham Book"/>
                <a:cs typeface="Gotham Book"/>
              </a:rPr>
              <a:t>1641 Water Quality</a:t>
            </a:r>
          </a:p>
          <a:p>
            <a:pPr marL="342900" indent="-342900" algn="ctr">
              <a:buSzPct val="100000"/>
              <a:buFont typeface="Wingdings" charset="2"/>
              <a:buChar char="§"/>
            </a:pPr>
            <a:r>
              <a:rPr lang="es-AR" sz="2200" dirty="0" smtClean="0">
                <a:solidFill>
                  <a:srgbClr val="254061"/>
                </a:solidFill>
                <a:latin typeface="Gotham Book"/>
                <a:cs typeface="Gotham Book"/>
              </a:rPr>
              <a:t>Nutrients</a:t>
            </a:r>
          </a:p>
          <a:p>
            <a:pPr marL="342900" indent="-342900" algn="ctr">
              <a:buSzPct val="100000"/>
              <a:buFont typeface="Wingdings" charset="2"/>
              <a:buChar char="§"/>
            </a:pPr>
            <a:r>
              <a:rPr lang="es-AR" sz="2200" dirty="0" smtClean="0">
                <a:solidFill>
                  <a:srgbClr val="254061"/>
                </a:solidFill>
                <a:latin typeface="Gotham Book"/>
                <a:cs typeface="Gotham Book"/>
              </a:rPr>
              <a:t>Recreation</a:t>
            </a:r>
          </a:p>
          <a:p>
            <a:pPr marL="342900" indent="-342900" algn="ctr">
              <a:buSzPct val="100000"/>
              <a:buFont typeface="Wingdings" charset="2"/>
              <a:buChar char="§"/>
            </a:pPr>
            <a:r>
              <a:rPr lang="es-AR" sz="2200" dirty="0" smtClean="0">
                <a:solidFill>
                  <a:srgbClr val="254061"/>
                </a:solidFill>
                <a:latin typeface="Gotham Book"/>
                <a:cs typeface="Gotham Book"/>
              </a:rPr>
              <a:t>Fish and Wildlife</a:t>
            </a:r>
            <a:endParaRPr lang="es-AR" sz="2200" dirty="0" smtClean="0">
              <a:solidFill>
                <a:srgbClr val="254061"/>
              </a:solidFill>
              <a:latin typeface="Gotham Book"/>
              <a:cs typeface="Gotham Book"/>
            </a:endParaRPr>
          </a:p>
          <a:p>
            <a:pPr marL="342900" indent="-342900" algn="ctr">
              <a:buSzPct val="100000"/>
              <a:buFont typeface="Wingdings" charset="2"/>
              <a:buChar char="§"/>
            </a:pPr>
            <a:r>
              <a:rPr lang="es-AR" sz="2200" dirty="0" smtClean="0">
                <a:solidFill>
                  <a:srgbClr val="254061"/>
                </a:solidFill>
                <a:latin typeface="Gotham Book"/>
                <a:cs typeface="Gotham Book"/>
              </a:rPr>
              <a:t>Hydropower and </a:t>
            </a:r>
            <a:r>
              <a:rPr lang="es-AR" sz="2200" dirty="0" smtClean="0">
                <a:solidFill>
                  <a:srgbClr val="254061"/>
                </a:solidFill>
                <a:latin typeface="Gotham Book"/>
                <a:cs typeface="Gotham Book"/>
              </a:rPr>
              <a:t>Fire</a:t>
            </a:r>
          </a:p>
          <a:p>
            <a:pPr marL="342900" indent="-342900" algn="ctr">
              <a:buSzPct val="100000"/>
              <a:buFont typeface="Wingdings" charset="2"/>
              <a:buChar char="§"/>
            </a:pPr>
            <a:endParaRPr lang="es-AR" sz="2200" dirty="0" smtClean="0">
              <a:solidFill>
                <a:srgbClr val="254061"/>
              </a:solidFill>
              <a:latin typeface="Gotham Book"/>
              <a:cs typeface="Gotham Book"/>
            </a:endParaRPr>
          </a:p>
        </p:txBody>
      </p:sp>
    </p:spTree>
    <p:extLst>
      <p:ext uri="{BB962C8B-B14F-4D97-AF65-F5344CB8AC3E}">
        <p14:creationId xmlns:p14="http://schemas.microsoft.com/office/powerpoint/2010/main" val="150132871"/>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1 CuadroTexto"/>
          <p:cNvSpPr txBox="1"/>
          <p:nvPr/>
        </p:nvSpPr>
        <p:spPr>
          <a:xfrm>
            <a:off x="575733" y="453890"/>
            <a:ext cx="8363716"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 SWRP KEY FEATURES AND TOOLS</a:t>
            </a:r>
            <a:endParaRPr lang="es-AR" sz="3000" dirty="0">
              <a:solidFill>
                <a:schemeClr val="bg1"/>
              </a:solidFill>
              <a:latin typeface="Gotham Book"/>
              <a:cs typeface="Gotham Book"/>
            </a:endParaRPr>
          </a:p>
        </p:txBody>
      </p:sp>
      <p:sp>
        <p:nvSpPr>
          <p:cNvPr id="3" name="2 CuadroTexto"/>
          <p:cNvSpPr txBox="1"/>
          <p:nvPr/>
        </p:nvSpPr>
        <p:spPr>
          <a:xfrm>
            <a:off x="0" y="1392978"/>
            <a:ext cx="8737599" cy="4585871"/>
          </a:xfrm>
          <a:prstGeom prst="rect">
            <a:avLst/>
          </a:prstGeom>
          <a:noFill/>
        </p:spPr>
        <p:txBody>
          <a:bodyPr wrap="square" rtlCol="0">
            <a:spAutoFit/>
          </a:bodyPr>
          <a:lstStyle/>
          <a:p>
            <a:pPr marL="285750" indent="-285750">
              <a:buSzPct val="100000"/>
              <a:buBlip>
                <a:blip r:embed="rId4"/>
              </a:buBlip>
            </a:pPr>
            <a:endParaRPr lang="es-AR" sz="2200" dirty="0" smtClean="0">
              <a:solidFill>
                <a:srgbClr val="254061"/>
              </a:solidFill>
              <a:latin typeface="Gotham Book"/>
              <a:cs typeface="Gotham Book"/>
            </a:endParaRPr>
          </a:p>
          <a:p>
            <a:pPr marL="342900" indent="-342900" algn="ctr">
              <a:buSzPct val="100000"/>
              <a:buFont typeface="Wingdings" charset="2"/>
              <a:buChar char="§"/>
            </a:pPr>
            <a:r>
              <a:rPr lang="es-AR" sz="2200" dirty="0">
                <a:solidFill>
                  <a:srgbClr val="254061"/>
                </a:solidFill>
                <a:latin typeface="Gotham Book"/>
                <a:cs typeface="Gotham Book"/>
              </a:rPr>
              <a:t> </a:t>
            </a:r>
            <a:r>
              <a:rPr lang="es-AR" sz="2200" dirty="0" smtClean="0">
                <a:solidFill>
                  <a:srgbClr val="254061"/>
                </a:solidFill>
                <a:latin typeface="Gotham Book"/>
                <a:cs typeface="Gotham Book"/>
              </a:rPr>
              <a:t>  </a:t>
            </a:r>
            <a:r>
              <a:rPr lang="es-AR" sz="2200" dirty="0" smtClean="0">
                <a:solidFill>
                  <a:srgbClr val="254061"/>
                </a:solidFill>
                <a:latin typeface="Gotham Book"/>
                <a:cs typeface="Gotham Book"/>
              </a:rPr>
              <a:t>Data Catalogs</a:t>
            </a:r>
          </a:p>
          <a:p>
            <a:pPr marL="342900" indent="-342900" algn="ctr">
              <a:buSzPct val="100000"/>
              <a:buFont typeface="Wingdings" charset="2"/>
              <a:buChar char="§"/>
            </a:pPr>
            <a:r>
              <a:rPr lang="es-AR" sz="2200" dirty="0" smtClean="0">
                <a:solidFill>
                  <a:srgbClr val="254061"/>
                </a:solidFill>
                <a:latin typeface="Gotham Book"/>
                <a:cs typeface="Gotham Book"/>
              </a:rPr>
              <a:t>Data </a:t>
            </a:r>
            <a:r>
              <a:rPr lang="es-AR" sz="2200" dirty="0" smtClean="0">
                <a:solidFill>
                  <a:srgbClr val="254061"/>
                </a:solidFill>
                <a:latin typeface="Gotham Book"/>
                <a:cs typeface="Gotham Book"/>
              </a:rPr>
              <a:t>Management Tools</a:t>
            </a:r>
          </a:p>
          <a:p>
            <a:pPr marL="342900" indent="-342900" algn="ctr">
              <a:buSzPct val="100000"/>
              <a:buFont typeface="Wingdings" charset="2"/>
              <a:buChar char="§"/>
            </a:pPr>
            <a:r>
              <a:rPr lang="es-AR" sz="2200" dirty="0" smtClean="0">
                <a:solidFill>
                  <a:srgbClr val="254061"/>
                </a:solidFill>
                <a:latin typeface="Gotham Book"/>
                <a:cs typeface="Gotham Book"/>
              </a:rPr>
              <a:t>Interactive GIS</a:t>
            </a:r>
          </a:p>
          <a:p>
            <a:pPr marL="342900" indent="-342900" algn="ctr">
              <a:buSzPct val="100000"/>
              <a:buFont typeface="Wingdings" charset="2"/>
              <a:buChar char="§"/>
            </a:pPr>
            <a:r>
              <a:rPr lang="es-AR" sz="2200" dirty="0" smtClean="0">
                <a:solidFill>
                  <a:srgbClr val="254061"/>
                </a:solidFill>
                <a:latin typeface="Gotham Book"/>
                <a:cs typeface="Gotham Book"/>
              </a:rPr>
              <a:t>Access to 120+ GIS Layers</a:t>
            </a:r>
          </a:p>
          <a:p>
            <a:pPr marL="342900" indent="-342900" algn="ctr">
              <a:buSzPct val="100000"/>
              <a:buFont typeface="Wingdings" charset="2"/>
              <a:buChar char="§"/>
            </a:pPr>
            <a:r>
              <a:rPr lang="es-AR" sz="2200" dirty="0" smtClean="0">
                <a:solidFill>
                  <a:srgbClr val="254061"/>
                </a:solidFill>
                <a:latin typeface="Gotham Book"/>
                <a:cs typeface="Gotham Book"/>
              </a:rPr>
              <a:t>Document Management (400+ Records)</a:t>
            </a:r>
          </a:p>
          <a:p>
            <a:pPr marL="342900" indent="-342900" algn="ctr">
              <a:buSzPct val="100000"/>
              <a:buFont typeface="Wingdings" charset="2"/>
              <a:buChar char="§"/>
            </a:pPr>
            <a:r>
              <a:rPr lang="es-AR" sz="2200" dirty="0" smtClean="0">
                <a:solidFill>
                  <a:srgbClr val="254061"/>
                </a:solidFill>
                <a:latin typeface="Gotham Book"/>
                <a:cs typeface="Gotham Book"/>
              </a:rPr>
              <a:t>Projects Management</a:t>
            </a:r>
          </a:p>
          <a:p>
            <a:pPr marL="342900" indent="-342900" algn="ctr">
              <a:buSzPct val="100000"/>
              <a:buFont typeface="Wingdings" charset="2"/>
              <a:buChar char="§"/>
            </a:pPr>
            <a:r>
              <a:rPr lang="es-AR" sz="2200" dirty="0" smtClean="0">
                <a:solidFill>
                  <a:srgbClr val="254061"/>
                </a:solidFill>
                <a:latin typeface="Gotham Book"/>
                <a:cs typeface="Gotham Book"/>
              </a:rPr>
              <a:t>Data Dashboards</a:t>
            </a:r>
          </a:p>
          <a:p>
            <a:pPr marL="342900" indent="-342900" algn="ctr">
              <a:buSzPct val="100000"/>
              <a:buFont typeface="Wingdings" charset="2"/>
              <a:buChar char="§"/>
            </a:pPr>
            <a:r>
              <a:rPr lang="es-AR" sz="2200" dirty="0" smtClean="0">
                <a:solidFill>
                  <a:srgbClr val="254061"/>
                </a:solidFill>
                <a:latin typeface="Gotham Book"/>
                <a:cs typeface="Gotham Book"/>
              </a:rPr>
              <a:t>Regulatory Reporting Templates</a:t>
            </a:r>
          </a:p>
          <a:p>
            <a:pPr marL="342900" indent="-342900" algn="ctr">
              <a:buSzPct val="100000"/>
              <a:buFont typeface="Wingdings" charset="2"/>
              <a:buChar char="§"/>
            </a:pPr>
            <a:r>
              <a:rPr lang="es-AR" sz="2200" dirty="0" smtClean="0">
                <a:solidFill>
                  <a:srgbClr val="254061"/>
                </a:solidFill>
                <a:latin typeface="Gotham Book"/>
                <a:cs typeface="Gotham Book"/>
              </a:rPr>
              <a:t>Question Templates</a:t>
            </a:r>
          </a:p>
          <a:p>
            <a:pPr marL="342900" indent="-342900" algn="ctr">
              <a:buSzPct val="100000"/>
              <a:buFont typeface="Wingdings" charset="2"/>
              <a:buChar char="§"/>
            </a:pPr>
            <a:r>
              <a:rPr lang="es-AR" sz="2200" dirty="0" smtClean="0">
                <a:solidFill>
                  <a:srgbClr val="254061"/>
                </a:solidFill>
                <a:latin typeface="Gotham Book"/>
                <a:cs typeface="Gotham Book"/>
              </a:rPr>
              <a:t>Data Story Templates</a:t>
            </a:r>
          </a:p>
          <a:p>
            <a:pPr marL="342900" indent="-342900" algn="ctr">
              <a:buSzPct val="100000"/>
              <a:buFont typeface="Wingdings" charset="2"/>
              <a:buChar char="§"/>
            </a:pPr>
            <a:r>
              <a:rPr lang="es-AR" sz="2200" dirty="0" smtClean="0">
                <a:solidFill>
                  <a:srgbClr val="254061"/>
                </a:solidFill>
                <a:latin typeface="Gotham Book"/>
                <a:cs typeface="Gotham Book"/>
              </a:rPr>
              <a:t>Real Time Management Tools</a:t>
            </a:r>
          </a:p>
          <a:p>
            <a:pPr marL="285750" indent="-285750">
              <a:buSzPct val="100000"/>
              <a:buBlip>
                <a:blip r:embed="rId5"/>
              </a:buBlip>
            </a:pPr>
            <a:endParaRPr lang="es-AR" sz="2800" dirty="0">
              <a:solidFill>
                <a:srgbClr val="254061"/>
              </a:solidFill>
              <a:latin typeface="Gotham Book"/>
              <a:cs typeface="Gotham Book"/>
            </a:endParaRPr>
          </a:p>
        </p:txBody>
      </p:sp>
      <p:cxnSp>
        <p:nvCxnSpPr>
          <p:cNvPr id="5" name="4 Conector recto"/>
          <p:cNvCxnSpPr/>
          <p:nvPr/>
        </p:nvCxnSpPr>
        <p:spPr>
          <a:xfrm flipH="1">
            <a:off x="1579814" y="6377419"/>
            <a:ext cx="586377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9467403"/>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1 CuadroTexto"/>
          <p:cNvSpPr txBox="1"/>
          <p:nvPr/>
        </p:nvSpPr>
        <p:spPr>
          <a:xfrm>
            <a:off x="3957553" y="453889"/>
            <a:ext cx="4981896" cy="1015663"/>
          </a:xfrm>
          <a:prstGeom prst="rect">
            <a:avLst/>
          </a:prstGeom>
          <a:noFill/>
        </p:spPr>
        <p:txBody>
          <a:bodyPr wrap="square" rtlCol="0">
            <a:spAutoFit/>
          </a:bodyPr>
          <a:lstStyle/>
          <a:p>
            <a:pPr algn="r"/>
            <a:r>
              <a:rPr lang="es-AR" sz="3000" dirty="0" smtClean="0">
                <a:solidFill>
                  <a:schemeClr val="bg1"/>
                </a:solidFill>
                <a:latin typeface="Gotham Book"/>
                <a:cs typeface="Gotham Book"/>
              </a:rPr>
              <a:t>EXPLORE DATA &amp; </a:t>
            </a:r>
            <a:r>
              <a:rPr lang="es-AR" sz="3000" dirty="0" smtClean="0">
                <a:solidFill>
                  <a:schemeClr val="bg1"/>
                </a:solidFill>
                <a:latin typeface="Gotham Book"/>
                <a:cs typeface="Gotham Book"/>
              </a:rPr>
              <a:t>CATALOGS</a:t>
            </a:r>
            <a:endParaRPr lang="es-AR" sz="3000" dirty="0">
              <a:solidFill>
                <a:schemeClr val="bg1"/>
              </a:solidFill>
              <a:latin typeface="Gotham Book"/>
              <a:cs typeface="Gotham Book"/>
            </a:endParaRPr>
          </a:p>
        </p:txBody>
      </p:sp>
      <p:sp>
        <p:nvSpPr>
          <p:cNvPr id="3" name="2 CuadroTexto"/>
          <p:cNvSpPr txBox="1"/>
          <p:nvPr/>
        </p:nvSpPr>
        <p:spPr>
          <a:xfrm>
            <a:off x="358099" y="1469552"/>
            <a:ext cx="6364433" cy="5601533"/>
          </a:xfrm>
          <a:prstGeom prst="rect">
            <a:avLst/>
          </a:prstGeom>
          <a:noFill/>
        </p:spPr>
        <p:txBody>
          <a:bodyPr wrap="square" rtlCol="0">
            <a:spAutoFit/>
          </a:bodyPr>
          <a:lstStyle/>
          <a:p>
            <a:endParaRPr lang="es-AR" dirty="0">
              <a:solidFill>
                <a:srgbClr val="254061"/>
              </a:solidFill>
              <a:latin typeface="Gotham Book" pitchFamily="50" charset="0"/>
            </a:endParaRPr>
          </a:p>
          <a:p>
            <a:pPr marL="342900" indent="-342900">
              <a:buFont typeface="Wingdings" charset="2"/>
              <a:buChar char="§"/>
            </a:pPr>
            <a:r>
              <a:rPr lang="es-AR" sz="2200" dirty="0" smtClean="0">
                <a:solidFill>
                  <a:srgbClr val="254061"/>
                </a:solidFill>
                <a:latin typeface="Gotham Book" pitchFamily="50" charset="0"/>
              </a:rPr>
              <a:t>California Data Exchange Center (CDEC)</a:t>
            </a:r>
            <a:endParaRPr lang="es-AR" sz="2200" dirty="0">
              <a:solidFill>
                <a:srgbClr val="254061"/>
              </a:solidFill>
              <a:latin typeface="Gotham Book" pitchFamily="50" charset="0"/>
            </a:endParaRPr>
          </a:p>
          <a:p>
            <a:pPr marL="342900" indent="-342900">
              <a:buFont typeface="Wingdings" charset="2"/>
              <a:buChar char="§"/>
            </a:pPr>
            <a:r>
              <a:rPr lang="es-AR" sz="2200" dirty="0" smtClean="0">
                <a:solidFill>
                  <a:srgbClr val="254061"/>
                </a:solidFill>
                <a:latin typeface="Gotham Book" pitchFamily="50" charset="0"/>
              </a:rPr>
              <a:t>National Water Information System (NWIS)</a:t>
            </a:r>
            <a:endParaRPr lang="es-AR" sz="2200" dirty="0">
              <a:solidFill>
                <a:srgbClr val="254061"/>
              </a:solidFill>
              <a:latin typeface="Gotham Book" pitchFamily="50" charset="0"/>
            </a:endParaRPr>
          </a:p>
          <a:p>
            <a:pPr marL="342900" indent="-342900">
              <a:buFont typeface="Wingdings" charset="2"/>
              <a:buChar char="§"/>
            </a:pPr>
            <a:r>
              <a:rPr lang="es-AR" sz="2200" dirty="0" smtClean="0">
                <a:solidFill>
                  <a:srgbClr val="254061"/>
                </a:solidFill>
                <a:latin typeface="Gotham Book" pitchFamily="50" charset="0"/>
              </a:rPr>
              <a:t>National Oceanic &amp; Atmospheric Agency</a:t>
            </a:r>
            <a:r>
              <a:rPr lang="es-AR" sz="2200" dirty="0">
                <a:solidFill>
                  <a:srgbClr val="254061"/>
                </a:solidFill>
                <a:latin typeface="Gotham Book" pitchFamily="50" charset="0"/>
              </a:rPr>
              <a:t> </a:t>
            </a:r>
            <a:r>
              <a:rPr lang="es-AR" sz="2200" dirty="0" smtClean="0">
                <a:solidFill>
                  <a:srgbClr val="254061"/>
                </a:solidFill>
                <a:latin typeface="Gotham Book" pitchFamily="50" charset="0"/>
              </a:rPr>
              <a:t>(NOAA)</a:t>
            </a:r>
            <a:endParaRPr lang="es-AR" sz="2200" dirty="0">
              <a:solidFill>
                <a:srgbClr val="254061"/>
              </a:solidFill>
              <a:latin typeface="Gotham Book" pitchFamily="50" charset="0"/>
            </a:endParaRPr>
          </a:p>
          <a:p>
            <a:pPr marL="342900" indent="-342900">
              <a:buFont typeface="Wingdings" charset="2"/>
              <a:buChar char="§"/>
            </a:pPr>
            <a:r>
              <a:rPr lang="es-AR" sz="2200" dirty="0" smtClean="0">
                <a:solidFill>
                  <a:srgbClr val="254061"/>
                </a:solidFill>
                <a:latin typeface="Gotham Book" pitchFamily="50" charset="0"/>
              </a:rPr>
              <a:t>California Irrigation Management System</a:t>
            </a:r>
            <a:r>
              <a:rPr lang="es-AR" sz="2200" dirty="0">
                <a:solidFill>
                  <a:srgbClr val="254061"/>
                </a:solidFill>
                <a:latin typeface="Gotham Book" pitchFamily="50" charset="0"/>
              </a:rPr>
              <a:t> </a:t>
            </a:r>
            <a:r>
              <a:rPr lang="es-AR" sz="2200" dirty="0" smtClean="0">
                <a:solidFill>
                  <a:srgbClr val="254061"/>
                </a:solidFill>
                <a:latin typeface="Gotham Book" pitchFamily="50" charset="0"/>
              </a:rPr>
              <a:t>(CIMIS)</a:t>
            </a:r>
            <a:endParaRPr lang="es-AR" sz="2200" dirty="0">
              <a:solidFill>
                <a:srgbClr val="254061"/>
              </a:solidFill>
              <a:latin typeface="Gotham Book" pitchFamily="50" charset="0"/>
            </a:endParaRPr>
          </a:p>
          <a:p>
            <a:pPr marL="342900" indent="-342900">
              <a:buFont typeface="Wingdings" charset="2"/>
              <a:buChar char="§"/>
            </a:pPr>
            <a:r>
              <a:rPr lang="es-AR" sz="2200" dirty="0" smtClean="0">
                <a:solidFill>
                  <a:srgbClr val="254061"/>
                </a:solidFill>
                <a:latin typeface="Gotham Book" pitchFamily="50" charset="0"/>
              </a:rPr>
              <a:t>California Environmental Data Exchange Network (CEDEN)</a:t>
            </a:r>
            <a:endParaRPr lang="es-AR" sz="2200" dirty="0">
              <a:solidFill>
                <a:srgbClr val="254061"/>
              </a:solidFill>
              <a:latin typeface="Gotham Book" pitchFamily="50" charset="0"/>
            </a:endParaRPr>
          </a:p>
          <a:p>
            <a:pPr marL="342900" indent="-342900">
              <a:buFont typeface="Wingdings" charset="2"/>
              <a:buChar char="§"/>
            </a:pPr>
            <a:r>
              <a:rPr lang="es-AR" sz="2200" dirty="0" smtClean="0">
                <a:solidFill>
                  <a:srgbClr val="254061"/>
                </a:solidFill>
                <a:latin typeface="Gotham Book" pitchFamily="50" charset="0"/>
              </a:rPr>
              <a:t>SWRP Data </a:t>
            </a:r>
            <a:r>
              <a:rPr lang="es-AR" sz="2200" dirty="0" smtClean="0">
                <a:solidFill>
                  <a:srgbClr val="254061"/>
                </a:solidFill>
                <a:latin typeface="Gotham Book" pitchFamily="50" charset="0"/>
              </a:rPr>
              <a:t>Catalog</a:t>
            </a:r>
          </a:p>
          <a:p>
            <a:pPr marL="342900" indent="-342900">
              <a:buFont typeface="Wingdings" charset="2"/>
              <a:buChar char="§"/>
            </a:pPr>
            <a:r>
              <a:rPr lang="es-AR" sz="2200" dirty="0" smtClean="0">
                <a:solidFill>
                  <a:srgbClr val="254061"/>
                </a:solidFill>
                <a:latin typeface="Gotham Book" pitchFamily="50" charset="0"/>
              </a:rPr>
              <a:t>Water Data Library and WQX</a:t>
            </a:r>
            <a:endParaRPr lang="es-AR" sz="2200" dirty="0" smtClean="0">
              <a:solidFill>
                <a:srgbClr val="254061"/>
              </a:solidFill>
              <a:latin typeface="Gotham Book" pitchFamily="50" charset="0"/>
            </a:endParaRPr>
          </a:p>
          <a:p>
            <a:endParaRPr lang="es-AR" sz="2200" dirty="0" smtClean="0">
              <a:solidFill>
                <a:srgbClr val="254061"/>
              </a:solidFill>
              <a:latin typeface="Gotham Book" pitchFamily="50" charset="0"/>
            </a:endParaRPr>
          </a:p>
          <a:p>
            <a:pPr marL="342900" indent="-342900">
              <a:buFont typeface="Wingdings" charset="2"/>
              <a:buChar char="§"/>
            </a:pPr>
            <a:r>
              <a:rPr lang="es-AR" sz="2200" dirty="0" smtClean="0">
                <a:solidFill>
                  <a:srgbClr val="254061"/>
                </a:solidFill>
                <a:latin typeface="Gotham Book" pitchFamily="50" charset="0"/>
              </a:rPr>
              <a:t>…See Data Spreadsheet</a:t>
            </a:r>
            <a:endParaRPr lang="es-AR" sz="2200" dirty="0">
              <a:solidFill>
                <a:srgbClr val="254061"/>
              </a:solidFill>
              <a:latin typeface="Gotham Book" pitchFamily="50" charset="0"/>
            </a:endParaRPr>
          </a:p>
          <a:p>
            <a:endParaRPr lang="es-AR" b="1" dirty="0" smtClean="0">
              <a:solidFill>
                <a:srgbClr val="254061"/>
              </a:solidFill>
              <a:latin typeface="Gotham Book" pitchFamily="50" charset="0"/>
            </a:endParaRPr>
          </a:p>
          <a:p>
            <a:endParaRPr lang="es-AR" dirty="0">
              <a:solidFill>
                <a:srgbClr val="254061"/>
              </a:solidFill>
              <a:latin typeface="Gotham Book" pitchFamily="50" charset="0"/>
            </a:endParaRPr>
          </a:p>
          <a:p>
            <a:endParaRPr lang="es-AR" dirty="0">
              <a:solidFill>
                <a:srgbClr val="254061"/>
              </a:solidFill>
              <a:latin typeface="Gotham Book" pitchFamily="50" charset="0"/>
            </a:endParaRPr>
          </a:p>
        </p:txBody>
      </p:sp>
      <p:pic>
        <p:nvPicPr>
          <p:cNvPr id="9" name="Picture 8" descr="Grap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3496" y="3649393"/>
            <a:ext cx="2450639" cy="2550509"/>
          </a:xfrm>
          <a:prstGeom prst="rect">
            <a:avLst/>
          </a:prstGeom>
        </p:spPr>
      </p:pic>
      <p:pic>
        <p:nvPicPr>
          <p:cNvPr id="10" name="Picture 9" descr="Widget_MLC.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5620" y="1956377"/>
            <a:ext cx="2450639" cy="1328339"/>
          </a:xfrm>
          <a:prstGeom prst="rect">
            <a:avLst/>
          </a:prstGeom>
        </p:spPr>
      </p:pic>
      <p:pic>
        <p:nvPicPr>
          <p:cNvPr id="11" name="Picture 10" descr="real_ti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590" y="120947"/>
            <a:ext cx="1088512" cy="1240076"/>
          </a:xfrm>
          <a:prstGeom prst="rect">
            <a:avLst/>
          </a:prstGeom>
        </p:spPr>
      </p:pic>
    </p:spTree>
    <p:extLst>
      <p:ext uri="{BB962C8B-B14F-4D97-AF65-F5344CB8AC3E}">
        <p14:creationId xmlns:p14="http://schemas.microsoft.com/office/powerpoint/2010/main" val="13693635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765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1 CuadroTexto"/>
          <p:cNvSpPr txBox="1"/>
          <p:nvPr/>
        </p:nvSpPr>
        <p:spPr>
          <a:xfrm>
            <a:off x="5975989" y="6160723"/>
            <a:ext cx="2963459" cy="338554"/>
          </a:xfrm>
          <a:prstGeom prst="rect">
            <a:avLst/>
          </a:prstGeom>
          <a:noFill/>
        </p:spPr>
        <p:txBody>
          <a:bodyPr wrap="square" rtlCol="0">
            <a:spAutoFit/>
          </a:bodyPr>
          <a:lstStyle/>
          <a:p>
            <a:pPr algn="r"/>
            <a:r>
              <a:rPr lang="es-AR" sz="1600" dirty="0" smtClean="0">
                <a:solidFill>
                  <a:srgbClr val="254061"/>
                </a:solidFill>
                <a:latin typeface="Gotham Book"/>
                <a:cs typeface="Gotham Book"/>
              </a:rPr>
              <a:t>SENSOR NETWORKS</a:t>
            </a:r>
            <a:endParaRPr lang="es-AR" sz="1600" dirty="0">
              <a:solidFill>
                <a:srgbClr val="254061"/>
              </a:solidFill>
              <a:latin typeface="Gotham Book"/>
              <a:cs typeface="Gotham Book"/>
            </a:endParaRPr>
          </a:p>
        </p:txBody>
      </p:sp>
      <p:pic>
        <p:nvPicPr>
          <p:cNvPr id="3075" name="Picture 3"/>
          <p:cNvPicPr>
            <a:picLocks noChangeAspect="1" noChangeArrowheads="1"/>
          </p:cNvPicPr>
          <p:nvPr/>
        </p:nvPicPr>
        <p:blipFill>
          <a:blip r:embed="rId3"/>
          <a:srcRect/>
          <a:stretch>
            <a:fillRect/>
          </a:stretch>
        </p:blipFill>
        <p:spPr bwMode="auto">
          <a:xfrm>
            <a:off x="0" y="207010"/>
            <a:ext cx="9144000" cy="5753100"/>
          </a:xfrm>
          <a:prstGeom prst="rect">
            <a:avLst/>
          </a:prstGeom>
          <a:noFill/>
          <a:ln w="9525">
            <a:noFill/>
            <a:miter lim="800000"/>
            <a:headEnd/>
            <a:tailEnd/>
          </a:ln>
        </p:spPr>
      </p:pic>
    </p:spTree>
    <p:extLst>
      <p:ext uri="{BB962C8B-B14F-4D97-AF65-F5344CB8AC3E}">
        <p14:creationId xmlns:p14="http://schemas.microsoft.com/office/powerpoint/2010/main" val="25525808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1 CuadroTexto"/>
          <p:cNvSpPr txBox="1"/>
          <p:nvPr/>
        </p:nvSpPr>
        <p:spPr>
          <a:xfrm>
            <a:off x="5975989" y="6160723"/>
            <a:ext cx="2963459" cy="338554"/>
          </a:xfrm>
          <a:prstGeom prst="rect">
            <a:avLst/>
          </a:prstGeom>
          <a:noFill/>
        </p:spPr>
        <p:txBody>
          <a:bodyPr wrap="square" rtlCol="0">
            <a:spAutoFit/>
          </a:bodyPr>
          <a:lstStyle/>
          <a:p>
            <a:pPr algn="r"/>
            <a:r>
              <a:rPr lang="es-AR" sz="1600" dirty="0" smtClean="0">
                <a:solidFill>
                  <a:srgbClr val="254061"/>
                </a:solidFill>
                <a:latin typeface="Gotham Book"/>
                <a:cs typeface="Gotham Book"/>
              </a:rPr>
              <a:t>SENSOR NETWORKS</a:t>
            </a:r>
            <a:endParaRPr lang="es-AR" sz="1600" dirty="0">
              <a:solidFill>
                <a:srgbClr val="254061"/>
              </a:solidFill>
              <a:latin typeface="Gotham Book"/>
              <a:cs typeface="Gotham Book"/>
            </a:endParaRPr>
          </a:p>
        </p:txBody>
      </p:sp>
      <p:pic>
        <p:nvPicPr>
          <p:cNvPr id="8" name="Picture 2"/>
          <p:cNvPicPr>
            <a:picLocks noChangeAspect="1" noChangeArrowheads="1"/>
          </p:cNvPicPr>
          <p:nvPr/>
        </p:nvPicPr>
        <p:blipFill>
          <a:blip r:embed="rId3"/>
          <a:srcRect/>
          <a:stretch>
            <a:fillRect/>
          </a:stretch>
        </p:blipFill>
        <p:spPr bwMode="auto">
          <a:xfrm>
            <a:off x="-15449" y="-26948"/>
            <a:ext cx="9159449" cy="6187671"/>
          </a:xfrm>
          <a:prstGeom prst="rect">
            <a:avLst/>
          </a:prstGeom>
          <a:noFill/>
          <a:ln w="9525">
            <a:noFill/>
            <a:miter lim="800000"/>
            <a:headEnd/>
            <a:tailEnd/>
          </a:ln>
        </p:spPr>
      </p:pic>
    </p:spTree>
    <p:extLst>
      <p:ext uri="{BB962C8B-B14F-4D97-AF65-F5344CB8AC3E}">
        <p14:creationId xmlns:p14="http://schemas.microsoft.com/office/powerpoint/2010/main" val="2553727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2"/>
          <p:cNvSpPr txBox="1">
            <a:spLocks noChangeArrowheads="1"/>
          </p:cNvSpPr>
          <p:nvPr/>
        </p:nvSpPr>
        <p:spPr bwMode="auto">
          <a:xfrm>
            <a:off x="2847975" y="190500"/>
            <a:ext cx="236538"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3600" b="1" dirty="0"/>
          </a:p>
          <a:p>
            <a:pPr eaLnBrk="1" hangingPunct="1"/>
            <a:endParaRPr lang="en-US" sz="1800" dirty="0"/>
          </a:p>
        </p:txBody>
      </p:sp>
      <p:sp>
        <p:nvSpPr>
          <p:cNvPr id="17" name="Right Arrow 4"/>
          <p:cNvSpPr/>
          <p:nvPr/>
        </p:nvSpPr>
        <p:spPr>
          <a:xfrm rot="3857143" flipH="1">
            <a:off x="4314032" y="6573044"/>
            <a:ext cx="90487" cy="28575"/>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577850" fontAlgn="auto">
              <a:lnSpc>
                <a:spcPct val="90000"/>
              </a:lnSpc>
              <a:spcAft>
                <a:spcPct val="35000"/>
              </a:spcAft>
              <a:defRPr/>
            </a:pPr>
            <a:endParaRPr lang="en-US" sz="1300" dirty="0"/>
          </a:p>
        </p:txBody>
      </p:sp>
      <p:sp>
        <p:nvSpPr>
          <p:cNvPr id="2" name="Rectangle 1"/>
          <p:cNvSpPr/>
          <p:nvPr/>
        </p:nvSpPr>
        <p:spPr>
          <a:xfrm>
            <a:off x="4835975" y="1572869"/>
            <a:ext cx="3959357" cy="3970318"/>
          </a:xfrm>
          <a:prstGeom prst="rect">
            <a:avLst/>
          </a:prstGeom>
        </p:spPr>
        <p:txBody>
          <a:bodyPr wrap="square">
            <a:spAutoFit/>
          </a:bodyPr>
          <a:lstStyle/>
          <a:p>
            <a:pPr algn="ctr"/>
            <a:r>
              <a:rPr lang="en-US" sz="2800" dirty="0">
                <a:solidFill>
                  <a:srgbClr val="FFFFFF"/>
                </a:solidFill>
                <a:latin typeface="Gotham Book"/>
                <a:cs typeface="Gotham Book"/>
              </a:rPr>
              <a:t>A </a:t>
            </a:r>
            <a:r>
              <a:rPr lang="en-US" sz="2800" dirty="0">
                <a:solidFill>
                  <a:srgbClr val="254061"/>
                </a:solidFill>
                <a:latin typeface="Gotham Book"/>
                <a:cs typeface="Gotham Book"/>
              </a:rPr>
              <a:t>C</a:t>
            </a:r>
            <a:r>
              <a:rPr lang="en-US" sz="2800" dirty="0" smtClean="0">
                <a:solidFill>
                  <a:srgbClr val="254061"/>
                </a:solidFill>
                <a:latin typeface="Gotham Book"/>
                <a:cs typeface="Gotham Book"/>
              </a:rPr>
              <a:t>ollaborative </a:t>
            </a:r>
            <a:r>
              <a:rPr lang="en-US" sz="2800" dirty="0">
                <a:solidFill>
                  <a:srgbClr val="254061"/>
                </a:solidFill>
                <a:latin typeface="Gotham Book"/>
                <a:cs typeface="Gotham Book"/>
              </a:rPr>
              <a:t>resource management workspace and project management application for data collection, analysis, reporting and visualization </a:t>
            </a:r>
          </a:p>
        </p:txBody>
      </p:sp>
      <p:pic>
        <p:nvPicPr>
          <p:cNvPr id="3" name="Picture 2" descr="OpenNRMModule_Li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37" y="0"/>
            <a:ext cx="3544186" cy="6858000"/>
          </a:xfrm>
          <a:prstGeom prst="rect">
            <a:avLst/>
          </a:prstGeom>
        </p:spPr>
      </p:pic>
    </p:spTree>
    <p:extLst>
      <p:ext uri="{BB962C8B-B14F-4D97-AF65-F5344CB8AC3E}">
        <p14:creationId xmlns:p14="http://schemas.microsoft.com/office/powerpoint/2010/main" val="3540748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withSta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25" y="827599"/>
            <a:ext cx="9186314" cy="4780088"/>
          </a:xfrm>
          <a:prstGeom prst="rect">
            <a:avLst/>
          </a:prstGeom>
        </p:spPr>
      </p:pic>
      <p:sp>
        <p:nvSpPr>
          <p:cNvPr id="4" name="1 CuadroTexto"/>
          <p:cNvSpPr txBox="1"/>
          <p:nvPr/>
        </p:nvSpPr>
        <p:spPr>
          <a:xfrm>
            <a:off x="4910669" y="5991446"/>
            <a:ext cx="4028781" cy="338554"/>
          </a:xfrm>
          <a:prstGeom prst="rect">
            <a:avLst/>
          </a:prstGeom>
          <a:noFill/>
        </p:spPr>
        <p:txBody>
          <a:bodyPr wrap="square" rtlCol="0">
            <a:spAutoFit/>
          </a:bodyPr>
          <a:lstStyle/>
          <a:p>
            <a:pPr algn="r"/>
            <a:r>
              <a:rPr lang="es-AR" sz="1600" dirty="0" smtClean="0">
                <a:solidFill>
                  <a:srgbClr val="254061"/>
                </a:solidFill>
                <a:latin typeface="Gotham Book"/>
                <a:cs typeface="Gotham Book"/>
              </a:rPr>
              <a:t>MULTI PARAMETER VISUALIZATIONS</a:t>
            </a:r>
            <a:endParaRPr lang="es-AR" sz="1600" dirty="0">
              <a:solidFill>
                <a:srgbClr val="254061"/>
              </a:solidFill>
              <a:latin typeface="Gotham Book"/>
              <a:cs typeface="Gotham Book"/>
            </a:endParaRPr>
          </a:p>
        </p:txBody>
      </p:sp>
      <p:cxnSp>
        <p:nvCxnSpPr>
          <p:cNvPr id="5" name="4 Conector recto"/>
          <p:cNvCxnSpPr/>
          <p:nvPr/>
        </p:nvCxnSpPr>
        <p:spPr>
          <a:xfrm flipH="1">
            <a:off x="1845901" y="6438705"/>
            <a:ext cx="586377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14515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1 CuadroTexto"/>
          <p:cNvSpPr txBox="1"/>
          <p:nvPr/>
        </p:nvSpPr>
        <p:spPr>
          <a:xfrm>
            <a:off x="2863084" y="730889"/>
            <a:ext cx="6280916"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MAPPING AND GIS</a:t>
            </a:r>
            <a:endParaRPr lang="es-AR" sz="3000" dirty="0">
              <a:solidFill>
                <a:schemeClr val="bg1"/>
              </a:solidFill>
              <a:latin typeface="Gotham Book"/>
              <a:cs typeface="Gotham Book"/>
            </a:endParaRPr>
          </a:p>
        </p:txBody>
      </p:sp>
      <p:sp>
        <p:nvSpPr>
          <p:cNvPr id="3" name="2 CuadroTexto"/>
          <p:cNvSpPr txBox="1"/>
          <p:nvPr/>
        </p:nvSpPr>
        <p:spPr>
          <a:xfrm>
            <a:off x="247010" y="1284887"/>
            <a:ext cx="5520266" cy="5909310"/>
          </a:xfrm>
          <a:prstGeom prst="rect">
            <a:avLst/>
          </a:prstGeom>
          <a:noFill/>
        </p:spPr>
        <p:txBody>
          <a:bodyPr wrap="square" rtlCol="0">
            <a:spAutoFit/>
          </a:bodyPr>
          <a:lstStyle/>
          <a:p>
            <a:endParaRPr lang="es-AR" sz="2000" u="sng" dirty="0" smtClean="0">
              <a:solidFill>
                <a:srgbClr val="254061"/>
              </a:solidFill>
              <a:latin typeface="Gotham Book"/>
              <a:cs typeface="Gotham Book"/>
            </a:endParaRPr>
          </a:p>
          <a:p>
            <a:r>
              <a:rPr lang="es-AR" sz="2800" dirty="0">
                <a:solidFill>
                  <a:srgbClr val="254061"/>
                </a:solidFill>
                <a:latin typeface="Gotham Book"/>
                <a:cs typeface="Gotham Book"/>
              </a:rPr>
              <a:t>	</a:t>
            </a:r>
            <a:endParaRPr lang="es-AR" sz="2800" dirty="0" smtClean="0">
              <a:solidFill>
                <a:srgbClr val="254061"/>
              </a:solidFill>
              <a:latin typeface="Gotham Book"/>
              <a:cs typeface="Gotham Book"/>
            </a:endParaRPr>
          </a:p>
          <a:p>
            <a:pPr marL="342900" indent="-342900">
              <a:buFont typeface="Wingdings" charset="2"/>
              <a:buChar char="§"/>
            </a:pPr>
            <a:r>
              <a:rPr lang="es-AR" sz="2200" dirty="0" smtClean="0">
                <a:solidFill>
                  <a:srgbClr val="254061"/>
                </a:solidFill>
                <a:latin typeface="Gotham Book"/>
                <a:cs typeface="Gotham Book"/>
              </a:rPr>
              <a:t>Explore </a:t>
            </a:r>
            <a:r>
              <a:rPr lang="es-AR" sz="2200" dirty="0" smtClean="0">
                <a:solidFill>
                  <a:srgbClr val="254061"/>
                </a:solidFill>
                <a:latin typeface="Gotham Book"/>
                <a:cs typeface="Gotham Book"/>
              </a:rPr>
              <a:t>and analyze 120+ GIS </a:t>
            </a:r>
            <a:endParaRPr lang="es-AR" sz="2200" dirty="0">
              <a:solidFill>
                <a:srgbClr val="254061"/>
              </a:solidFill>
              <a:latin typeface="Gotham Book"/>
              <a:cs typeface="Gotham Book"/>
            </a:endParaRPr>
          </a:p>
          <a:p>
            <a:pPr marL="342900" indent="-342900">
              <a:buFont typeface="Wingdings" charset="2"/>
              <a:buChar char="§"/>
            </a:pPr>
            <a:r>
              <a:rPr lang="es-AR" sz="2200" dirty="0" smtClean="0">
                <a:solidFill>
                  <a:srgbClr val="254061"/>
                </a:solidFill>
                <a:latin typeface="Gotham Book"/>
                <a:cs typeface="Gotham Book"/>
              </a:rPr>
              <a:t>Species </a:t>
            </a:r>
            <a:endParaRPr lang="es-AR" sz="2200" dirty="0">
              <a:solidFill>
                <a:srgbClr val="254061"/>
              </a:solidFill>
              <a:latin typeface="Gotham Book"/>
              <a:cs typeface="Gotham Book"/>
            </a:endParaRPr>
          </a:p>
          <a:p>
            <a:pPr marL="342900" indent="-342900">
              <a:buFont typeface="Wingdings" charset="2"/>
              <a:buChar char="§"/>
            </a:pPr>
            <a:r>
              <a:rPr lang="es-AR" sz="2200" dirty="0" smtClean="0">
                <a:solidFill>
                  <a:srgbClr val="254061"/>
                </a:solidFill>
                <a:latin typeface="Gotham Book"/>
                <a:cs typeface="Gotham Book"/>
              </a:rPr>
              <a:t>Water Bodies</a:t>
            </a:r>
          </a:p>
          <a:p>
            <a:pPr marL="342900" indent="-342900">
              <a:buFont typeface="Wingdings" charset="2"/>
              <a:buChar char="§"/>
            </a:pPr>
            <a:r>
              <a:rPr lang="es-AR" sz="2200" dirty="0" smtClean="0">
                <a:solidFill>
                  <a:srgbClr val="254061"/>
                </a:solidFill>
                <a:latin typeface="Gotham Book"/>
                <a:cs typeface="Gotham Book"/>
              </a:rPr>
              <a:t>Infrastructure</a:t>
            </a:r>
            <a:endParaRPr lang="es-AR" sz="2200" dirty="0">
              <a:solidFill>
                <a:srgbClr val="254061"/>
              </a:solidFill>
              <a:latin typeface="Gotham Book"/>
              <a:cs typeface="Gotham Book"/>
            </a:endParaRPr>
          </a:p>
          <a:p>
            <a:pPr marL="342900" indent="-342900">
              <a:buFont typeface="Wingdings" charset="2"/>
              <a:buChar char="§"/>
            </a:pPr>
            <a:r>
              <a:rPr lang="es-AR" sz="2200" dirty="0" smtClean="0">
                <a:solidFill>
                  <a:srgbClr val="254061"/>
                </a:solidFill>
                <a:latin typeface="Gotham Book"/>
                <a:cs typeface="Gotham Book"/>
              </a:rPr>
              <a:t>Land Designation</a:t>
            </a:r>
            <a:endParaRPr lang="es-AR" sz="2200" dirty="0">
              <a:solidFill>
                <a:srgbClr val="254061"/>
              </a:solidFill>
              <a:latin typeface="Gotham Book"/>
              <a:cs typeface="Gotham Book"/>
            </a:endParaRPr>
          </a:p>
          <a:p>
            <a:pPr marL="342900" indent="-342900">
              <a:buFont typeface="Wingdings" charset="2"/>
              <a:buChar char="§"/>
            </a:pPr>
            <a:r>
              <a:rPr lang="es-AR" sz="2200" dirty="0" smtClean="0">
                <a:solidFill>
                  <a:srgbClr val="254061"/>
                </a:solidFill>
                <a:latin typeface="Gotham Book"/>
                <a:cs typeface="Gotham Book"/>
              </a:rPr>
              <a:t>Transporation &amp; Infrastructure</a:t>
            </a:r>
          </a:p>
          <a:p>
            <a:pPr marL="342900" indent="-342900">
              <a:buFont typeface="Wingdings" charset="2"/>
              <a:buChar char="§"/>
            </a:pPr>
            <a:r>
              <a:rPr lang="es-AR" sz="2200" dirty="0" smtClean="0">
                <a:solidFill>
                  <a:srgbClr val="254061"/>
                </a:solidFill>
                <a:latin typeface="Gotham Book"/>
                <a:cs typeface="Gotham Book"/>
              </a:rPr>
              <a:t>Geopolitical</a:t>
            </a:r>
          </a:p>
          <a:p>
            <a:pPr marL="342900" indent="-342900">
              <a:buFont typeface="Wingdings" charset="2"/>
              <a:buChar char="§"/>
            </a:pPr>
            <a:r>
              <a:rPr lang="es-AR" sz="2200" dirty="0" smtClean="0">
                <a:solidFill>
                  <a:srgbClr val="254061"/>
                </a:solidFill>
                <a:latin typeface="Gotham Book"/>
                <a:cs typeface="Gotham Book"/>
              </a:rPr>
              <a:t>Projects</a:t>
            </a:r>
            <a:endParaRPr lang="es-AR" sz="2200" dirty="0">
              <a:solidFill>
                <a:srgbClr val="254061"/>
              </a:solidFill>
              <a:latin typeface="Gotham Book"/>
              <a:cs typeface="Gotham Book"/>
            </a:endParaRPr>
          </a:p>
          <a:p>
            <a:pPr marL="342900" indent="-342900">
              <a:buFont typeface="Wingdings" charset="2"/>
              <a:buChar char="§"/>
            </a:pPr>
            <a:r>
              <a:rPr lang="es-AR" sz="2200" dirty="0" smtClean="0">
                <a:solidFill>
                  <a:srgbClr val="254061"/>
                </a:solidFill>
                <a:latin typeface="Gotham Book"/>
                <a:cs typeface="Gotham Book"/>
              </a:rPr>
              <a:t>Live Conditions</a:t>
            </a:r>
          </a:p>
          <a:p>
            <a:r>
              <a:rPr lang="es-AR" sz="2200" dirty="0" smtClean="0">
                <a:solidFill>
                  <a:srgbClr val="254061"/>
                </a:solidFill>
                <a:latin typeface="Gotham Book"/>
                <a:cs typeface="Gotham Book"/>
              </a:rPr>
              <a:t>	</a:t>
            </a:r>
            <a:endParaRPr lang="es-AR" sz="2200" dirty="0" smtClean="0">
              <a:solidFill>
                <a:schemeClr val="bg1"/>
              </a:solidFill>
              <a:latin typeface="Gotham Book"/>
              <a:cs typeface="Gotham Book"/>
            </a:endParaRPr>
          </a:p>
          <a:p>
            <a:endParaRPr lang="es-AR" dirty="0" smtClean="0">
              <a:solidFill>
                <a:schemeClr val="bg1"/>
              </a:solidFill>
              <a:latin typeface="Gotham Book"/>
              <a:cs typeface="Gotham Book"/>
            </a:endParaRPr>
          </a:p>
          <a:p>
            <a:endParaRPr lang="es-AR" dirty="0" smtClean="0">
              <a:solidFill>
                <a:schemeClr val="bg1"/>
              </a:solidFill>
              <a:latin typeface="Gotham Book"/>
              <a:cs typeface="Gotham Book"/>
            </a:endParaRPr>
          </a:p>
          <a:p>
            <a:endParaRPr lang="es-AR" dirty="0" smtClean="0">
              <a:solidFill>
                <a:schemeClr val="bg1"/>
              </a:solidFill>
              <a:latin typeface="Gotham Book"/>
            </a:endParaRPr>
          </a:p>
          <a:p>
            <a:endParaRPr lang="es-AR" u="sng" dirty="0">
              <a:solidFill>
                <a:schemeClr val="bg1"/>
              </a:solidFill>
              <a:latin typeface="Gotham Book" pitchFamily="50" charset="0"/>
            </a:endParaRPr>
          </a:p>
          <a:p>
            <a:endParaRPr lang="es-AR" u="sng" dirty="0" smtClean="0">
              <a:solidFill>
                <a:schemeClr val="bg1"/>
              </a:solidFill>
              <a:latin typeface="Gotham Book" pitchFamily="50" charset="0"/>
            </a:endParaRPr>
          </a:p>
          <a:p>
            <a:endParaRPr lang="es-AR" u="sng" dirty="0" smtClean="0">
              <a:solidFill>
                <a:schemeClr val="bg1">
                  <a:lumMod val="95000"/>
                </a:schemeClr>
              </a:solidFill>
              <a:latin typeface="Gotham Book" pitchFamily="50" charset="0"/>
            </a:endParaRPr>
          </a:p>
        </p:txBody>
      </p:sp>
      <p:cxnSp>
        <p:nvCxnSpPr>
          <p:cNvPr id="5" name="4 Conector recto"/>
          <p:cNvCxnSpPr/>
          <p:nvPr/>
        </p:nvCxnSpPr>
        <p:spPr>
          <a:xfrm flipH="1">
            <a:off x="11226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Delta_Atlas_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9142" y="1362589"/>
            <a:ext cx="1678266" cy="1902035"/>
          </a:xfrm>
          <a:prstGeom prst="rect">
            <a:avLst/>
          </a:prstGeom>
        </p:spPr>
      </p:pic>
      <p:pic>
        <p:nvPicPr>
          <p:cNvPr id="7" name="Picture 6" descr="delt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9142" y="3341117"/>
            <a:ext cx="1678266" cy="1509240"/>
          </a:xfrm>
          <a:prstGeom prst="rect">
            <a:avLst/>
          </a:prstGeom>
        </p:spPr>
      </p:pic>
      <p:pic>
        <p:nvPicPr>
          <p:cNvPr id="10" name="Picture 9" descr="maps_specie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9143" y="4939147"/>
            <a:ext cx="1678266" cy="1417684"/>
          </a:xfrm>
          <a:prstGeom prst="rect">
            <a:avLst/>
          </a:prstGeom>
        </p:spPr>
      </p:pic>
    </p:spTree>
    <p:extLst>
      <p:ext uri="{BB962C8B-B14F-4D97-AF65-F5344CB8AC3E}">
        <p14:creationId xmlns:p14="http://schemas.microsoft.com/office/powerpoint/2010/main" val="4304103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3" y="-11995"/>
            <a:ext cx="9188329" cy="6199435"/>
          </a:xfrm>
          <a:prstGeom prst="rect">
            <a:avLst/>
          </a:prstGeom>
          <a:noFill/>
          <a:ln w="9525">
            <a:noFill/>
            <a:miter lim="800000"/>
            <a:headEnd/>
            <a:tailEnd/>
          </a:ln>
        </p:spPr>
      </p:pic>
      <p:cxnSp>
        <p:nvCxnSpPr>
          <p:cNvPr id="13" name="4 Conector recto"/>
          <p:cNvCxnSpPr/>
          <p:nvPr/>
        </p:nvCxnSpPr>
        <p:spPr>
          <a:xfrm flipH="1">
            <a:off x="725714" y="6530083"/>
            <a:ext cx="5863772"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1 CuadroTexto"/>
          <p:cNvSpPr txBox="1"/>
          <p:nvPr/>
        </p:nvSpPr>
        <p:spPr>
          <a:xfrm>
            <a:off x="5975989" y="6181043"/>
            <a:ext cx="2963459" cy="338554"/>
          </a:xfrm>
          <a:prstGeom prst="rect">
            <a:avLst/>
          </a:prstGeom>
          <a:noFill/>
        </p:spPr>
        <p:txBody>
          <a:bodyPr wrap="square" rtlCol="0">
            <a:spAutoFit/>
          </a:bodyPr>
          <a:lstStyle/>
          <a:p>
            <a:pPr algn="r"/>
            <a:r>
              <a:rPr lang="es-AR" sz="1600" dirty="0" err="1" smtClean="0">
                <a:solidFill>
                  <a:srgbClr val="254061"/>
                </a:solidFill>
                <a:latin typeface="Gotham Book"/>
                <a:cs typeface="Gotham Book"/>
              </a:rPr>
              <a:t>Maps</a:t>
            </a:r>
            <a:endParaRPr lang="es-AR" sz="1600" dirty="0">
              <a:solidFill>
                <a:srgbClr val="254061"/>
              </a:solidFill>
              <a:latin typeface="Gotham Book"/>
              <a:cs typeface="Gotham Book"/>
            </a:endParaRPr>
          </a:p>
        </p:txBody>
      </p:sp>
    </p:spTree>
    <p:extLst>
      <p:ext uri="{BB962C8B-B14F-4D97-AF65-F5344CB8AC3E}">
        <p14:creationId xmlns:p14="http://schemas.microsoft.com/office/powerpoint/2010/main" val="4304103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1 CuadroTexto"/>
          <p:cNvSpPr txBox="1"/>
          <p:nvPr/>
        </p:nvSpPr>
        <p:spPr>
          <a:xfrm>
            <a:off x="5975989" y="6160723"/>
            <a:ext cx="2963459" cy="338554"/>
          </a:xfrm>
          <a:prstGeom prst="rect">
            <a:avLst/>
          </a:prstGeom>
          <a:noFill/>
        </p:spPr>
        <p:txBody>
          <a:bodyPr wrap="square" rtlCol="0">
            <a:spAutoFit/>
          </a:bodyPr>
          <a:lstStyle/>
          <a:p>
            <a:pPr algn="r"/>
            <a:r>
              <a:rPr lang="es-AR" sz="1600" dirty="0" smtClean="0">
                <a:solidFill>
                  <a:schemeClr val="bg1"/>
                </a:solidFill>
                <a:latin typeface="Gotham Light"/>
                <a:cs typeface="Gotham Light"/>
              </a:rPr>
              <a:t>SENSOR NETWORKS</a:t>
            </a:r>
            <a:endParaRPr lang="es-AR" sz="1600" dirty="0">
              <a:solidFill>
                <a:schemeClr val="bg1"/>
              </a:solidFill>
              <a:latin typeface="Gotham Light"/>
              <a:cs typeface="Gotham Light"/>
            </a:endParaRPr>
          </a:p>
        </p:txBody>
      </p:sp>
      <p:pic>
        <p:nvPicPr>
          <p:cNvPr id="2" name="Picture 1" descr="SJRRTMVGI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00" y="0"/>
            <a:ext cx="8081602" cy="6858000"/>
          </a:xfrm>
          <a:prstGeom prst="rect">
            <a:avLst/>
          </a:prstGeom>
        </p:spPr>
      </p:pic>
    </p:spTree>
    <p:extLst>
      <p:ext uri="{BB962C8B-B14F-4D97-AF65-F5344CB8AC3E}">
        <p14:creationId xmlns:p14="http://schemas.microsoft.com/office/powerpoint/2010/main" val="383614250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1 CuadroTexto"/>
          <p:cNvSpPr txBox="1"/>
          <p:nvPr/>
        </p:nvSpPr>
        <p:spPr>
          <a:xfrm>
            <a:off x="3406559" y="453890"/>
            <a:ext cx="5532890" cy="1015663"/>
          </a:xfrm>
          <a:prstGeom prst="rect">
            <a:avLst/>
          </a:prstGeom>
          <a:noFill/>
        </p:spPr>
        <p:txBody>
          <a:bodyPr wrap="square" rtlCol="0">
            <a:spAutoFit/>
          </a:bodyPr>
          <a:lstStyle/>
          <a:p>
            <a:pPr algn="r"/>
            <a:r>
              <a:rPr lang="es-AR" sz="3000" dirty="0" smtClean="0">
                <a:solidFill>
                  <a:schemeClr val="bg1"/>
                </a:solidFill>
                <a:latin typeface="Gotham Book"/>
                <a:cs typeface="Gotham Book"/>
              </a:rPr>
              <a:t> DOCUMENT MAMANGEMENT</a:t>
            </a:r>
            <a:endParaRPr lang="es-AR" sz="3000" dirty="0">
              <a:solidFill>
                <a:schemeClr val="bg1"/>
              </a:solidFill>
              <a:latin typeface="Gotham Book"/>
              <a:cs typeface="Gotham Book"/>
            </a:endParaRPr>
          </a:p>
        </p:txBody>
      </p:sp>
      <p:sp>
        <p:nvSpPr>
          <p:cNvPr id="3" name="2 CuadroTexto"/>
          <p:cNvSpPr txBox="1"/>
          <p:nvPr/>
        </p:nvSpPr>
        <p:spPr>
          <a:xfrm>
            <a:off x="406401" y="1816311"/>
            <a:ext cx="7698882" cy="3570208"/>
          </a:xfrm>
          <a:prstGeom prst="rect">
            <a:avLst/>
          </a:prstGeom>
          <a:noFill/>
        </p:spPr>
        <p:txBody>
          <a:bodyPr wrap="square" rtlCol="0">
            <a:spAutoFit/>
          </a:bodyPr>
          <a:lstStyle/>
          <a:p>
            <a:pPr marL="285750" indent="-285750">
              <a:buSzPct val="100000"/>
              <a:buBlip>
                <a:blip r:embed="rId4"/>
              </a:buBlip>
            </a:pPr>
            <a:endParaRPr lang="es-AR" sz="2800" dirty="0" smtClean="0">
              <a:solidFill>
                <a:srgbClr val="254061"/>
              </a:solidFill>
              <a:latin typeface="Gotham Book"/>
              <a:cs typeface="Gotham Book"/>
            </a:endParaRPr>
          </a:p>
          <a:p>
            <a:pPr marL="457200" indent="-457200">
              <a:buSzPct val="100000"/>
              <a:buFont typeface="Wingdings" charset="2"/>
              <a:buChar char="§"/>
            </a:pPr>
            <a:r>
              <a:rPr lang="es-AR" sz="2200" dirty="0" smtClean="0">
                <a:solidFill>
                  <a:srgbClr val="254061"/>
                </a:solidFill>
                <a:latin typeface="Gotham Book"/>
                <a:cs typeface="Gotham Book"/>
              </a:rPr>
              <a:t>Access </a:t>
            </a:r>
            <a:r>
              <a:rPr lang="es-AR" sz="2200" dirty="0">
                <a:solidFill>
                  <a:srgbClr val="254061"/>
                </a:solidFill>
                <a:latin typeface="Gotham Book"/>
                <a:cs typeface="Gotham Book"/>
              </a:rPr>
              <a:t>to 394 SWIM </a:t>
            </a:r>
            <a:r>
              <a:rPr lang="es-AR" sz="2200" dirty="0" smtClean="0">
                <a:solidFill>
                  <a:srgbClr val="254061"/>
                </a:solidFill>
                <a:latin typeface="Gotham Book"/>
                <a:cs typeface="Gotham Book"/>
              </a:rPr>
              <a:t>Records</a:t>
            </a:r>
          </a:p>
          <a:p>
            <a:pPr marL="457200" indent="-457200">
              <a:buSzPct val="100000"/>
              <a:buFont typeface="Wingdings" charset="2"/>
              <a:buChar char="§"/>
            </a:pPr>
            <a:r>
              <a:rPr lang="es-AR" sz="2200" dirty="0" smtClean="0">
                <a:solidFill>
                  <a:srgbClr val="254061"/>
                </a:solidFill>
                <a:latin typeface="Gotham Book"/>
                <a:cs typeface="Gotham Book"/>
              </a:rPr>
              <a:t>Geo-locate </a:t>
            </a:r>
            <a:r>
              <a:rPr lang="es-AR" sz="2200" dirty="0">
                <a:solidFill>
                  <a:srgbClr val="254061"/>
                </a:solidFill>
                <a:latin typeface="Gotham Book"/>
                <a:cs typeface="Gotham Book"/>
              </a:rPr>
              <a:t>for Data </a:t>
            </a:r>
            <a:r>
              <a:rPr lang="es-AR" sz="2200" dirty="0" smtClean="0">
                <a:solidFill>
                  <a:srgbClr val="254061"/>
                </a:solidFill>
                <a:latin typeface="Gotham Book"/>
                <a:cs typeface="Gotham Book"/>
              </a:rPr>
              <a:t>Synthesis</a:t>
            </a:r>
          </a:p>
          <a:p>
            <a:pPr marL="457200" indent="-457200">
              <a:buSzPct val="100000"/>
              <a:buFont typeface="Wingdings" charset="2"/>
              <a:buChar char="§"/>
            </a:pPr>
            <a:r>
              <a:rPr lang="es-AR" sz="2200" dirty="0" smtClean="0">
                <a:solidFill>
                  <a:srgbClr val="254061"/>
                </a:solidFill>
                <a:latin typeface="Gotham Book"/>
                <a:cs typeface="Gotham Book"/>
              </a:rPr>
              <a:t>Customizable Metadata</a:t>
            </a:r>
          </a:p>
          <a:p>
            <a:pPr marL="457200" indent="-457200">
              <a:buSzPct val="100000"/>
              <a:buFont typeface="Wingdings" charset="2"/>
              <a:buChar char="§"/>
            </a:pPr>
            <a:r>
              <a:rPr lang="es-AR" sz="2200" dirty="0" smtClean="0">
                <a:solidFill>
                  <a:srgbClr val="254061"/>
                </a:solidFill>
                <a:latin typeface="Gotham Book"/>
                <a:cs typeface="Gotham Book"/>
              </a:rPr>
              <a:t>Add </a:t>
            </a:r>
            <a:r>
              <a:rPr lang="es-AR" sz="2200" dirty="0">
                <a:solidFill>
                  <a:srgbClr val="254061"/>
                </a:solidFill>
                <a:latin typeface="Gotham Book"/>
                <a:cs typeface="Gotham Book"/>
              </a:rPr>
              <a:t>Images, Videos, Reports, </a:t>
            </a:r>
            <a:r>
              <a:rPr lang="es-AR" sz="2200" dirty="0" smtClean="0">
                <a:solidFill>
                  <a:srgbClr val="254061"/>
                </a:solidFill>
                <a:latin typeface="Gotham Book"/>
                <a:cs typeface="Gotham Book"/>
              </a:rPr>
              <a:t>Data</a:t>
            </a:r>
          </a:p>
          <a:p>
            <a:pPr marL="457200" indent="-457200">
              <a:buSzPct val="100000"/>
              <a:buFont typeface="Wingdings" charset="2"/>
              <a:buChar char="§"/>
            </a:pPr>
            <a:r>
              <a:rPr lang="es-AR" sz="2200" dirty="0" smtClean="0">
                <a:solidFill>
                  <a:srgbClr val="254061"/>
                </a:solidFill>
                <a:latin typeface="Gotham Book"/>
                <a:cs typeface="Gotham Book"/>
              </a:rPr>
              <a:t>Easy </a:t>
            </a:r>
            <a:r>
              <a:rPr lang="es-AR" sz="2200" dirty="0">
                <a:solidFill>
                  <a:srgbClr val="254061"/>
                </a:solidFill>
                <a:latin typeface="Gotham Book"/>
                <a:cs typeface="Gotham Book"/>
              </a:rPr>
              <a:t>portability for Use in </a:t>
            </a:r>
            <a:r>
              <a:rPr lang="es-AR" sz="2200" dirty="0" smtClean="0">
                <a:solidFill>
                  <a:srgbClr val="254061"/>
                </a:solidFill>
                <a:latin typeface="Gotham Book"/>
                <a:cs typeface="Gotham Book"/>
              </a:rPr>
              <a:t>Site</a:t>
            </a:r>
          </a:p>
          <a:p>
            <a:pPr marL="457200" indent="-457200">
              <a:buSzPct val="100000"/>
              <a:buFont typeface="Wingdings" charset="2"/>
              <a:buChar char="§"/>
            </a:pPr>
            <a:r>
              <a:rPr lang="es-AR" sz="2200" dirty="0" smtClean="0">
                <a:solidFill>
                  <a:srgbClr val="254061"/>
                </a:solidFill>
                <a:latin typeface="Gotham Book"/>
                <a:cs typeface="Gotham Book"/>
              </a:rPr>
              <a:t>Support </a:t>
            </a:r>
            <a:r>
              <a:rPr lang="es-AR" sz="2200" dirty="0">
                <a:solidFill>
                  <a:srgbClr val="254061"/>
                </a:solidFill>
                <a:latin typeface="Gotham Book"/>
                <a:cs typeface="Gotham Book"/>
              </a:rPr>
              <a:t>for </a:t>
            </a:r>
            <a:r>
              <a:rPr lang="es-AR" sz="2200" dirty="0" smtClean="0">
                <a:solidFill>
                  <a:srgbClr val="254061"/>
                </a:solidFill>
                <a:latin typeface="Gotham Book"/>
                <a:cs typeface="Gotham Book"/>
              </a:rPr>
              <a:t>Dashboards</a:t>
            </a:r>
          </a:p>
          <a:p>
            <a:pPr marL="457200" indent="-457200">
              <a:buSzPct val="100000"/>
              <a:buFont typeface="Wingdings" charset="2"/>
              <a:buChar char="§"/>
            </a:pPr>
            <a:r>
              <a:rPr lang="es-AR" sz="2200" dirty="0" smtClean="0">
                <a:solidFill>
                  <a:srgbClr val="254061"/>
                </a:solidFill>
                <a:latin typeface="Gotham Book"/>
                <a:cs typeface="Gotham Book"/>
              </a:rPr>
              <a:t>Keep </a:t>
            </a:r>
            <a:r>
              <a:rPr lang="es-AR" sz="2200" dirty="0">
                <a:solidFill>
                  <a:srgbClr val="254061"/>
                </a:solidFill>
                <a:latin typeface="Gotham Book"/>
                <a:cs typeface="Gotham Book"/>
              </a:rPr>
              <a:t>Private or Make </a:t>
            </a:r>
            <a:r>
              <a:rPr lang="es-AR" sz="2200" dirty="0" smtClean="0">
                <a:solidFill>
                  <a:srgbClr val="254061"/>
                </a:solidFill>
                <a:latin typeface="Gotham Book"/>
                <a:cs typeface="Gotham Book"/>
              </a:rPr>
              <a:t>Public</a:t>
            </a:r>
          </a:p>
          <a:p>
            <a:pPr marL="457200" indent="-457200">
              <a:buSzPct val="100000"/>
              <a:buFont typeface="Wingdings" charset="2"/>
              <a:buChar char="§"/>
            </a:pPr>
            <a:r>
              <a:rPr lang="es-AR" sz="2200" dirty="0" smtClean="0">
                <a:solidFill>
                  <a:srgbClr val="254061"/>
                </a:solidFill>
                <a:latin typeface="Gotham Book"/>
                <a:cs typeface="Gotham Book"/>
              </a:rPr>
              <a:t>HTML </a:t>
            </a:r>
            <a:r>
              <a:rPr lang="es-AR" sz="2200" dirty="0">
                <a:solidFill>
                  <a:srgbClr val="254061"/>
                </a:solidFill>
                <a:latin typeface="Gotham Book"/>
                <a:cs typeface="Gotham Book"/>
              </a:rPr>
              <a:t>Templates for Supporting Descriptions and Documentation</a:t>
            </a:r>
          </a:p>
        </p:txBody>
      </p:sp>
      <p:cxnSp>
        <p:nvCxnSpPr>
          <p:cNvPr id="5" name="4 Conector recto"/>
          <p:cNvCxnSpPr/>
          <p:nvPr/>
        </p:nvCxnSpPr>
        <p:spPr>
          <a:xfrm flipH="1">
            <a:off x="11226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439955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509763"/>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Picture 1" descr="projectrec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 y="0"/>
            <a:ext cx="7932145" cy="6858000"/>
          </a:xfrm>
          <a:prstGeom prst="rect">
            <a:avLst/>
          </a:prstGeom>
        </p:spPr>
      </p:pic>
    </p:spTree>
    <p:extLst>
      <p:ext uri="{BB962C8B-B14F-4D97-AF65-F5344CB8AC3E}">
        <p14:creationId xmlns:p14="http://schemas.microsoft.com/office/powerpoint/2010/main" val="383868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509763"/>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Picture 2" descr="projects_artic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00" y="0"/>
            <a:ext cx="7261412" cy="6858000"/>
          </a:xfrm>
          <a:prstGeom prst="rect">
            <a:avLst/>
          </a:prstGeom>
        </p:spPr>
      </p:pic>
    </p:spTree>
    <p:extLst>
      <p:ext uri="{BB962C8B-B14F-4D97-AF65-F5344CB8AC3E}">
        <p14:creationId xmlns:p14="http://schemas.microsoft.com/office/powerpoint/2010/main" val="33014653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509763"/>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Picture 1" descr="projects_imag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0"/>
            <a:ext cx="8190689" cy="6858000"/>
          </a:xfrm>
          <a:prstGeom prst="rect">
            <a:avLst/>
          </a:prstGeom>
        </p:spPr>
      </p:pic>
    </p:spTree>
    <p:extLst>
      <p:ext uri="{BB962C8B-B14F-4D97-AF65-F5344CB8AC3E}">
        <p14:creationId xmlns:p14="http://schemas.microsoft.com/office/powerpoint/2010/main" val="6614360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1 CuadroTexto"/>
          <p:cNvSpPr txBox="1"/>
          <p:nvPr/>
        </p:nvSpPr>
        <p:spPr>
          <a:xfrm>
            <a:off x="3957553" y="453889"/>
            <a:ext cx="4981896"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PROJECTS</a:t>
            </a:r>
            <a:endParaRPr lang="es-AR" sz="3000" dirty="0">
              <a:solidFill>
                <a:schemeClr val="bg1"/>
              </a:solidFill>
              <a:latin typeface="Gotham Book"/>
              <a:cs typeface="Gotham Book"/>
            </a:endParaRPr>
          </a:p>
        </p:txBody>
      </p:sp>
      <p:sp>
        <p:nvSpPr>
          <p:cNvPr id="3" name="2 CuadroTexto"/>
          <p:cNvSpPr txBox="1"/>
          <p:nvPr/>
        </p:nvSpPr>
        <p:spPr>
          <a:xfrm>
            <a:off x="819158" y="1597385"/>
            <a:ext cx="7071776" cy="4955203"/>
          </a:xfrm>
          <a:prstGeom prst="rect">
            <a:avLst/>
          </a:prstGeom>
          <a:noFill/>
        </p:spPr>
        <p:txBody>
          <a:bodyPr wrap="square" rtlCol="0">
            <a:spAutoFit/>
          </a:bodyPr>
          <a:lstStyle/>
          <a:p>
            <a:endParaRPr lang="es-AR" sz="2400" dirty="0" smtClean="0">
              <a:solidFill>
                <a:srgbClr val="254061"/>
              </a:solidFill>
              <a:latin typeface="Gotham Book"/>
              <a:cs typeface="Gotham Book"/>
            </a:endParaRPr>
          </a:p>
          <a:p>
            <a:pPr marL="342900" indent="-342900">
              <a:buSzPct val="100000"/>
              <a:buFont typeface="Wingdings" charset="2"/>
              <a:buChar char="§"/>
            </a:pPr>
            <a:r>
              <a:rPr lang="es-AR" sz="2200" dirty="0" smtClean="0">
                <a:solidFill>
                  <a:srgbClr val="254061"/>
                </a:solidFill>
                <a:latin typeface="Gotham Book"/>
                <a:cs typeface="Gotham Book"/>
              </a:rPr>
              <a:t>Customizable Metadata</a:t>
            </a:r>
          </a:p>
          <a:p>
            <a:pPr marL="342900" indent="-342900">
              <a:buSzPct val="100000"/>
              <a:buFont typeface="Wingdings" charset="2"/>
              <a:buChar char="§"/>
            </a:pPr>
            <a:r>
              <a:rPr lang="es-AR" sz="2200" dirty="0" smtClean="0">
                <a:solidFill>
                  <a:srgbClr val="254061"/>
                </a:solidFill>
                <a:latin typeface="Gotham Book"/>
                <a:cs typeface="Gotham Book"/>
              </a:rPr>
              <a:t>Add Images, Videos, Reports, Data, Interactive maps</a:t>
            </a:r>
          </a:p>
          <a:p>
            <a:pPr marL="342900" indent="-342900">
              <a:buSzPct val="100000"/>
              <a:buFont typeface="Wingdings" charset="2"/>
              <a:buChar char="§"/>
            </a:pPr>
            <a:r>
              <a:rPr lang="es-AR" sz="2200" dirty="0" smtClean="0">
                <a:solidFill>
                  <a:srgbClr val="254061"/>
                </a:solidFill>
                <a:latin typeface="Gotham Book"/>
                <a:cs typeface="Gotham Book"/>
              </a:rPr>
              <a:t>Community Features:  Comments, Groups, Follow</a:t>
            </a:r>
          </a:p>
          <a:p>
            <a:pPr marL="342900" indent="-342900">
              <a:buSzPct val="100000"/>
              <a:buFont typeface="Wingdings" charset="2"/>
              <a:buChar char="§"/>
            </a:pPr>
            <a:r>
              <a:rPr lang="es-AR" sz="2200" dirty="0" smtClean="0">
                <a:solidFill>
                  <a:srgbClr val="254061"/>
                </a:solidFill>
                <a:latin typeface="Gotham Book"/>
                <a:cs typeface="Gotham Book"/>
              </a:rPr>
              <a:t>Project Data Dashboards</a:t>
            </a:r>
          </a:p>
          <a:p>
            <a:pPr marL="342900" indent="-342900">
              <a:buSzPct val="100000"/>
              <a:buFont typeface="Wingdings" charset="2"/>
              <a:buChar char="§"/>
            </a:pPr>
            <a:r>
              <a:rPr lang="es-AR" sz="2200" dirty="0" smtClean="0">
                <a:solidFill>
                  <a:srgbClr val="254061"/>
                </a:solidFill>
                <a:latin typeface="Gotham Book"/>
                <a:cs typeface="Gotham Book"/>
              </a:rPr>
              <a:t>Invite Members</a:t>
            </a:r>
          </a:p>
          <a:p>
            <a:pPr marL="342900" indent="-342900">
              <a:buSzPct val="100000"/>
              <a:buFont typeface="Wingdings" charset="2"/>
              <a:buChar char="§"/>
            </a:pPr>
            <a:r>
              <a:rPr lang="es-AR" sz="2200" dirty="0" smtClean="0">
                <a:solidFill>
                  <a:srgbClr val="254061"/>
                </a:solidFill>
                <a:latin typeface="Gotham Book"/>
                <a:cs typeface="Gotham Book"/>
              </a:rPr>
              <a:t>Keep private or make public</a:t>
            </a:r>
          </a:p>
          <a:p>
            <a:pPr marL="342900" indent="-342900">
              <a:buSzPct val="100000"/>
              <a:buFont typeface="Wingdings" charset="2"/>
              <a:buChar char="§"/>
            </a:pPr>
            <a:r>
              <a:rPr lang="es-AR" sz="2200" dirty="0" smtClean="0">
                <a:solidFill>
                  <a:srgbClr val="254061"/>
                </a:solidFill>
                <a:latin typeface="Gotham Book"/>
                <a:cs typeface="Gotham Book"/>
              </a:rPr>
              <a:t>Work in the Field:  Sync with Mobile App </a:t>
            </a:r>
          </a:p>
          <a:p>
            <a:pPr marL="342900" indent="-342900">
              <a:buSzPct val="100000"/>
              <a:buFont typeface="Wingdings" charset="2"/>
              <a:buChar char="§"/>
            </a:pPr>
            <a:r>
              <a:rPr lang="es-AR" sz="2200" dirty="0" smtClean="0">
                <a:solidFill>
                  <a:srgbClr val="254061"/>
                </a:solidFill>
                <a:latin typeface="Gotham Book"/>
                <a:cs typeface="Gotham Book"/>
              </a:rPr>
              <a:t>HTML Templates for project presenation</a:t>
            </a:r>
          </a:p>
          <a:p>
            <a:endParaRPr lang="es-AR" dirty="0" smtClean="0">
              <a:solidFill>
                <a:srgbClr val="254061"/>
              </a:solidFill>
              <a:latin typeface="Gotham Book"/>
            </a:endParaRPr>
          </a:p>
          <a:p>
            <a:endParaRPr lang="es-AR" u="sng" dirty="0">
              <a:solidFill>
                <a:srgbClr val="254061"/>
              </a:solidFill>
              <a:latin typeface="Gotham Book" pitchFamily="50" charset="0"/>
            </a:endParaRPr>
          </a:p>
          <a:p>
            <a:endParaRPr lang="es-AR" u="sng" dirty="0" smtClean="0">
              <a:solidFill>
                <a:schemeClr val="bg1"/>
              </a:solidFill>
              <a:latin typeface="Gotham Book" pitchFamily="50" charset="0"/>
            </a:endParaRPr>
          </a:p>
          <a:p>
            <a:endParaRPr lang="es-AR" u="sng" dirty="0" smtClean="0">
              <a:solidFill>
                <a:schemeClr val="bg1">
                  <a:lumMod val="95000"/>
                </a:schemeClr>
              </a:solidFill>
              <a:latin typeface="Gotham Book" pitchFamily="50" charset="0"/>
            </a:endParaRPr>
          </a:p>
        </p:txBody>
      </p:sp>
      <p:cxnSp>
        <p:nvCxnSpPr>
          <p:cNvPr id="5" name="4 Conector recto"/>
          <p:cNvCxnSpPr/>
          <p:nvPr/>
        </p:nvCxnSpPr>
        <p:spPr>
          <a:xfrm flipH="1">
            <a:off x="11226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340189" y="2"/>
            <a:ext cx="1499590" cy="1436545"/>
          </a:xfrm>
          <a:prstGeom prst="rect">
            <a:avLst/>
          </a:prstGeom>
        </p:spPr>
      </p:pic>
    </p:spTree>
    <p:extLst>
      <p:ext uri="{BB962C8B-B14F-4D97-AF65-F5344CB8AC3E}">
        <p14:creationId xmlns:p14="http://schemas.microsoft.com/office/powerpoint/2010/main" val="25673552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509763"/>
            <a:ext cx="5863772"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1 CuadroTexto"/>
          <p:cNvSpPr txBox="1"/>
          <p:nvPr/>
        </p:nvSpPr>
        <p:spPr>
          <a:xfrm>
            <a:off x="5975989" y="6160723"/>
            <a:ext cx="2963459" cy="338554"/>
          </a:xfrm>
          <a:prstGeom prst="rect">
            <a:avLst/>
          </a:prstGeom>
          <a:noFill/>
        </p:spPr>
        <p:txBody>
          <a:bodyPr wrap="square" rtlCol="0">
            <a:spAutoFit/>
          </a:bodyPr>
          <a:lstStyle/>
          <a:p>
            <a:pPr algn="r"/>
            <a:r>
              <a:rPr lang="es-AR" sz="1600" dirty="0" smtClean="0">
                <a:solidFill>
                  <a:srgbClr val="254061"/>
                </a:solidFill>
                <a:latin typeface="Gotham Book"/>
                <a:cs typeface="Gotham Book"/>
              </a:rPr>
              <a:t>PROJECTS</a:t>
            </a:r>
            <a:endParaRPr lang="es-AR" sz="1600" dirty="0">
              <a:solidFill>
                <a:srgbClr val="254061"/>
              </a:solidFill>
              <a:latin typeface="Gotham Book"/>
              <a:cs typeface="Gotham Book"/>
            </a:endParaRPr>
          </a:p>
        </p:txBody>
      </p:sp>
      <p:pic>
        <p:nvPicPr>
          <p:cNvPr id="4" name="Picture 3" descr="Projects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24" y="243223"/>
            <a:ext cx="3072179" cy="6184996"/>
          </a:xfrm>
          <a:prstGeom prst="rect">
            <a:avLst/>
          </a:prstGeom>
        </p:spPr>
      </p:pic>
      <p:pic>
        <p:nvPicPr>
          <p:cNvPr id="6" name="Picture 5" descr="Projects2.png"/>
          <p:cNvPicPr>
            <a:picLocks noChangeAspect="1"/>
          </p:cNvPicPr>
          <p:nvPr/>
        </p:nvPicPr>
        <p:blipFill rotWithShape="1">
          <a:blip r:embed="rId4">
            <a:extLst>
              <a:ext uri="{28A0092B-C50C-407E-A947-70E740481C1C}">
                <a14:useLocalDpi xmlns:a14="http://schemas.microsoft.com/office/drawing/2010/main" val="0"/>
              </a:ext>
            </a:extLst>
          </a:blip>
          <a:srcRect b="7869"/>
          <a:stretch/>
        </p:blipFill>
        <p:spPr>
          <a:xfrm>
            <a:off x="4276666" y="243223"/>
            <a:ext cx="3444011" cy="6184996"/>
          </a:xfrm>
          <a:prstGeom prst="rect">
            <a:avLst/>
          </a:prstGeom>
        </p:spPr>
      </p:pic>
    </p:spTree>
    <p:extLst>
      <p:ext uri="{BB962C8B-B14F-4D97-AF65-F5344CB8AC3E}">
        <p14:creationId xmlns:p14="http://schemas.microsoft.com/office/powerpoint/2010/main" val="3293764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Box 2"/>
          <p:cNvSpPr txBox="1">
            <a:spLocks noChangeArrowheads="1"/>
          </p:cNvSpPr>
          <p:nvPr/>
        </p:nvSpPr>
        <p:spPr bwMode="auto">
          <a:xfrm>
            <a:off x="2847976" y="190500"/>
            <a:ext cx="253916"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3600" b="1" dirty="0">
              <a:latin typeface="Gotham Book"/>
            </a:endParaRPr>
          </a:p>
          <a:p>
            <a:pPr eaLnBrk="1" hangingPunct="1"/>
            <a:endParaRPr lang="en-US" sz="1800" dirty="0">
              <a:latin typeface="Gotham Book"/>
            </a:endParaRPr>
          </a:p>
        </p:txBody>
      </p:sp>
      <p:sp>
        <p:nvSpPr>
          <p:cNvPr id="17" name="Right Arrow 4"/>
          <p:cNvSpPr/>
          <p:nvPr/>
        </p:nvSpPr>
        <p:spPr>
          <a:xfrm rot="3857143" flipH="1">
            <a:off x="4314034" y="6573046"/>
            <a:ext cx="90487" cy="28575"/>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577850" fontAlgn="auto">
              <a:lnSpc>
                <a:spcPct val="90000"/>
              </a:lnSpc>
              <a:spcBef>
                <a:spcPts val="0"/>
              </a:spcBef>
              <a:spcAft>
                <a:spcPct val="35000"/>
              </a:spcAft>
              <a:defRPr/>
            </a:pPr>
            <a:endParaRPr lang="en-US" sz="1300" dirty="0">
              <a:latin typeface="Gotham Book"/>
            </a:endParaRPr>
          </a:p>
        </p:txBody>
      </p:sp>
      <p:sp>
        <p:nvSpPr>
          <p:cNvPr id="8" name="Rectangle 7"/>
          <p:cNvSpPr/>
          <p:nvPr/>
        </p:nvSpPr>
        <p:spPr>
          <a:xfrm>
            <a:off x="375603" y="5700839"/>
            <a:ext cx="8564975" cy="1292662"/>
          </a:xfrm>
          <a:prstGeom prst="rect">
            <a:avLst/>
          </a:prstGeom>
        </p:spPr>
        <p:txBody>
          <a:bodyPr wrap="square">
            <a:spAutoFit/>
          </a:bodyPr>
          <a:lstStyle/>
          <a:p>
            <a:pPr algn="ctr"/>
            <a:r>
              <a:rPr lang="en-US" sz="2000" b="1" dirty="0" smtClean="0">
                <a:latin typeface="Arial"/>
                <a:cs typeface="Arial"/>
              </a:rPr>
              <a:t>OPENNRM Workspaces are used to build data stories</a:t>
            </a:r>
            <a:r>
              <a:rPr lang="en-US" sz="2000" dirty="0" smtClean="0">
                <a:latin typeface="Gotham Book"/>
              </a:rPr>
              <a:t> using Spatial Data</a:t>
            </a:r>
            <a:r>
              <a:rPr lang="en-US" sz="2000" dirty="0">
                <a:latin typeface="Gotham Book"/>
              </a:rPr>
              <a:t>, Observations Data</a:t>
            </a:r>
            <a:r>
              <a:rPr lang="en-US" sz="2000" dirty="0" smtClean="0">
                <a:latin typeface="Gotham Book"/>
              </a:rPr>
              <a:t>, and Site Content at </a:t>
            </a:r>
            <a:r>
              <a:rPr lang="en-US" sz="2000" dirty="0">
                <a:latin typeface="Gotham Book"/>
              </a:rPr>
              <a:t>various scales.  </a:t>
            </a:r>
            <a:endParaRPr lang="en-US" sz="2000" dirty="0" smtClean="0">
              <a:latin typeface="Gotham Book"/>
            </a:endParaRPr>
          </a:p>
          <a:p>
            <a:pPr algn="ctr"/>
            <a:r>
              <a:rPr lang="en-US" sz="2000" dirty="0" smtClean="0">
                <a:latin typeface="Gotham Book"/>
              </a:rPr>
              <a:t>(Site </a:t>
            </a:r>
            <a:r>
              <a:rPr lang="en-US" sz="2000" dirty="0">
                <a:latin typeface="Gotham Book"/>
              </a:rPr>
              <a:t>Level, Regional Level and </a:t>
            </a:r>
            <a:r>
              <a:rPr lang="en-US" sz="2000" dirty="0" smtClean="0">
                <a:latin typeface="Gotham Book"/>
              </a:rPr>
              <a:t>System Wide</a:t>
            </a:r>
            <a:r>
              <a:rPr lang="en-US" sz="2000" dirty="0">
                <a:latin typeface="Gotham Book"/>
              </a:rPr>
              <a:t>)</a:t>
            </a:r>
          </a:p>
          <a:p>
            <a:pPr algn="ctr"/>
            <a:r>
              <a:rPr lang="en-US" b="1" dirty="0" smtClean="0">
                <a:latin typeface="Arial"/>
                <a:cs typeface="Arial"/>
              </a:rPr>
              <a:t> </a:t>
            </a:r>
            <a:endParaRPr lang="en-US" b="1" dirty="0">
              <a:latin typeface="Arial"/>
              <a:cs typeface="Arial"/>
            </a:endParaRPr>
          </a:p>
        </p:txBody>
      </p:sp>
      <p:pic>
        <p:nvPicPr>
          <p:cNvPr id="10" name="Picture 9"/>
          <p:cNvPicPr>
            <a:picLocks noChangeAspect="1"/>
          </p:cNvPicPr>
          <p:nvPr/>
        </p:nvPicPr>
        <p:blipFill>
          <a:blip r:embed="rId3"/>
          <a:stretch>
            <a:fillRect/>
          </a:stretch>
        </p:blipFill>
        <p:spPr>
          <a:xfrm>
            <a:off x="3492632" y="1814628"/>
            <a:ext cx="2335508" cy="2028725"/>
          </a:xfrm>
          <a:prstGeom prst="rect">
            <a:avLst/>
          </a:prstGeom>
        </p:spPr>
      </p:pic>
      <p:pic>
        <p:nvPicPr>
          <p:cNvPr id="6" name="Picture 5" descr="UseCaseImage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0313"/>
            <a:ext cx="9144000" cy="1367555"/>
          </a:xfrm>
          <a:prstGeom prst="rect">
            <a:avLst/>
          </a:prstGeom>
        </p:spPr>
      </p:pic>
      <p:pic>
        <p:nvPicPr>
          <p:cNvPr id="1027" name="Picture 3"/>
          <p:cNvPicPr>
            <a:picLocks noChangeAspect="1" noChangeArrowheads="1"/>
          </p:cNvPicPr>
          <p:nvPr/>
        </p:nvPicPr>
        <p:blipFill>
          <a:blip r:embed="rId5"/>
          <a:srcRect/>
          <a:stretch>
            <a:fillRect/>
          </a:stretch>
        </p:blipFill>
        <p:spPr bwMode="auto">
          <a:xfrm>
            <a:off x="18462" y="3990975"/>
            <a:ext cx="9106488" cy="1533525"/>
          </a:xfrm>
          <a:prstGeom prst="rect">
            <a:avLst/>
          </a:prstGeom>
          <a:noFill/>
          <a:ln w="9525">
            <a:noFill/>
            <a:miter lim="800000"/>
            <a:headEnd/>
            <a:tailEnd/>
          </a:ln>
        </p:spPr>
      </p:pic>
    </p:spTree>
    <p:extLst>
      <p:ext uri="{BB962C8B-B14F-4D97-AF65-F5344CB8AC3E}">
        <p14:creationId xmlns:p14="http://schemas.microsoft.com/office/powerpoint/2010/main" val="20459016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509763"/>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Picture 1" descr="ProjectDashboar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5600"/>
            <a:ext cx="9144000" cy="6126315"/>
          </a:xfrm>
          <a:prstGeom prst="rect">
            <a:avLst/>
          </a:prstGeom>
        </p:spPr>
      </p:pic>
    </p:spTree>
    <p:extLst>
      <p:ext uri="{BB962C8B-B14F-4D97-AF65-F5344CB8AC3E}">
        <p14:creationId xmlns:p14="http://schemas.microsoft.com/office/powerpoint/2010/main" val="6614360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1 CuadroTexto"/>
          <p:cNvSpPr txBox="1"/>
          <p:nvPr/>
        </p:nvSpPr>
        <p:spPr>
          <a:xfrm>
            <a:off x="3957553" y="453889"/>
            <a:ext cx="4981896"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DATA DASHBOARDS</a:t>
            </a:r>
            <a:endParaRPr lang="es-AR" sz="3000" dirty="0">
              <a:solidFill>
                <a:schemeClr val="bg1"/>
              </a:solidFill>
              <a:latin typeface="Gotham Book"/>
              <a:cs typeface="Gotham Book"/>
            </a:endParaRPr>
          </a:p>
        </p:txBody>
      </p:sp>
      <p:sp>
        <p:nvSpPr>
          <p:cNvPr id="3" name="2 CuadroTexto"/>
          <p:cNvSpPr txBox="1"/>
          <p:nvPr/>
        </p:nvSpPr>
        <p:spPr>
          <a:xfrm>
            <a:off x="193340" y="1741265"/>
            <a:ext cx="5443026" cy="3662541"/>
          </a:xfrm>
          <a:prstGeom prst="rect">
            <a:avLst/>
          </a:prstGeom>
          <a:noFill/>
        </p:spPr>
        <p:txBody>
          <a:bodyPr wrap="square" rtlCol="0">
            <a:spAutoFit/>
          </a:bodyPr>
          <a:lstStyle/>
          <a:p>
            <a:r>
              <a:rPr lang="es-AR" sz="2800" u="sng" dirty="0" smtClean="0">
                <a:solidFill>
                  <a:srgbClr val="254061"/>
                </a:solidFill>
                <a:latin typeface="Gotham Book"/>
                <a:cs typeface="Gotham Book"/>
              </a:rPr>
              <a:t>ONE VIEW DATA (Visualize, Map, Graph)</a:t>
            </a:r>
          </a:p>
          <a:p>
            <a:endParaRPr lang="es-AR" sz="2800" b="1" u="sng" dirty="0" smtClean="0">
              <a:solidFill>
                <a:srgbClr val="254061"/>
              </a:solidFill>
              <a:latin typeface="Gotham Book"/>
              <a:cs typeface="Gotham Book"/>
            </a:endParaRPr>
          </a:p>
          <a:p>
            <a:r>
              <a:rPr lang="es-AR" sz="2800" dirty="0" smtClean="0">
                <a:solidFill>
                  <a:srgbClr val="254061"/>
                </a:solidFill>
                <a:latin typeface="Gotham Book"/>
                <a:cs typeface="Gotham Book"/>
              </a:rPr>
              <a:t>Custom view of data </a:t>
            </a:r>
            <a:r>
              <a:rPr lang="es-AR" sz="2800" dirty="0">
                <a:solidFill>
                  <a:srgbClr val="254061"/>
                </a:solidFill>
                <a:latin typeface="Gotham Book"/>
                <a:cs typeface="Gotham Book"/>
              </a:rPr>
              <a:t>c</a:t>
            </a:r>
            <a:r>
              <a:rPr lang="es-AR" sz="2800" dirty="0" smtClean="0">
                <a:solidFill>
                  <a:srgbClr val="254061"/>
                </a:solidFill>
                <a:latin typeface="Gotham Book"/>
                <a:cs typeface="Gotham Book"/>
              </a:rPr>
              <a:t>ompilations</a:t>
            </a:r>
          </a:p>
          <a:p>
            <a:r>
              <a:rPr lang="es-AR" sz="2800" dirty="0" smtClean="0">
                <a:solidFill>
                  <a:srgbClr val="254061"/>
                </a:solidFill>
                <a:latin typeface="Gotham Book"/>
                <a:cs typeface="Gotham Book"/>
              </a:rPr>
              <a:t>Project management dashboards</a:t>
            </a:r>
          </a:p>
          <a:p>
            <a:endParaRPr lang="es-AR" dirty="0" smtClean="0">
              <a:solidFill>
                <a:srgbClr val="254061"/>
              </a:solidFill>
              <a:latin typeface="Gotham Book"/>
              <a:cs typeface="Gotham Book"/>
            </a:endParaRPr>
          </a:p>
          <a:p>
            <a:endParaRPr lang="es-AR" dirty="0" smtClean="0">
              <a:solidFill>
                <a:schemeClr val="bg1">
                  <a:lumMod val="95000"/>
                </a:schemeClr>
              </a:solidFill>
              <a:latin typeface="Gotham Book"/>
              <a:cs typeface="Gotham Book"/>
            </a:endParaRPr>
          </a:p>
        </p:txBody>
      </p:sp>
      <p:cxnSp>
        <p:nvCxnSpPr>
          <p:cNvPr id="5" name="4 Conector recto"/>
          <p:cNvCxnSpPr/>
          <p:nvPr/>
        </p:nvCxnSpPr>
        <p:spPr>
          <a:xfrm flipH="1">
            <a:off x="130405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13" name="Picture 12" descr="Data_Providers_50P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505" y="5729084"/>
            <a:ext cx="3421107" cy="430328"/>
          </a:xfrm>
          <a:prstGeom prst="rect">
            <a:avLst/>
          </a:prstGeom>
        </p:spPr>
      </p:pic>
      <p:pic>
        <p:nvPicPr>
          <p:cNvPr id="6" name="Picture 5" descr="salinity in delt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0773" y="1741264"/>
            <a:ext cx="2854252" cy="4418149"/>
          </a:xfrm>
          <a:prstGeom prst="rect">
            <a:avLst/>
          </a:prstGeom>
          <a:effectLst>
            <a:glow rad="76200">
              <a:schemeClr val="bg2">
                <a:alpha val="50000"/>
              </a:schemeClr>
            </a:glow>
          </a:effectLst>
        </p:spPr>
      </p:pic>
    </p:spTree>
    <p:extLst>
      <p:ext uri="{BB962C8B-B14F-4D97-AF65-F5344CB8AC3E}">
        <p14:creationId xmlns:p14="http://schemas.microsoft.com/office/powerpoint/2010/main" val="11116127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TMa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67"/>
            <a:ext cx="9144000" cy="6585166"/>
          </a:xfrm>
          <a:prstGeom prst="rect">
            <a:avLst/>
          </a:prstGeom>
        </p:spPr>
      </p:pic>
    </p:spTree>
    <p:extLst>
      <p:ext uri="{BB962C8B-B14F-4D97-AF65-F5344CB8AC3E}">
        <p14:creationId xmlns:p14="http://schemas.microsoft.com/office/powerpoint/2010/main" val="8638695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T_Daily_S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600" y="0"/>
            <a:ext cx="6640692" cy="6858000"/>
          </a:xfrm>
          <a:prstGeom prst="rect">
            <a:avLst/>
          </a:prstGeom>
        </p:spPr>
      </p:pic>
    </p:spTree>
    <p:extLst>
      <p:ext uri="{BB962C8B-B14F-4D97-AF65-F5344CB8AC3E}">
        <p14:creationId xmlns:p14="http://schemas.microsoft.com/office/powerpoint/2010/main" val="19530309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srcRect/>
          <a:stretch>
            <a:fillRect/>
          </a:stretch>
        </p:blipFill>
        <p:spPr bwMode="auto">
          <a:xfrm>
            <a:off x="-755650" y="0"/>
            <a:ext cx="9899650" cy="6832600"/>
          </a:xfrm>
          <a:prstGeom prst="rect">
            <a:avLst/>
          </a:prstGeom>
          <a:noFill/>
          <a:ln w="9525">
            <a:noFill/>
            <a:miter lim="800000"/>
            <a:headEnd/>
            <a:tailEnd/>
          </a:ln>
        </p:spPr>
      </p:pic>
    </p:spTree>
    <p:extLst>
      <p:ext uri="{BB962C8B-B14F-4D97-AF65-F5344CB8AC3E}">
        <p14:creationId xmlns:p14="http://schemas.microsoft.com/office/powerpoint/2010/main" val="242933466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7257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sp>
        <p:nvSpPr>
          <p:cNvPr id="20" name="1 CuadroTexto"/>
          <p:cNvSpPr txBox="1"/>
          <p:nvPr/>
        </p:nvSpPr>
        <p:spPr>
          <a:xfrm>
            <a:off x="5975989" y="6160723"/>
            <a:ext cx="2963459" cy="338554"/>
          </a:xfrm>
          <a:prstGeom prst="rect">
            <a:avLst/>
          </a:prstGeom>
          <a:noFill/>
        </p:spPr>
        <p:txBody>
          <a:bodyPr wrap="square" rtlCol="0">
            <a:spAutoFit/>
          </a:bodyPr>
          <a:lstStyle/>
          <a:p>
            <a:pPr algn="r"/>
            <a:r>
              <a:rPr lang="es-AR" sz="1600" dirty="0" smtClean="0">
                <a:solidFill>
                  <a:srgbClr val="254061"/>
                </a:solidFill>
                <a:latin typeface="Gotham Book"/>
                <a:cs typeface="Gotham Book"/>
              </a:rPr>
              <a:t> DASHBOARDS</a:t>
            </a:r>
            <a:endParaRPr lang="es-AR" sz="1600" dirty="0">
              <a:solidFill>
                <a:srgbClr val="254061"/>
              </a:solidFill>
              <a:latin typeface="Gotham Book"/>
              <a:cs typeface="Gotham Book"/>
            </a:endParaRPr>
          </a:p>
        </p:txBody>
      </p:sp>
      <p:pic>
        <p:nvPicPr>
          <p:cNvPr id="2" name="Picture 1" descr="Turbidity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431" y="285622"/>
            <a:ext cx="4176068" cy="5875103"/>
          </a:xfrm>
          <a:prstGeom prst="rect">
            <a:avLst/>
          </a:prstGeom>
          <a:effectLst>
            <a:glow rad="38100">
              <a:schemeClr val="bg2">
                <a:alpha val="96000"/>
              </a:schemeClr>
            </a:glow>
          </a:effectLst>
        </p:spPr>
      </p:pic>
      <p:pic>
        <p:nvPicPr>
          <p:cNvPr id="3" name="Picture 2" descr="Turbidity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0996" y="285620"/>
            <a:ext cx="4349140" cy="5905552"/>
          </a:xfrm>
          <a:prstGeom prst="rect">
            <a:avLst/>
          </a:prstGeom>
          <a:effectLst>
            <a:glow rad="38100">
              <a:schemeClr val="bg2">
                <a:alpha val="96000"/>
              </a:schemeClr>
            </a:glow>
          </a:effectLst>
        </p:spPr>
      </p:pic>
    </p:spTree>
    <p:extLst>
      <p:ext uri="{BB962C8B-B14F-4D97-AF65-F5344CB8AC3E}">
        <p14:creationId xmlns:p14="http://schemas.microsoft.com/office/powerpoint/2010/main" val="33359673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4072"/>
            <a:ext cx="9143999" cy="99694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1 CuadroTexto"/>
          <p:cNvSpPr txBox="1"/>
          <p:nvPr/>
        </p:nvSpPr>
        <p:spPr>
          <a:xfrm>
            <a:off x="3132667" y="453889"/>
            <a:ext cx="5806782"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REGULATORY REPORTING</a:t>
            </a:r>
            <a:endParaRPr lang="es-AR" sz="3000" dirty="0">
              <a:solidFill>
                <a:schemeClr val="bg1"/>
              </a:solidFill>
              <a:latin typeface="Gotham Book"/>
              <a:cs typeface="Gotham Book"/>
            </a:endParaRPr>
          </a:p>
        </p:txBody>
      </p:sp>
      <p:sp>
        <p:nvSpPr>
          <p:cNvPr id="3" name="2 CuadroTexto"/>
          <p:cNvSpPr txBox="1"/>
          <p:nvPr/>
        </p:nvSpPr>
        <p:spPr>
          <a:xfrm>
            <a:off x="158755" y="1741264"/>
            <a:ext cx="5205851" cy="5232202"/>
          </a:xfrm>
          <a:prstGeom prst="rect">
            <a:avLst/>
          </a:prstGeom>
          <a:noFill/>
        </p:spPr>
        <p:txBody>
          <a:bodyPr wrap="square" rtlCol="0">
            <a:spAutoFit/>
          </a:bodyPr>
          <a:lstStyle/>
          <a:p>
            <a:endParaRPr lang="es-AR" sz="2000" u="sng" dirty="0">
              <a:solidFill>
                <a:srgbClr val="254061"/>
              </a:solidFill>
              <a:latin typeface="Gotham Book"/>
              <a:cs typeface="Gotham Book"/>
            </a:endParaRPr>
          </a:p>
          <a:p>
            <a:r>
              <a:rPr lang="es-AR" sz="2200" dirty="0" smtClean="0">
                <a:solidFill>
                  <a:srgbClr val="254061"/>
                </a:solidFill>
                <a:latin typeface="Gotham Book"/>
                <a:cs typeface="Gotham Book"/>
              </a:rPr>
              <a:t>Environmental </a:t>
            </a:r>
            <a:r>
              <a:rPr lang="es-AR" sz="2200" dirty="0">
                <a:solidFill>
                  <a:srgbClr val="254061"/>
                </a:solidFill>
                <a:latin typeface="Gotham Book"/>
                <a:cs typeface="Gotham Book"/>
              </a:rPr>
              <a:t>Monitoring Program (EMP) water quality monitoring and special </a:t>
            </a:r>
            <a:r>
              <a:rPr lang="es-AR" sz="2200" dirty="0" smtClean="0">
                <a:solidFill>
                  <a:srgbClr val="254061"/>
                </a:solidFill>
                <a:latin typeface="Gotham Book"/>
                <a:cs typeface="Gotham Book"/>
              </a:rPr>
              <a:t>studies for:</a:t>
            </a:r>
          </a:p>
          <a:p>
            <a:endParaRPr lang="es-AR" sz="2200" dirty="0" smtClean="0">
              <a:solidFill>
                <a:srgbClr val="254061"/>
              </a:solidFill>
              <a:latin typeface="Gotham Book"/>
              <a:cs typeface="Gotham Book"/>
            </a:endParaRPr>
          </a:p>
          <a:p>
            <a:pPr marL="285750" indent="-285750">
              <a:buSzPct val="100000"/>
              <a:buBlip>
                <a:blip r:embed="rId4"/>
              </a:buBlip>
            </a:pPr>
            <a:r>
              <a:rPr lang="es-AR" sz="2200" dirty="0" smtClean="0">
                <a:solidFill>
                  <a:srgbClr val="254061"/>
                </a:solidFill>
                <a:latin typeface="Gotham Book"/>
                <a:cs typeface="Gotham Book"/>
              </a:rPr>
              <a:t>Hydrolologic Conditions</a:t>
            </a:r>
          </a:p>
          <a:p>
            <a:pPr marL="285750" indent="-285750">
              <a:buSzPct val="100000"/>
              <a:buBlip>
                <a:blip r:embed="rId5"/>
              </a:buBlip>
            </a:pPr>
            <a:r>
              <a:rPr lang="es-AR" sz="2200" dirty="0" smtClean="0">
                <a:solidFill>
                  <a:srgbClr val="254061"/>
                </a:solidFill>
                <a:latin typeface="Gotham Book"/>
                <a:cs typeface="Gotham Book"/>
              </a:rPr>
              <a:t>Water Quality</a:t>
            </a:r>
          </a:p>
          <a:p>
            <a:pPr marL="285750" indent="-285750">
              <a:buSzPct val="100000"/>
              <a:buBlip>
                <a:blip r:embed="rId6"/>
              </a:buBlip>
            </a:pPr>
            <a:r>
              <a:rPr lang="es-AR" sz="2200" dirty="0" smtClean="0">
                <a:solidFill>
                  <a:srgbClr val="254061"/>
                </a:solidFill>
                <a:latin typeface="Gotham Book"/>
                <a:cs typeface="Gotham Book"/>
              </a:rPr>
              <a:t>Phytoplankton and Chlorophyll a</a:t>
            </a:r>
          </a:p>
          <a:p>
            <a:pPr marL="285750" indent="-285750">
              <a:buSzPct val="100000"/>
              <a:buBlip>
                <a:blip r:embed="rId7"/>
              </a:buBlip>
            </a:pPr>
            <a:r>
              <a:rPr lang="es-AR" sz="2200" dirty="0" smtClean="0">
                <a:solidFill>
                  <a:srgbClr val="254061"/>
                </a:solidFill>
                <a:latin typeface="Gotham Book"/>
                <a:cs typeface="Gotham Book"/>
              </a:rPr>
              <a:t>Zooplankton</a:t>
            </a:r>
          </a:p>
          <a:p>
            <a:pPr marL="285750" indent="-285750">
              <a:buSzPct val="100000"/>
              <a:buBlip>
                <a:blip r:embed="rId8"/>
              </a:buBlip>
            </a:pPr>
            <a:r>
              <a:rPr lang="es-AR" sz="2200" dirty="0" smtClean="0">
                <a:solidFill>
                  <a:srgbClr val="254061"/>
                </a:solidFill>
                <a:latin typeface="Gotham Book"/>
                <a:cs typeface="Gotham Book"/>
              </a:rPr>
              <a:t>Benthic </a:t>
            </a:r>
          </a:p>
          <a:p>
            <a:pPr marL="285750" indent="-285750">
              <a:buSzPct val="100000"/>
              <a:buBlip>
                <a:blip r:embed="rId9"/>
              </a:buBlip>
            </a:pPr>
            <a:r>
              <a:rPr lang="es-AR" sz="2200" dirty="0" smtClean="0">
                <a:solidFill>
                  <a:srgbClr val="254061"/>
                </a:solidFill>
                <a:latin typeface="Gotham Book"/>
                <a:cs typeface="Gotham Book"/>
              </a:rPr>
              <a:t>Nutrients</a:t>
            </a:r>
          </a:p>
          <a:p>
            <a:pPr marL="285750" indent="-285750">
              <a:buSzPct val="100000"/>
              <a:buBlip>
                <a:blip r:embed="rId9"/>
              </a:buBlip>
            </a:pPr>
            <a:r>
              <a:rPr lang="es-AR" sz="2200" dirty="0" smtClean="0">
                <a:solidFill>
                  <a:srgbClr val="254061"/>
                </a:solidFill>
                <a:latin typeface="Gotham Book"/>
                <a:cs typeface="Gotham Book"/>
              </a:rPr>
              <a:t>Special Studies</a:t>
            </a:r>
          </a:p>
          <a:p>
            <a:endParaRPr lang="es-AR" dirty="0" smtClean="0">
              <a:solidFill>
                <a:schemeClr val="bg1"/>
              </a:solidFill>
              <a:latin typeface="Gotham Book"/>
            </a:endParaRPr>
          </a:p>
          <a:p>
            <a:endParaRPr lang="es-AR" u="sng" dirty="0">
              <a:solidFill>
                <a:schemeClr val="bg1"/>
              </a:solidFill>
              <a:latin typeface="Gotham Book" pitchFamily="50" charset="0"/>
            </a:endParaRPr>
          </a:p>
          <a:p>
            <a:endParaRPr lang="es-AR" u="sng" dirty="0" smtClean="0">
              <a:solidFill>
                <a:schemeClr val="bg1"/>
              </a:solidFill>
              <a:latin typeface="Gotham Book" pitchFamily="50" charset="0"/>
            </a:endParaRPr>
          </a:p>
          <a:p>
            <a:endParaRPr lang="es-AR" u="sng" dirty="0" smtClean="0">
              <a:solidFill>
                <a:schemeClr val="bg1">
                  <a:lumMod val="95000"/>
                </a:schemeClr>
              </a:solidFill>
              <a:latin typeface="Gotham Book" pitchFamily="50" charset="0"/>
            </a:endParaRPr>
          </a:p>
        </p:txBody>
      </p:sp>
      <p:cxnSp>
        <p:nvCxnSpPr>
          <p:cNvPr id="5" name="4 Conector recto"/>
          <p:cNvCxnSpPr/>
          <p:nvPr/>
        </p:nvCxnSpPr>
        <p:spPr>
          <a:xfrm flipH="1">
            <a:off x="7257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16" name="Picture 15" descr="34N019-Water_Quality_Conditions_v4.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81643" y="2227415"/>
            <a:ext cx="2787342" cy="5308702"/>
          </a:xfrm>
          <a:prstGeom prst="rect">
            <a:avLst/>
          </a:prstGeom>
          <a:effectLst>
            <a:glow rad="25400">
              <a:schemeClr val="bg2">
                <a:alpha val="97000"/>
              </a:schemeClr>
            </a:glow>
          </a:effectLst>
        </p:spPr>
      </p:pic>
    </p:spTree>
    <p:extLst>
      <p:ext uri="{BB962C8B-B14F-4D97-AF65-F5344CB8AC3E}">
        <p14:creationId xmlns:p14="http://schemas.microsoft.com/office/powerpoint/2010/main" val="21057052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4072"/>
            <a:ext cx="9143999" cy="99694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1 CuadroTexto"/>
          <p:cNvSpPr txBox="1"/>
          <p:nvPr/>
        </p:nvSpPr>
        <p:spPr>
          <a:xfrm>
            <a:off x="3132667" y="453889"/>
            <a:ext cx="5806782"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DATA  STORIES</a:t>
            </a:r>
            <a:endParaRPr lang="es-AR" sz="3000" dirty="0">
              <a:solidFill>
                <a:schemeClr val="bg1"/>
              </a:solidFill>
              <a:latin typeface="Gotham Book"/>
              <a:cs typeface="Gotham Book"/>
            </a:endParaRPr>
          </a:p>
        </p:txBody>
      </p:sp>
      <p:pic>
        <p:nvPicPr>
          <p:cNvPr id="5" name="Picture 4" descr="DATAstories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4360"/>
            <a:ext cx="9144000" cy="5261992"/>
          </a:xfrm>
          <a:prstGeom prst="rect">
            <a:avLst/>
          </a:prstGeom>
        </p:spPr>
      </p:pic>
    </p:spTree>
    <p:extLst>
      <p:ext uri="{BB962C8B-B14F-4D97-AF65-F5344CB8AC3E}">
        <p14:creationId xmlns:p14="http://schemas.microsoft.com/office/powerpoint/2010/main" val="32166840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1512775" y="6428219"/>
            <a:ext cx="5863772"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1 CuadroTexto"/>
          <p:cNvSpPr txBox="1"/>
          <p:nvPr/>
        </p:nvSpPr>
        <p:spPr>
          <a:xfrm>
            <a:off x="5975989" y="6160723"/>
            <a:ext cx="2963459" cy="338554"/>
          </a:xfrm>
          <a:prstGeom prst="rect">
            <a:avLst/>
          </a:prstGeom>
          <a:noFill/>
        </p:spPr>
        <p:txBody>
          <a:bodyPr wrap="square" rtlCol="0">
            <a:spAutoFit/>
          </a:bodyPr>
          <a:lstStyle/>
          <a:p>
            <a:pPr algn="r"/>
            <a:r>
              <a:rPr lang="es-AR" sz="1600" dirty="0" smtClean="0">
                <a:solidFill>
                  <a:schemeClr val="bg1"/>
                </a:solidFill>
                <a:latin typeface="Gotham Book"/>
                <a:cs typeface="Gotham Book"/>
              </a:rPr>
              <a:t>SENSOR NETWORKS</a:t>
            </a:r>
            <a:endParaRPr lang="es-AR" sz="1600" dirty="0">
              <a:solidFill>
                <a:schemeClr val="bg1"/>
              </a:solidFill>
              <a:latin typeface="Gotham Book"/>
              <a:cs typeface="Gotham Book"/>
            </a:endParaRPr>
          </a:p>
        </p:txBody>
      </p:sp>
      <p:pic>
        <p:nvPicPr>
          <p:cNvPr id="2" name="Picture 1" descr="About_Chinook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500" y="1677751"/>
            <a:ext cx="5199495" cy="6858000"/>
          </a:xfrm>
          <a:prstGeom prst="rect">
            <a:avLst/>
          </a:prstGeom>
        </p:spPr>
      </p:pic>
      <p:pic>
        <p:nvPicPr>
          <p:cNvPr id="6" name="Picture 5"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4072"/>
            <a:ext cx="9143999" cy="99694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1 CuadroTexto"/>
          <p:cNvSpPr txBox="1"/>
          <p:nvPr/>
        </p:nvSpPr>
        <p:spPr>
          <a:xfrm>
            <a:off x="3132667" y="453889"/>
            <a:ext cx="5806782"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QUESTION TEMPLATES</a:t>
            </a:r>
            <a:endParaRPr lang="es-AR" sz="3000" dirty="0">
              <a:solidFill>
                <a:schemeClr val="bg1"/>
              </a:solidFill>
              <a:latin typeface="Gotham Book"/>
              <a:cs typeface="Gotham Book"/>
            </a:endParaRPr>
          </a:p>
        </p:txBody>
      </p:sp>
    </p:spTree>
    <p:extLst>
      <p:ext uri="{BB962C8B-B14F-4D97-AF65-F5344CB8AC3E}">
        <p14:creationId xmlns:p14="http://schemas.microsoft.com/office/powerpoint/2010/main" val="17789068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CuadroTexto"/>
          <p:cNvSpPr txBox="1"/>
          <p:nvPr/>
        </p:nvSpPr>
        <p:spPr>
          <a:xfrm>
            <a:off x="5975989" y="6160723"/>
            <a:ext cx="2963459" cy="338554"/>
          </a:xfrm>
          <a:prstGeom prst="rect">
            <a:avLst/>
          </a:prstGeom>
          <a:noFill/>
        </p:spPr>
        <p:txBody>
          <a:bodyPr wrap="square" rtlCol="0">
            <a:spAutoFit/>
          </a:bodyPr>
          <a:lstStyle/>
          <a:p>
            <a:pPr algn="r"/>
            <a:r>
              <a:rPr lang="es-AR" sz="1600" dirty="0" smtClean="0">
                <a:solidFill>
                  <a:schemeClr val="bg1"/>
                </a:solidFill>
                <a:latin typeface="Gotham Book"/>
                <a:cs typeface="Gotham Book"/>
              </a:rPr>
              <a:t>SENSOR NETWORKS</a:t>
            </a:r>
            <a:endParaRPr lang="es-AR" sz="1600" dirty="0">
              <a:solidFill>
                <a:schemeClr val="bg1"/>
              </a:solidFill>
              <a:latin typeface="Gotham Book"/>
              <a:cs typeface="Gotham Book"/>
            </a:endParaRPr>
          </a:p>
        </p:txBody>
      </p:sp>
      <p:pic>
        <p:nvPicPr>
          <p:cNvPr id="2" name="Picture 1" descr="About_Chinook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900" y="0"/>
            <a:ext cx="5400339" cy="6858000"/>
          </a:xfrm>
          <a:prstGeom prst="rect">
            <a:avLst/>
          </a:prstGeom>
        </p:spPr>
      </p:pic>
    </p:spTree>
    <p:extLst>
      <p:ext uri="{BB962C8B-B14F-4D97-AF65-F5344CB8AC3E}">
        <p14:creationId xmlns:p14="http://schemas.microsoft.com/office/powerpoint/2010/main" val="238283952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E:\SF360\BDL\Enviados\PPT Design\logo_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450" y="1909994"/>
            <a:ext cx="1223518" cy="496287"/>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4072"/>
            <a:ext cx="9143999" cy="99694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1 CuadroTexto"/>
          <p:cNvSpPr txBox="1"/>
          <p:nvPr/>
        </p:nvSpPr>
        <p:spPr>
          <a:xfrm>
            <a:off x="3161602" y="453889"/>
            <a:ext cx="5777847" cy="553998"/>
          </a:xfrm>
          <a:prstGeom prst="rect">
            <a:avLst/>
          </a:prstGeom>
          <a:noFill/>
        </p:spPr>
        <p:txBody>
          <a:bodyPr wrap="square" rtlCol="0">
            <a:spAutoFit/>
          </a:bodyPr>
          <a:lstStyle/>
          <a:p>
            <a:pPr algn="r"/>
            <a:r>
              <a:rPr lang="es-AR" sz="3000" dirty="0" smtClean="0">
                <a:solidFill>
                  <a:schemeClr val="bg1"/>
                </a:solidFill>
                <a:latin typeface="Gotham Light"/>
                <a:cs typeface="Gotham Light"/>
              </a:rPr>
              <a:t>A COLLABORATIVE EFFORT</a:t>
            </a:r>
            <a:endParaRPr lang="es-AR" sz="3000" dirty="0">
              <a:solidFill>
                <a:schemeClr val="bg1"/>
              </a:solidFill>
              <a:latin typeface="Gotham Light"/>
              <a:cs typeface="Gotham Light"/>
            </a:endParaRPr>
          </a:p>
        </p:txBody>
      </p:sp>
      <p:sp>
        <p:nvSpPr>
          <p:cNvPr id="3" name="2 CuadroTexto"/>
          <p:cNvSpPr txBox="1"/>
          <p:nvPr/>
        </p:nvSpPr>
        <p:spPr>
          <a:xfrm>
            <a:off x="339532" y="1909994"/>
            <a:ext cx="5919290" cy="5355312"/>
          </a:xfrm>
          <a:prstGeom prst="rect">
            <a:avLst/>
          </a:prstGeom>
          <a:noFill/>
        </p:spPr>
        <p:txBody>
          <a:bodyPr wrap="square" rtlCol="0">
            <a:spAutoFit/>
          </a:bodyPr>
          <a:lstStyle/>
          <a:p>
            <a:r>
              <a:rPr lang="es-AR" dirty="0" smtClean="0">
                <a:solidFill>
                  <a:schemeClr val="accent1">
                    <a:lumMod val="50000"/>
                  </a:schemeClr>
                </a:solidFill>
                <a:latin typeface="Gotham Book" pitchFamily="50" charset="0"/>
              </a:rPr>
              <a:t>SACRAMENTO SAN JOAQUIN BAY-DELTA</a:t>
            </a:r>
            <a:endParaRPr lang="es-AR" dirty="0">
              <a:solidFill>
                <a:schemeClr val="accent1">
                  <a:lumMod val="50000"/>
                </a:schemeClr>
              </a:solidFill>
              <a:latin typeface="Gotham Book" pitchFamily="50" charset="0"/>
            </a:endParaRPr>
          </a:p>
          <a:p>
            <a:endParaRPr lang="es-AR" dirty="0">
              <a:solidFill>
                <a:schemeClr val="accent1">
                  <a:lumMod val="50000"/>
                </a:schemeClr>
              </a:solidFill>
              <a:latin typeface="Gotham Book" pitchFamily="50" charset="0"/>
            </a:endParaRPr>
          </a:p>
          <a:p>
            <a:r>
              <a:rPr lang="es-AR" dirty="0" smtClean="0">
                <a:solidFill>
                  <a:schemeClr val="accent1">
                    <a:lumMod val="50000"/>
                  </a:schemeClr>
                </a:solidFill>
                <a:latin typeface="Gotham Book" pitchFamily="50" charset="0"/>
              </a:rPr>
              <a:t>CALIFORNIA ESTUARY PORTAL</a:t>
            </a:r>
            <a:endParaRPr lang="es-AR" dirty="0" smtClean="0">
              <a:solidFill>
                <a:schemeClr val="accent1">
                  <a:lumMod val="50000"/>
                </a:schemeClr>
              </a:solidFill>
              <a:latin typeface="Gotham Book" pitchFamily="50" charset="0"/>
            </a:endParaRPr>
          </a:p>
          <a:p>
            <a:endParaRPr lang="es-AR" dirty="0" smtClean="0">
              <a:solidFill>
                <a:schemeClr val="accent1">
                  <a:lumMod val="50000"/>
                </a:schemeClr>
              </a:solidFill>
              <a:latin typeface="Gotham Book" pitchFamily="50" charset="0"/>
            </a:endParaRPr>
          </a:p>
          <a:p>
            <a:r>
              <a:rPr lang="es-AR" dirty="0" smtClean="0">
                <a:solidFill>
                  <a:schemeClr val="accent1">
                    <a:lumMod val="50000"/>
                  </a:schemeClr>
                </a:solidFill>
                <a:latin typeface="Gotham Book" pitchFamily="50" charset="0"/>
              </a:rPr>
              <a:t>SWRCB MY </a:t>
            </a:r>
            <a:r>
              <a:rPr lang="es-AR" dirty="0" smtClean="0">
                <a:solidFill>
                  <a:schemeClr val="accent1">
                    <a:lumMod val="50000"/>
                  </a:schemeClr>
                </a:solidFill>
                <a:latin typeface="Gotham Book" pitchFamily="50" charset="0"/>
              </a:rPr>
              <a:t>WATER QUALITY PORTALS</a:t>
            </a:r>
          </a:p>
          <a:p>
            <a:endParaRPr lang="es-AR" dirty="0" smtClean="0">
              <a:solidFill>
                <a:schemeClr val="accent1">
                  <a:lumMod val="50000"/>
                </a:schemeClr>
              </a:solidFill>
              <a:latin typeface="Gotham Book" pitchFamily="50" charset="0"/>
            </a:endParaRPr>
          </a:p>
          <a:p>
            <a:r>
              <a:rPr lang="es-AR" dirty="0" smtClean="0">
                <a:solidFill>
                  <a:schemeClr val="accent1">
                    <a:lumMod val="50000"/>
                  </a:schemeClr>
                </a:solidFill>
                <a:latin typeface="Gotham Book" pitchFamily="50" charset="0"/>
              </a:rPr>
              <a:t>SAN JOAQUIN </a:t>
            </a:r>
            <a:r>
              <a:rPr lang="es-AR" dirty="0" smtClean="0">
                <a:solidFill>
                  <a:schemeClr val="accent1">
                    <a:lumMod val="50000"/>
                  </a:schemeClr>
                </a:solidFill>
                <a:latin typeface="Gotham Book" pitchFamily="50" charset="0"/>
              </a:rPr>
              <a:t>RIVER REGIONAL MONITORING PROGRAM</a:t>
            </a:r>
            <a:endParaRPr lang="es-AR" dirty="0" smtClean="0">
              <a:solidFill>
                <a:schemeClr val="accent1">
                  <a:lumMod val="50000"/>
                </a:schemeClr>
              </a:solidFill>
              <a:latin typeface="Gotham Book" pitchFamily="50" charset="0"/>
            </a:endParaRPr>
          </a:p>
          <a:p>
            <a:endParaRPr lang="es-AR" dirty="0">
              <a:solidFill>
                <a:schemeClr val="accent1">
                  <a:lumMod val="50000"/>
                </a:schemeClr>
              </a:solidFill>
              <a:latin typeface="Gotham Book" pitchFamily="50" charset="0"/>
            </a:endParaRPr>
          </a:p>
          <a:p>
            <a:r>
              <a:rPr lang="es-AR" dirty="0" smtClean="0">
                <a:solidFill>
                  <a:schemeClr val="accent1">
                    <a:lumMod val="50000"/>
                  </a:schemeClr>
                </a:solidFill>
                <a:latin typeface="Gotham Book" pitchFamily="50" charset="0"/>
              </a:rPr>
              <a:t>SAN JOAQUIN REAL TIME MANAGEMENT</a:t>
            </a:r>
          </a:p>
          <a:p>
            <a:endParaRPr lang="es-AR" dirty="0">
              <a:solidFill>
                <a:schemeClr val="accent1">
                  <a:lumMod val="50000"/>
                </a:schemeClr>
              </a:solidFill>
              <a:latin typeface="Gotham Book" pitchFamily="50" charset="0"/>
            </a:endParaRPr>
          </a:p>
          <a:p>
            <a:r>
              <a:rPr lang="es-AR" dirty="0" smtClean="0">
                <a:solidFill>
                  <a:schemeClr val="accent1">
                    <a:lumMod val="50000"/>
                  </a:schemeClr>
                </a:solidFill>
                <a:latin typeface="Gotham Book" pitchFamily="50" charset="0"/>
              </a:rPr>
              <a:t>DWR 1641 </a:t>
            </a:r>
            <a:r>
              <a:rPr lang="es-AR" dirty="0" smtClean="0">
                <a:solidFill>
                  <a:schemeClr val="accent1">
                    <a:lumMod val="50000"/>
                  </a:schemeClr>
                </a:solidFill>
                <a:latin typeface="Gotham Book" pitchFamily="50" charset="0"/>
              </a:rPr>
              <a:t>WATER QUALITY</a:t>
            </a:r>
            <a:endParaRPr lang="es-AR" dirty="0" smtClean="0">
              <a:solidFill>
                <a:schemeClr val="accent1">
                  <a:lumMod val="50000"/>
                </a:schemeClr>
              </a:solidFill>
              <a:latin typeface="Gotham Book" pitchFamily="50" charset="0"/>
            </a:endParaRPr>
          </a:p>
          <a:p>
            <a:endParaRPr lang="es-AR" dirty="0" smtClean="0">
              <a:solidFill>
                <a:schemeClr val="accent1">
                  <a:lumMod val="50000"/>
                </a:schemeClr>
              </a:solidFill>
              <a:latin typeface="Gotham Book" pitchFamily="50" charset="0"/>
            </a:endParaRPr>
          </a:p>
          <a:p>
            <a:r>
              <a:rPr lang="es-AR" dirty="0" smtClean="0">
                <a:solidFill>
                  <a:schemeClr val="accent1">
                    <a:lumMod val="50000"/>
                  </a:schemeClr>
                </a:solidFill>
                <a:latin typeface="Gotham Book" pitchFamily="50" charset="0"/>
              </a:rPr>
              <a:t>SACRAMENTO RIVER WATERSHED</a:t>
            </a:r>
          </a:p>
          <a:p>
            <a:endParaRPr lang="es-AR" dirty="0">
              <a:solidFill>
                <a:schemeClr val="bg1">
                  <a:lumMod val="95000"/>
                </a:schemeClr>
              </a:solidFill>
              <a:latin typeface="Gotham Book" pitchFamily="50" charset="0"/>
            </a:endParaRPr>
          </a:p>
          <a:p>
            <a:endParaRPr lang="es-AR" dirty="0" smtClean="0">
              <a:solidFill>
                <a:schemeClr val="bg1">
                  <a:lumMod val="95000"/>
                </a:schemeClr>
              </a:solidFill>
              <a:latin typeface="Gotham Book" pitchFamily="50" charset="0"/>
            </a:endParaRPr>
          </a:p>
          <a:p>
            <a:endParaRPr lang="es-AR" dirty="0" smtClean="0">
              <a:solidFill>
                <a:schemeClr val="bg1">
                  <a:lumMod val="95000"/>
                </a:schemeClr>
              </a:solidFill>
              <a:latin typeface="Gotham Book" pitchFamily="50" charset="0"/>
            </a:endParaRPr>
          </a:p>
          <a:p>
            <a:endParaRPr lang="es-AR" dirty="0">
              <a:solidFill>
                <a:schemeClr val="bg1">
                  <a:lumMod val="95000"/>
                </a:schemeClr>
              </a:solidFill>
              <a:latin typeface="Gotham Book" pitchFamily="50" charset="0"/>
            </a:endParaRPr>
          </a:p>
          <a:p>
            <a:endParaRPr lang="es-AR" dirty="0" smtClean="0">
              <a:solidFill>
                <a:schemeClr val="bg1">
                  <a:lumMod val="95000"/>
                </a:schemeClr>
              </a:solidFill>
              <a:latin typeface="Gotham Book" pitchFamily="50" charset="0"/>
            </a:endParaRPr>
          </a:p>
        </p:txBody>
      </p:sp>
      <p:cxnSp>
        <p:nvCxnSpPr>
          <p:cNvPr id="5" name="4 Conector recto"/>
          <p:cNvCxnSpPr/>
          <p:nvPr/>
        </p:nvCxnSpPr>
        <p:spPr>
          <a:xfrm flipH="1">
            <a:off x="1271291"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13" name="Picture 12" descr="California-Estuary-WGT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4193" y="2333262"/>
            <a:ext cx="1541430" cy="591909"/>
          </a:xfrm>
          <a:prstGeom prst="rect">
            <a:avLst/>
          </a:prstGeom>
        </p:spPr>
      </p:pic>
      <p:pic>
        <p:nvPicPr>
          <p:cNvPr id="14" name="Picture 13" descr="San-Joaquin-River-RMP.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4538" y="4101596"/>
            <a:ext cx="2356260" cy="494815"/>
          </a:xfrm>
          <a:prstGeom prst="rect">
            <a:avLst/>
          </a:prstGeom>
        </p:spPr>
      </p:pic>
      <p:pic>
        <p:nvPicPr>
          <p:cNvPr id="15" name="Picture 14" descr="cwqmc_logo_109x144.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9486" y="2951215"/>
            <a:ext cx="826229" cy="1091532"/>
          </a:xfrm>
          <a:prstGeom prst="rect">
            <a:avLst/>
          </a:prstGeom>
        </p:spPr>
      </p:pic>
      <p:pic>
        <p:nvPicPr>
          <p:cNvPr id="16" name="Picture 15" descr="DWR_logo.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8250" y="4679327"/>
            <a:ext cx="659470" cy="659470"/>
          </a:xfrm>
          <a:prstGeom prst="rect">
            <a:avLst/>
          </a:prstGeom>
        </p:spPr>
      </p:pic>
      <p:pic>
        <p:nvPicPr>
          <p:cNvPr id="11" name="Picture 10" descr="SRWPlogo.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89486" y="5629487"/>
            <a:ext cx="930111" cy="508000"/>
          </a:xfrm>
          <a:prstGeom prst="rect">
            <a:avLst/>
          </a:prstGeom>
          <a:ln>
            <a:noFill/>
          </a:ln>
        </p:spPr>
      </p:pic>
    </p:spTree>
    <p:extLst>
      <p:ext uri="{BB962C8B-B14F-4D97-AF65-F5344CB8AC3E}">
        <p14:creationId xmlns:p14="http://schemas.microsoft.com/office/powerpoint/2010/main" val="27507731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CuadroTexto"/>
          <p:cNvSpPr txBox="1"/>
          <p:nvPr/>
        </p:nvSpPr>
        <p:spPr>
          <a:xfrm>
            <a:off x="5975989" y="6160723"/>
            <a:ext cx="2963459" cy="338554"/>
          </a:xfrm>
          <a:prstGeom prst="rect">
            <a:avLst/>
          </a:prstGeom>
          <a:noFill/>
        </p:spPr>
        <p:txBody>
          <a:bodyPr wrap="square" rtlCol="0">
            <a:spAutoFit/>
          </a:bodyPr>
          <a:lstStyle/>
          <a:p>
            <a:pPr algn="r"/>
            <a:r>
              <a:rPr lang="es-AR" sz="1600" dirty="0" smtClean="0">
                <a:solidFill>
                  <a:schemeClr val="bg1"/>
                </a:solidFill>
                <a:latin typeface="Gotham Book"/>
                <a:cs typeface="Gotham Book"/>
              </a:rPr>
              <a:t>SENSOR NETWORKS</a:t>
            </a:r>
            <a:endParaRPr lang="es-AR" sz="1600" dirty="0">
              <a:solidFill>
                <a:schemeClr val="bg1"/>
              </a:solidFill>
              <a:latin typeface="Gotham Book"/>
              <a:cs typeface="Gotham Book"/>
            </a:endParaRPr>
          </a:p>
        </p:txBody>
      </p:sp>
      <p:pic>
        <p:nvPicPr>
          <p:cNvPr id="2" name="Picture 1" descr="Current_Condition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00" y="0"/>
            <a:ext cx="5199069" cy="6858000"/>
          </a:xfrm>
          <a:prstGeom prst="rect">
            <a:avLst/>
          </a:prstGeom>
        </p:spPr>
      </p:pic>
    </p:spTree>
    <p:extLst>
      <p:ext uri="{BB962C8B-B14F-4D97-AF65-F5344CB8AC3E}">
        <p14:creationId xmlns:p14="http://schemas.microsoft.com/office/powerpoint/2010/main" val="244568783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364072"/>
            <a:ext cx="9143999" cy="99694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1 CuadroTexto"/>
          <p:cNvSpPr txBox="1"/>
          <p:nvPr/>
        </p:nvSpPr>
        <p:spPr>
          <a:xfrm>
            <a:off x="3957553" y="453889"/>
            <a:ext cx="4981896"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SPECIAL STUDIES</a:t>
            </a:r>
            <a:endParaRPr lang="es-AR" sz="3000" dirty="0">
              <a:solidFill>
                <a:schemeClr val="bg1"/>
              </a:solidFill>
              <a:latin typeface="Gotham Book"/>
              <a:cs typeface="Gotham Book"/>
            </a:endParaRPr>
          </a:p>
        </p:txBody>
      </p:sp>
      <p:sp>
        <p:nvSpPr>
          <p:cNvPr id="3" name="2 CuadroTexto"/>
          <p:cNvSpPr txBox="1"/>
          <p:nvPr/>
        </p:nvSpPr>
        <p:spPr>
          <a:xfrm>
            <a:off x="158758" y="1741264"/>
            <a:ext cx="5658479" cy="3939540"/>
          </a:xfrm>
          <a:prstGeom prst="rect">
            <a:avLst/>
          </a:prstGeom>
          <a:noFill/>
        </p:spPr>
        <p:txBody>
          <a:bodyPr wrap="square" rtlCol="0">
            <a:spAutoFit/>
          </a:bodyPr>
          <a:lstStyle/>
          <a:p>
            <a:endParaRPr lang="es-AR" sz="2400" dirty="0" smtClean="0">
              <a:solidFill>
                <a:srgbClr val="254061"/>
              </a:solidFill>
              <a:latin typeface="Gotham Book"/>
              <a:cs typeface="Gotham Book"/>
            </a:endParaRPr>
          </a:p>
          <a:p>
            <a:pPr marL="285750" indent="-285750">
              <a:buSzPct val="100000"/>
              <a:buBlip>
                <a:blip r:embed="rId4"/>
              </a:buBlip>
            </a:pPr>
            <a:r>
              <a:rPr lang="es-AR" sz="2200" dirty="0" smtClean="0">
                <a:solidFill>
                  <a:srgbClr val="254061"/>
                </a:solidFill>
                <a:latin typeface="Gotham Book"/>
                <a:cs typeface="Gotham Book"/>
              </a:rPr>
              <a:t>Tracking Fish</a:t>
            </a:r>
          </a:p>
          <a:p>
            <a:pPr marL="285750" indent="-285750">
              <a:buSzPct val="100000"/>
              <a:buBlip>
                <a:blip r:embed="rId5"/>
              </a:buBlip>
            </a:pPr>
            <a:r>
              <a:rPr lang="es-AR" sz="2200" dirty="0" smtClean="0">
                <a:solidFill>
                  <a:srgbClr val="254061"/>
                </a:solidFill>
                <a:latin typeface="Gotham Book"/>
                <a:cs typeface="Gotham Book"/>
              </a:rPr>
              <a:t>Analyze Fish Tracks</a:t>
            </a:r>
          </a:p>
          <a:p>
            <a:pPr marL="285750" indent="-285750">
              <a:buSzPct val="100000"/>
              <a:buBlip>
                <a:blip r:embed="rId5"/>
              </a:buBlip>
            </a:pPr>
            <a:r>
              <a:rPr lang="es-AR" sz="2200" dirty="0" smtClean="0">
                <a:solidFill>
                  <a:srgbClr val="254061"/>
                </a:solidFill>
                <a:latin typeface="Gotham Book"/>
                <a:cs typeface="Gotham Book"/>
              </a:rPr>
              <a:t>Integrate Real Time Conditions</a:t>
            </a:r>
          </a:p>
          <a:p>
            <a:pPr marL="285750" indent="-285750">
              <a:buSzPct val="100000"/>
              <a:buBlip>
                <a:blip r:embed="rId6"/>
              </a:buBlip>
            </a:pPr>
            <a:r>
              <a:rPr lang="es-AR" sz="2200" dirty="0" smtClean="0">
                <a:solidFill>
                  <a:srgbClr val="254061"/>
                </a:solidFill>
                <a:latin typeface="Gotham Book"/>
                <a:cs typeface="Gotham Book"/>
              </a:rPr>
              <a:t>Survival Rates</a:t>
            </a:r>
          </a:p>
          <a:p>
            <a:pPr marL="285750" indent="-285750">
              <a:buSzPct val="100000"/>
              <a:buBlip>
                <a:blip r:embed="rId7"/>
              </a:buBlip>
            </a:pPr>
            <a:r>
              <a:rPr lang="es-AR" sz="2200" dirty="0" smtClean="0">
                <a:solidFill>
                  <a:srgbClr val="254061"/>
                </a:solidFill>
                <a:latin typeface="Gotham Book"/>
                <a:cs typeface="Gotham Book"/>
              </a:rPr>
              <a:t>Tides</a:t>
            </a:r>
          </a:p>
          <a:p>
            <a:pPr marL="285750" indent="-285750">
              <a:buSzPct val="100000"/>
              <a:buBlip>
                <a:blip r:embed="rId7"/>
              </a:buBlip>
            </a:pPr>
            <a:r>
              <a:rPr lang="es-AR" sz="2200" dirty="0" smtClean="0">
                <a:solidFill>
                  <a:srgbClr val="254061"/>
                </a:solidFill>
                <a:latin typeface="Gotham Book"/>
                <a:cs typeface="Gotham Book"/>
              </a:rPr>
              <a:t>Flow</a:t>
            </a:r>
          </a:p>
          <a:p>
            <a:pPr marL="285750" indent="-285750">
              <a:buSzPct val="100000"/>
              <a:buBlip>
                <a:blip r:embed="rId7"/>
              </a:buBlip>
            </a:pPr>
            <a:r>
              <a:rPr lang="es-AR" sz="2200" dirty="0" smtClean="0">
                <a:solidFill>
                  <a:srgbClr val="254061"/>
                </a:solidFill>
                <a:latin typeface="Gotham Book"/>
                <a:cs typeface="Gotham Book"/>
              </a:rPr>
              <a:t>X2</a:t>
            </a:r>
          </a:p>
          <a:p>
            <a:endParaRPr lang="es-AR" dirty="0" smtClean="0">
              <a:solidFill>
                <a:srgbClr val="254061"/>
              </a:solidFill>
              <a:latin typeface="Gotham Book"/>
            </a:endParaRPr>
          </a:p>
          <a:p>
            <a:endParaRPr lang="es-AR" u="sng" dirty="0">
              <a:solidFill>
                <a:schemeClr val="bg1"/>
              </a:solidFill>
              <a:latin typeface="Gotham Book" pitchFamily="50" charset="0"/>
            </a:endParaRPr>
          </a:p>
          <a:p>
            <a:endParaRPr lang="es-AR" u="sng" dirty="0" smtClean="0">
              <a:solidFill>
                <a:schemeClr val="bg1"/>
              </a:solidFill>
              <a:latin typeface="Gotham Book" pitchFamily="50" charset="0"/>
            </a:endParaRPr>
          </a:p>
          <a:p>
            <a:endParaRPr lang="es-AR" u="sng" dirty="0" smtClean="0">
              <a:solidFill>
                <a:schemeClr val="bg1">
                  <a:lumMod val="95000"/>
                </a:schemeClr>
              </a:solidFill>
              <a:latin typeface="Gotham Book" pitchFamily="50" charset="0"/>
            </a:endParaRPr>
          </a:p>
        </p:txBody>
      </p:sp>
      <p:cxnSp>
        <p:nvCxnSpPr>
          <p:cNvPr id="5" name="4 Conector recto"/>
          <p:cNvCxnSpPr/>
          <p:nvPr/>
        </p:nvCxnSpPr>
        <p:spPr>
          <a:xfrm flipH="1">
            <a:off x="11226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2012 Fish Track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5846" y="1626299"/>
            <a:ext cx="3226511" cy="4801921"/>
          </a:xfrm>
          <a:prstGeom prst="rect">
            <a:avLst/>
          </a:prstGeom>
          <a:effectLst>
            <a:glow rad="76200">
              <a:schemeClr val="bg2">
                <a:alpha val="50000"/>
              </a:schemeClr>
            </a:glow>
          </a:effectLst>
        </p:spPr>
      </p:pic>
      <p:pic>
        <p:nvPicPr>
          <p:cNvPr id="9" name="Picture 8" descr="FishTrackingLogos.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0993" y="5813661"/>
            <a:ext cx="3606015" cy="614559"/>
          </a:xfrm>
          <a:prstGeom prst="rect">
            <a:avLst/>
          </a:prstGeom>
        </p:spPr>
      </p:pic>
      <p:pic>
        <p:nvPicPr>
          <p:cNvPr id="12" name="Picture 11"/>
          <p:cNvPicPr/>
          <p:nvPr/>
        </p:nvPicPr>
        <p:blipFill>
          <a:blip r:embed="rId10">
            <a:extLst>
              <a:ext uri="{28A0092B-C50C-407E-A947-70E740481C1C}">
                <a14:useLocalDpi xmlns:a14="http://schemas.microsoft.com/office/drawing/2010/main" val="0"/>
              </a:ext>
            </a:extLst>
          </a:blip>
          <a:stretch>
            <a:fillRect/>
          </a:stretch>
        </p:blipFill>
        <p:spPr>
          <a:xfrm>
            <a:off x="158758" y="2"/>
            <a:ext cx="1192271" cy="1376071"/>
          </a:xfrm>
          <a:prstGeom prst="rect">
            <a:avLst/>
          </a:prstGeom>
        </p:spPr>
      </p:pic>
    </p:spTree>
    <p:extLst>
      <p:ext uri="{BB962C8B-B14F-4D97-AF65-F5344CB8AC3E}">
        <p14:creationId xmlns:p14="http://schemas.microsoft.com/office/powerpoint/2010/main" val="29544391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4 Conector recto"/>
          <p:cNvCxnSpPr/>
          <p:nvPr/>
        </p:nvCxnSpPr>
        <p:spPr>
          <a:xfrm flipH="1">
            <a:off x="1122614" y="6428219"/>
            <a:ext cx="5863772" cy="0"/>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9" descr="2012_Aggregate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15" y="452543"/>
            <a:ext cx="4481757" cy="5975676"/>
          </a:xfrm>
          <a:prstGeom prst="rect">
            <a:avLst/>
          </a:prstGeom>
        </p:spPr>
      </p:pic>
      <p:pic>
        <p:nvPicPr>
          <p:cNvPr id="14" name="Picture 13" descr="2012_Aggregate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1453" y="452543"/>
            <a:ext cx="4451061" cy="5975676"/>
          </a:xfrm>
          <a:prstGeom prst="rect">
            <a:avLst/>
          </a:prstGeom>
        </p:spPr>
      </p:pic>
      <p:sp>
        <p:nvSpPr>
          <p:cNvPr id="17" name="1 CuadroTexto"/>
          <p:cNvSpPr txBox="1"/>
          <p:nvPr/>
        </p:nvSpPr>
        <p:spPr>
          <a:xfrm>
            <a:off x="5852720" y="-900"/>
            <a:ext cx="2267337" cy="369332"/>
          </a:xfrm>
          <a:prstGeom prst="rect">
            <a:avLst/>
          </a:prstGeom>
          <a:noFill/>
        </p:spPr>
        <p:txBody>
          <a:bodyPr wrap="square" rtlCol="0">
            <a:spAutoFit/>
          </a:bodyPr>
          <a:lstStyle/>
          <a:p>
            <a:pPr algn="ctr"/>
            <a:r>
              <a:rPr lang="es-AR" dirty="0" smtClean="0">
                <a:solidFill>
                  <a:srgbClr val="254061"/>
                </a:solidFill>
                <a:latin typeface="Gotham Book"/>
                <a:cs typeface="Gotham Book"/>
              </a:rPr>
              <a:t>Fastest Way Out</a:t>
            </a:r>
            <a:endParaRPr lang="es-AR" dirty="0">
              <a:solidFill>
                <a:srgbClr val="254061"/>
              </a:solidFill>
              <a:latin typeface="Gotham Book"/>
              <a:cs typeface="Gotham Book"/>
            </a:endParaRPr>
          </a:p>
        </p:txBody>
      </p:sp>
      <p:sp>
        <p:nvSpPr>
          <p:cNvPr id="18" name="1 CuadroTexto"/>
          <p:cNvSpPr txBox="1"/>
          <p:nvPr/>
        </p:nvSpPr>
        <p:spPr>
          <a:xfrm>
            <a:off x="1289559" y="-43922"/>
            <a:ext cx="2267337" cy="646331"/>
          </a:xfrm>
          <a:prstGeom prst="rect">
            <a:avLst/>
          </a:prstGeom>
          <a:noFill/>
        </p:spPr>
        <p:txBody>
          <a:bodyPr wrap="square" rtlCol="0">
            <a:spAutoFit/>
          </a:bodyPr>
          <a:lstStyle/>
          <a:p>
            <a:pPr algn="ctr"/>
            <a:r>
              <a:rPr lang="es-AR" dirty="0" smtClean="0">
                <a:solidFill>
                  <a:srgbClr val="254061"/>
                </a:solidFill>
                <a:latin typeface="Gotham Book"/>
                <a:cs typeface="Gotham Book"/>
              </a:rPr>
              <a:t>No Prior Detections</a:t>
            </a:r>
            <a:endParaRPr lang="es-AR" dirty="0">
              <a:solidFill>
                <a:srgbClr val="254061"/>
              </a:solidFill>
              <a:latin typeface="Gotham Book"/>
              <a:cs typeface="Gotham Book"/>
            </a:endParaRPr>
          </a:p>
        </p:txBody>
      </p:sp>
    </p:spTree>
    <p:extLst>
      <p:ext uri="{BB962C8B-B14F-4D97-AF65-F5344CB8AC3E}">
        <p14:creationId xmlns:p14="http://schemas.microsoft.com/office/powerpoint/2010/main" val="37719763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srcRect b="3885"/>
          <a:stretch/>
        </p:blipFill>
        <p:spPr bwMode="auto">
          <a:xfrm>
            <a:off x="914400" y="595837"/>
            <a:ext cx="6943876" cy="6695321"/>
          </a:xfrm>
          <a:prstGeom prst="rect">
            <a:avLst/>
          </a:prstGeom>
          <a:noFill/>
          <a:ln w="9525">
            <a:noFill/>
            <a:miter lim="800000"/>
            <a:headEnd/>
            <a:tailEnd/>
          </a:ln>
        </p:spPr>
      </p:pic>
      <p:pic>
        <p:nvPicPr>
          <p:cNvPr id="3" name="Picture 5" descr="E:\SF360\BDL\Enviados\PPT Design\title ba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4072"/>
            <a:ext cx="9143999" cy="99694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1 CuadroTexto"/>
          <p:cNvSpPr txBox="1"/>
          <p:nvPr/>
        </p:nvSpPr>
        <p:spPr>
          <a:xfrm>
            <a:off x="914400" y="453889"/>
            <a:ext cx="8025049" cy="1015663"/>
          </a:xfrm>
          <a:prstGeom prst="rect">
            <a:avLst/>
          </a:prstGeom>
          <a:noFill/>
        </p:spPr>
        <p:txBody>
          <a:bodyPr wrap="square" rtlCol="0">
            <a:spAutoFit/>
          </a:bodyPr>
          <a:lstStyle/>
          <a:p>
            <a:pPr algn="r"/>
            <a:r>
              <a:rPr lang="es-AR" sz="3000" dirty="0" smtClean="0">
                <a:solidFill>
                  <a:schemeClr val="bg1"/>
                </a:solidFill>
                <a:latin typeface="Gotham Book"/>
                <a:cs typeface="Gotham Book"/>
              </a:rPr>
              <a:t>REAL TIME TMDL MANAGEMENT:  SJRRTM</a:t>
            </a:r>
            <a:endParaRPr lang="es-AR" sz="3000" dirty="0">
              <a:solidFill>
                <a:schemeClr val="bg1"/>
              </a:solidFill>
              <a:latin typeface="Gotham Book"/>
              <a:cs typeface="Gotham Book"/>
            </a:endParaRPr>
          </a:p>
        </p:txBody>
      </p:sp>
    </p:spTree>
    <p:extLst>
      <p:ext uri="{BB962C8B-B14F-4D97-AF65-F5344CB8AC3E}">
        <p14:creationId xmlns:p14="http://schemas.microsoft.com/office/powerpoint/2010/main" val="17384573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1676400" y="0"/>
            <a:ext cx="6945608" cy="6967728"/>
          </a:xfrm>
          <a:prstGeom prst="rect">
            <a:avLst/>
          </a:prstGeom>
          <a:noFill/>
          <a:ln w="9525">
            <a:noFill/>
            <a:miter lim="800000"/>
            <a:headEnd/>
            <a:tailEnd/>
          </a:ln>
        </p:spPr>
      </p:pic>
    </p:spTree>
    <p:extLst>
      <p:ext uri="{BB962C8B-B14F-4D97-AF65-F5344CB8AC3E}">
        <p14:creationId xmlns:p14="http://schemas.microsoft.com/office/powerpoint/2010/main" val="19342312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371600" y="0"/>
            <a:ext cx="6702424" cy="6967728"/>
          </a:xfrm>
          <a:prstGeom prst="rect">
            <a:avLst/>
          </a:prstGeom>
          <a:noFill/>
          <a:ln w="9525">
            <a:noFill/>
            <a:miter lim="800000"/>
            <a:headEnd/>
            <a:tailEnd/>
          </a:ln>
        </p:spPr>
      </p:pic>
    </p:spTree>
    <p:extLst>
      <p:ext uri="{BB962C8B-B14F-4D97-AF65-F5344CB8AC3E}">
        <p14:creationId xmlns:p14="http://schemas.microsoft.com/office/powerpoint/2010/main" val="5681194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OpenNRM_Water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5943601"/>
            <a:ext cx="833438" cy="777875"/>
          </a:xfrm>
          <a:prstGeom prst="rect">
            <a:avLst/>
          </a:prstGeom>
          <a:noFill/>
          <a:extLst>
            <a:ext uri="{909E8E84-426E-40dd-AFC4-6F175D3DCCD1}">
              <a14:hiddenFill xmlns:a14="http://schemas.microsoft.com/office/drawing/2010/main" xmlns="">
                <a:solidFill>
                  <a:srgbClr val="FFFFFF"/>
                </a:solidFill>
              </a14:hiddenFill>
            </a:ext>
          </a:extLst>
        </p:spPr>
      </p:pic>
      <p:pic>
        <p:nvPicPr>
          <p:cNvPr id="20485" name="Picture 5" descr="34_North_Contact_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352" y="1931989"/>
            <a:ext cx="5827713" cy="29940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597762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31085E-A85D-46AC-9240-7D71EC97C117}" type="slidenum">
              <a:rPr lang="en-US" smtClean="0"/>
              <a:pPr/>
              <a:t>5</a:t>
            </a:fld>
            <a:endParaRPr lang="en-US" dirty="0"/>
          </a:p>
        </p:txBody>
      </p:sp>
      <p:pic>
        <p:nvPicPr>
          <p:cNvPr id="5" name="Picture 4"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37" y="228600"/>
            <a:ext cx="9143999" cy="99694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2"/>
          <p:cNvSpPr txBox="1">
            <a:spLocks noChangeArrowheads="1"/>
          </p:cNvSpPr>
          <p:nvPr/>
        </p:nvSpPr>
        <p:spPr bwMode="auto">
          <a:xfrm>
            <a:off x="2971800" y="381000"/>
            <a:ext cx="5791199"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4000" b="1" cap="all">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r"/>
            <a:endParaRPr lang="en-US" b="0" dirty="0">
              <a:solidFill>
                <a:srgbClr val="FFFFFF"/>
              </a:solidFill>
              <a:latin typeface="Snell Roundhand"/>
              <a:cs typeface="Snell Roundhand"/>
            </a:endParaRPr>
          </a:p>
        </p:txBody>
      </p:sp>
      <p:sp>
        <p:nvSpPr>
          <p:cNvPr id="10" name="Text Placeholder 2"/>
          <p:cNvSpPr txBox="1">
            <a:spLocks/>
          </p:cNvSpPr>
          <p:nvPr/>
        </p:nvSpPr>
        <p:spPr bwMode="auto">
          <a:xfrm>
            <a:off x="533400" y="609600"/>
            <a:ext cx="8494713" cy="585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Clr>
                <a:schemeClr val="folHlink"/>
              </a:buClr>
              <a:buSzPct val="60000"/>
              <a:buFont typeface="Wingdings" pitchFamily="2" charset="2"/>
              <a:buNone/>
              <a:defRPr sz="2000">
                <a:solidFill>
                  <a:schemeClr val="tx1"/>
                </a:solidFill>
                <a:latin typeface="+mn-lt"/>
                <a:ea typeface="+mn-ea"/>
                <a:cs typeface="+mn-cs"/>
              </a:defRPr>
            </a:lvl1pPr>
            <a:lvl2pPr marL="457200" indent="0" algn="l" rtl="0" eaLnBrk="1" fontAlgn="base" hangingPunct="1">
              <a:spcBef>
                <a:spcPct val="20000"/>
              </a:spcBef>
              <a:spcAft>
                <a:spcPct val="0"/>
              </a:spcAft>
              <a:buClr>
                <a:schemeClr val="hlink"/>
              </a:buClr>
              <a:buSzPct val="55000"/>
              <a:buFont typeface="Wingdings" pitchFamily="2" charset="2"/>
              <a:buNone/>
              <a:defRPr sz="1800">
                <a:solidFill>
                  <a:schemeClr val="tx1"/>
                </a:solidFill>
                <a:latin typeface="+mn-lt"/>
              </a:defRPr>
            </a:lvl2pPr>
            <a:lvl3pPr marL="914400" indent="0" algn="l" rtl="0" eaLnBrk="1" fontAlgn="base" hangingPunct="1">
              <a:spcBef>
                <a:spcPct val="20000"/>
              </a:spcBef>
              <a:spcAft>
                <a:spcPct val="0"/>
              </a:spcAft>
              <a:buClr>
                <a:schemeClr val="folHlink"/>
              </a:buClr>
              <a:buSzPct val="50000"/>
              <a:buFont typeface="Wingdings" pitchFamily="2" charset="2"/>
              <a:buNone/>
              <a:defRPr sz="1600">
                <a:solidFill>
                  <a:schemeClr val="tx1"/>
                </a:solidFill>
                <a:latin typeface="+mn-lt"/>
              </a:defRPr>
            </a:lvl3pPr>
            <a:lvl4pPr marL="1371600" indent="0" algn="l" rtl="0" eaLnBrk="1" fontAlgn="base" hangingPunct="1">
              <a:spcBef>
                <a:spcPct val="20000"/>
              </a:spcBef>
              <a:spcAft>
                <a:spcPct val="0"/>
              </a:spcAft>
              <a:buClr>
                <a:schemeClr val="accent2"/>
              </a:buClr>
              <a:buSzPct val="55000"/>
              <a:buFont typeface="Wingdings" pitchFamily="2" charset="2"/>
              <a:buNone/>
              <a:defRPr sz="1400">
                <a:solidFill>
                  <a:schemeClr val="tx1"/>
                </a:solidFill>
                <a:latin typeface="+mn-lt"/>
              </a:defRPr>
            </a:lvl4pPr>
            <a:lvl5pPr marL="18288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5pPr>
            <a:lvl6pPr marL="22860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6pPr>
            <a:lvl7pPr marL="27432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7pPr>
            <a:lvl8pPr marL="32004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8pPr>
            <a:lvl9pPr marL="36576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9pPr>
          </a:lstStyle>
          <a:p>
            <a:pPr algn="r"/>
            <a:r>
              <a:rPr lang="en-US" sz="2800" dirty="0" smtClean="0">
                <a:solidFill>
                  <a:srgbClr val="FFFFFF"/>
                </a:solidFill>
                <a:latin typeface="Gotham Book"/>
                <a:cs typeface="Gotham Book"/>
              </a:rPr>
              <a:t>BUILDING ON EACH OTHER’S PROGRAMS</a:t>
            </a:r>
            <a:endParaRPr lang="en-US" sz="2800" dirty="0">
              <a:solidFill>
                <a:srgbClr val="FFFFFF"/>
              </a:solidFill>
              <a:latin typeface="Gotham Book"/>
              <a:cs typeface="Gotham Book"/>
            </a:endParaRPr>
          </a:p>
        </p:txBody>
      </p:sp>
      <p:pic>
        <p:nvPicPr>
          <p:cNvPr id="11" name="Picture 10" descr="BDL_Homepage.jpg"/>
          <p:cNvPicPr>
            <a:picLocks noChangeAspect="1"/>
          </p:cNvPicPr>
          <p:nvPr/>
        </p:nvPicPr>
        <p:blipFill rotWithShape="1">
          <a:blip r:embed="rId4">
            <a:extLst>
              <a:ext uri="{28A0092B-C50C-407E-A947-70E740481C1C}">
                <a14:useLocalDpi xmlns:a14="http://schemas.microsoft.com/office/drawing/2010/main" val="0"/>
              </a:ext>
            </a:extLst>
          </a:blip>
          <a:srcRect b="14153"/>
          <a:stretch/>
        </p:blipFill>
        <p:spPr>
          <a:xfrm>
            <a:off x="6858000" y="1242646"/>
            <a:ext cx="2133600" cy="1805354"/>
          </a:xfrm>
          <a:prstGeom prst="rect">
            <a:avLst/>
          </a:prstGeom>
        </p:spPr>
      </p:pic>
      <p:pic>
        <p:nvPicPr>
          <p:cNvPr id="13" name="Picture 12" descr="EstuaryHomepage.jpg"/>
          <p:cNvPicPr>
            <a:picLocks noChangeAspect="1"/>
          </p:cNvPicPr>
          <p:nvPr/>
        </p:nvPicPr>
        <p:blipFill rotWithShape="1">
          <a:blip r:embed="rId5">
            <a:extLst>
              <a:ext uri="{28A0092B-C50C-407E-A947-70E740481C1C}">
                <a14:useLocalDpi xmlns:a14="http://schemas.microsoft.com/office/drawing/2010/main" val="0"/>
              </a:ext>
            </a:extLst>
          </a:blip>
          <a:srcRect b="13581"/>
          <a:stretch/>
        </p:blipFill>
        <p:spPr>
          <a:xfrm>
            <a:off x="6934200" y="5029200"/>
            <a:ext cx="2073469" cy="1646281"/>
          </a:xfrm>
          <a:prstGeom prst="rect">
            <a:avLst/>
          </a:prstGeom>
        </p:spPr>
      </p:pic>
      <p:pic>
        <p:nvPicPr>
          <p:cNvPr id="14" name="Picture 13" descr="Managing_Salinity.jpg"/>
          <p:cNvPicPr>
            <a:picLocks noChangeAspect="1"/>
          </p:cNvPicPr>
          <p:nvPr/>
        </p:nvPicPr>
        <p:blipFill rotWithShape="1">
          <a:blip r:embed="rId6">
            <a:extLst>
              <a:ext uri="{28A0092B-C50C-407E-A947-70E740481C1C}">
                <a14:useLocalDpi xmlns:a14="http://schemas.microsoft.com/office/drawing/2010/main" val="0"/>
              </a:ext>
            </a:extLst>
          </a:blip>
          <a:srcRect r="18606" b="15722"/>
          <a:stretch/>
        </p:blipFill>
        <p:spPr>
          <a:xfrm>
            <a:off x="6900856" y="3200400"/>
            <a:ext cx="2209800" cy="1709259"/>
          </a:xfrm>
          <a:prstGeom prst="rect">
            <a:avLst/>
          </a:prstGeom>
        </p:spPr>
      </p:pic>
      <p:sp>
        <p:nvSpPr>
          <p:cNvPr id="16" name="TextBox 15"/>
          <p:cNvSpPr txBox="1"/>
          <p:nvPr/>
        </p:nvSpPr>
        <p:spPr>
          <a:xfrm>
            <a:off x="-245535" y="1423987"/>
            <a:ext cx="6036734" cy="5539978"/>
          </a:xfrm>
          <a:prstGeom prst="rect">
            <a:avLst/>
          </a:prstGeom>
          <a:noFill/>
        </p:spPr>
        <p:txBody>
          <a:bodyPr wrap="square" rtlCol="0">
            <a:spAutoFit/>
          </a:bodyPr>
          <a:lstStyle/>
          <a:p>
            <a:pPr lvl="1"/>
            <a:r>
              <a:rPr lang="en-US" sz="2200" dirty="0" smtClean="0">
                <a:solidFill>
                  <a:schemeClr val="accent1">
                    <a:lumMod val="50000"/>
                  </a:schemeClr>
                </a:solidFill>
                <a:latin typeface="Gotham Book" charset="0"/>
                <a:ea typeface="Gotham Book" charset="0"/>
                <a:cs typeface="Gotham Book" charset="0"/>
              </a:rPr>
              <a:t>Each region’s needs are different: </a:t>
            </a:r>
          </a:p>
          <a:p>
            <a:pPr lvl="1"/>
            <a:r>
              <a:rPr lang="en-US" sz="2200" dirty="0" smtClean="0">
                <a:solidFill>
                  <a:schemeClr val="accent1">
                    <a:lumMod val="50000"/>
                  </a:schemeClr>
                </a:solidFill>
                <a:latin typeface="Gotham Book" charset="0"/>
                <a:ea typeface="Gotham Book" charset="0"/>
                <a:cs typeface="Gotham Book" charset="0"/>
              </a:rPr>
              <a:t> </a:t>
            </a:r>
          </a:p>
          <a:p>
            <a:pPr lvl="1"/>
            <a:r>
              <a:rPr lang="en-US" sz="2200" dirty="0" smtClean="0">
                <a:solidFill>
                  <a:schemeClr val="accent1">
                    <a:lumMod val="50000"/>
                  </a:schemeClr>
                </a:solidFill>
                <a:latin typeface="Gotham Book" charset="0"/>
                <a:ea typeface="Gotham Book" charset="0"/>
                <a:cs typeface="Gotham Book" charset="0"/>
              </a:rPr>
              <a:t>Various Stakeholder Requirements</a:t>
            </a:r>
            <a:endParaRPr lang="en-US" sz="2200" dirty="0">
              <a:solidFill>
                <a:schemeClr val="accent1">
                  <a:lumMod val="50000"/>
                </a:schemeClr>
              </a:solidFill>
              <a:latin typeface="Gotham Book" charset="0"/>
              <a:ea typeface="Gotham Book" charset="0"/>
              <a:cs typeface="Gotham Book" charset="0"/>
            </a:endParaRPr>
          </a:p>
          <a:p>
            <a:pPr lvl="1"/>
            <a:r>
              <a:rPr lang="en-US" sz="2200" dirty="0" smtClean="0">
                <a:solidFill>
                  <a:schemeClr val="accent1">
                    <a:lumMod val="50000"/>
                  </a:schemeClr>
                </a:solidFill>
                <a:latin typeface="Gotham Book" charset="0"/>
                <a:ea typeface="Gotham Book" charset="0"/>
                <a:cs typeface="Gotham Book" charset="0"/>
              </a:rPr>
              <a:t>Regional Data </a:t>
            </a:r>
          </a:p>
          <a:p>
            <a:pPr lvl="1"/>
            <a:r>
              <a:rPr lang="en-US" sz="2200" dirty="0" smtClean="0">
                <a:solidFill>
                  <a:schemeClr val="accent1">
                    <a:lumMod val="50000"/>
                  </a:schemeClr>
                </a:solidFill>
                <a:latin typeface="Gotham Book" charset="0"/>
                <a:ea typeface="Gotham Book" charset="0"/>
                <a:cs typeface="Gotham Book" charset="0"/>
              </a:rPr>
              <a:t>Region Specific Data </a:t>
            </a:r>
            <a:r>
              <a:rPr lang="en-US" sz="2200" dirty="0">
                <a:solidFill>
                  <a:schemeClr val="accent1">
                    <a:lumMod val="50000"/>
                  </a:schemeClr>
                </a:solidFill>
                <a:latin typeface="Gotham Book" charset="0"/>
                <a:ea typeface="Gotham Book" charset="0"/>
                <a:cs typeface="Gotham Book" charset="0"/>
              </a:rPr>
              <a:t>Analysis </a:t>
            </a:r>
            <a:endParaRPr lang="en-US" sz="2200" dirty="0" smtClean="0">
              <a:solidFill>
                <a:schemeClr val="accent1">
                  <a:lumMod val="50000"/>
                </a:schemeClr>
              </a:solidFill>
              <a:latin typeface="Gotham Book" charset="0"/>
              <a:ea typeface="Gotham Book" charset="0"/>
              <a:cs typeface="Gotham Book" charset="0"/>
            </a:endParaRPr>
          </a:p>
          <a:p>
            <a:pPr lvl="1"/>
            <a:r>
              <a:rPr lang="en-US" sz="2200" dirty="0" smtClean="0">
                <a:solidFill>
                  <a:schemeClr val="accent1">
                    <a:lumMod val="50000"/>
                  </a:schemeClr>
                </a:solidFill>
                <a:latin typeface="Gotham Book" charset="0"/>
                <a:ea typeface="Gotham Book" charset="0"/>
                <a:cs typeface="Gotham Book" charset="0"/>
              </a:rPr>
              <a:t>Local Mapping </a:t>
            </a:r>
            <a:r>
              <a:rPr lang="en-US" sz="2200" dirty="0">
                <a:solidFill>
                  <a:schemeClr val="accent1">
                    <a:lumMod val="50000"/>
                  </a:schemeClr>
                </a:solidFill>
                <a:latin typeface="Gotham Book" charset="0"/>
                <a:ea typeface="Gotham Book" charset="0"/>
                <a:cs typeface="Gotham Book" charset="0"/>
              </a:rPr>
              <a:t>and GIS </a:t>
            </a:r>
          </a:p>
          <a:p>
            <a:pPr lvl="1"/>
            <a:r>
              <a:rPr lang="en-US" sz="2200" dirty="0">
                <a:solidFill>
                  <a:schemeClr val="accent1">
                    <a:lumMod val="50000"/>
                  </a:schemeClr>
                </a:solidFill>
                <a:latin typeface="Gotham Book" charset="0"/>
                <a:ea typeface="Gotham Book" charset="0"/>
                <a:cs typeface="Gotham Book" charset="0"/>
              </a:rPr>
              <a:t>Regional Document Libraries </a:t>
            </a:r>
            <a:endParaRPr lang="en-US" sz="2200" dirty="0" smtClean="0">
              <a:solidFill>
                <a:schemeClr val="accent1">
                  <a:lumMod val="50000"/>
                </a:schemeClr>
              </a:solidFill>
              <a:latin typeface="Gotham Book" charset="0"/>
              <a:ea typeface="Gotham Book" charset="0"/>
              <a:cs typeface="Gotham Book" charset="0"/>
            </a:endParaRPr>
          </a:p>
          <a:p>
            <a:pPr lvl="1"/>
            <a:r>
              <a:rPr lang="en-US" sz="2200" dirty="0" smtClean="0">
                <a:solidFill>
                  <a:schemeClr val="accent1">
                    <a:lumMod val="50000"/>
                  </a:schemeClr>
                </a:solidFill>
                <a:latin typeface="Gotham Book" charset="0"/>
                <a:ea typeface="Gotham Book" charset="0"/>
                <a:cs typeface="Gotham Book" charset="0"/>
              </a:rPr>
              <a:t>Stakeholder Specific Data Dashboards </a:t>
            </a:r>
            <a:endParaRPr lang="en-US" sz="2200" dirty="0">
              <a:solidFill>
                <a:schemeClr val="accent1">
                  <a:lumMod val="50000"/>
                </a:schemeClr>
              </a:solidFill>
              <a:latin typeface="Gotham Book" charset="0"/>
              <a:ea typeface="Gotham Book" charset="0"/>
              <a:cs typeface="Gotham Book" charset="0"/>
            </a:endParaRPr>
          </a:p>
          <a:p>
            <a:pPr lvl="1"/>
            <a:r>
              <a:rPr lang="en-US" sz="2200" dirty="0" smtClean="0">
                <a:solidFill>
                  <a:schemeClr val="accent1">
                    <a:lumMod val="50000"/>
                  </a:schemeClr>
                </a:solidFill>
                <a:latin typeface="Gotham Book" charset="0"/>
                <a:ea typeface="Gotham Book" charset="0"/>
                <a:cs typeface="Gotham Book" charset="0"/>
              </a:rPr>
              <a:t>Tool for Local Ecosystem </a:t>
            </a:r>
            <a:r>
              <a:rPr lang="en-US" sz="2200" dirty="0">
                <a:solidFill>
                  <a:schemeClr val="accent1">
                    <a:lumMod val="50000"/>
                  </a:schemeClr>
                </a:solidFill>
                <a:latin typeface="Gotham Book" charset="0"/>
                <a:ea typeface="Gotham Book" charset="0"/>
                <a:cs typeface="Gotham Book" charset="0"/>
              </a:rPr>
              <a:t>Projects </a:t>
            </a:r>
          </a:p>
          <a:p>
            <a:pPr lvl="1"/>
            <a:r>
              <a:rPr lang="en-US" sz="2200" dirty="0">
                <a:solidFill>
                  <a:schemeClr val="accent1">
                    <a:lumMod val="50000"/>
                  </a:schemeClr>
                </a:solidFill>
                <a:latin typeface="Gotham Book" charset="0"/>
                <a:ea typeface="Gotham Book" charset="0"/>
                <a:cs typeface="Gotham Book" charset="0"/>
              </a:rPr>
              <a:t>Special Studies      </a:t>
            </a:r>
          </a:p>
          <a:p>
            <a:pPr lvl="1"/>
            <a:r>
              <a:rPr lang="en-US" sz="2200" dirty="0" smtClean="0">
                <a:solidFill>
                  <a:schemeClr val="accent1">
                    <a:lumMod val="50000"/>
                  </a:schemeClr>
                </a:solidFill>
                <a:latin typeface="Gotham Book" charset="0"/>
                <a:ea typeface="Gotham Book" charset="0"/>
                <a:cs typeface="Gotham Book" charset="0"/>
              </a:rPr>
              <a:t>Regulatory </a:t>
            </a:r>
            <a:r>
              <a:rPr lang="en-US" sz="2200" dirty="0">
                <a:solidFill>
                  <a:schemeClr val="accent1">
                    <a:lumMod val="50000"/>
                  </a:schemeClr>
                </a:solidFill>
                <a:latin typeface="Gotham Book" charset="0"/>
                <a:ea typeface="Gotham Book" charset="0"/>
                <a:cs typeface="Gotham Book" charset="0"/>
              </a:rPr>
              <a:t>Reporting </a:t>
            </a:r>
            <a:endParaRPr lang="en-US" sz="2200" dirty="0" smtClean="0">
              <a:solidFill>
                <a:schemeClr val="accent1">
                  <a:lumMod val="50000"/>
                </a:schemeClr>
              </a:solidFill>
              <a:latin typeface="Gotham Book" charset="0"/>
              <a:ea typeface="Gotham Book" charset="0"/>
              <a:cs typeface="Gotham Book" charset="0"/>
            </a:endParaRPr>
          </a:p>
          <a:p>
            <a:pPr lvl="1"/>
            <a:r>
              <a:rPr lang="en-US" sz="2200" dirty="0">
                <a:solidFill>
                  <a:schemeClr val="accent1">
                    <a:lumMod val="50000"/>
                  </a:schemeClr>
                </a:solidFill>
                <a:latin typeface="Gotham Book" charset="0"/>
                <a:ea typeface="Gotham Book" charset="0"/>
                <a:cs typeface="Gotham Book" charset="0"/>
              </a:rPr>
              <a:t>Web Service Development </a:t>
            </a:r>
            <a:endParaRPr lang="en-US" sz="2200" dirty="0" smtClean="0">
              <a:solidFill>
                <a:schemeClr val="accent1">
                  <a:lumMod val="50000"/>
                </a:schemeClr>
              </a:solidFill>
              <a:latin typeface="Gotham Book" charset="0"/>
              <a:ea typeface="Gotham Book" charset="0"/>
              <a:cs typeface="Gotham Book" charset="0"/>
            </a:endParaRPr>
          </a:p>
          <a:p>
            <a:pPr lvl="1"/>
            <a:endParaRPr lang="en-US" sz="2200" dirty="0">
              <a:solidFill>
                <a:schemeClr val="accent1">
                  <a:lumMod val="50000"/>
                </a:schemeClr>
              </a:solidFill>
              <a:latin typeface="Gotham Book" charset="0"/>
              <a:ea typeface="Gotham Book" charset="0"/>
              <a:cs typeface="Gotham Book" charset="0"/>
            </a:endParaRPr>
          </a:p>
          <a:p>
            <a:pPr lvl="1"/>
            <a:r>
              <a:rPr lang="en-US" sz="2200" dirty="0" smtClean="0">
                <a:solidFill>
                  <a:schemeClr val="accent1">
                    <a:lumMod val="50000"/>
                  </a:schemeClr>
                </a:solidFill>
                <a:latin typeface="Gotham Book" charset="0"/>
                <a:ea typeface="Gotham Book" charset="0"/>
                <a:cs typeface="Gotham Book" charset="0"/>
              </a:rPr>
              <a:t>…Share data and </a:t>
            </a:r>
            <a:r>
              <a:rPr lang="en-US" sz="2200" dirty="0">
                <a:solidFill>
                  <a:schemeClr val="accent1">
                    <a:lumMod val="50000"/>
                  </a:schemeClr>
                </a:solidFill>
                <a:latin typeface="Gotham Book" charset="0"/>
                <a:ea typeface="Gotham Book" charset="0"/>
                <a:cs typeface="Gotham Book" charset="0"/>
              </a:rPr>
              <a:t>p</a:t>
            </a:r>
            <a:r>
              <a:rPr lang="en-US" sz="2200" dirty="0" smtClean="0">
                <a:solidFill>
                  <a:schemeClr val="accent1">
                    <a:lumMod val="50000"/>
                  </a:schemeClr>
                </a:solidFill>
                <a:latin typeface="Gotham Book" charset="0"/>
                <a:ea typeface="Gotham Book" charset="0"/>
                <a:cs typeface="Gotham Book" charset="0"/>
              </a:rPr>
              <a:t>roducts with other portal’s for system wide view</a:t>
            </a:r>
          </a:p>
          <a:p>
            <a:pPr marL="457200" indent="-457200">
              <a:buFont typeface="Wingdings" charset="2"/>
              <a:buChar char="§"/>
            </a:pPr>
            <a:endParaRPr lang="en-US" sz="2400" dirty="0">
              <a:latin typeface="Gotham Book"/>
              <a:cs typeface="Gotham Book"/>
            </a:endParaRPr>
          </a:p>
        </p:txBody>
      </p:sp>
    </p:spTree>
    <p:extLst>
      <p:ext uri="{BB962C8B-B14F-4D97-AF65-F5344CB8AC3E}">
        <p14:creationId xmlns:p14="http://schemas.microsoft.com/office/powerpoint/2010/main" val="8729342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31085E-A85D-46AC-9240-7D71EC97C117}" type="slidenum">
              <a:rPr lang="en-US" smtClean="0"/>
              <a:pPr/>
              <a:t>6</a:t>
            </a:fld>
            <a:endParaRPr lang="en-US" dirty="0"/>
          </a:p>
        </p:txBody>
      </p:sp>
      <p:pic>
        <p:nvPicPr>
          <p:cNvPr id="5" name="Picture 4"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37" y="228600"/>
            <a:ext cx="9143999" cy="99694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2"/>
          <p:cNvSpPr txBox="1">
            <a:spLocks noChangeArrowheads="1"/>
          </p:cNvSpPr>
          <p:nvPr/>
        </p:nvSpPr>
        <p:spPr bwMode="auto">
          <a:xfrm>
            <a:off x="2971800" y="381000"/>
            <a:ext cx="5791199"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4000" b="1" cap="all">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r"/>
            <a:endParaRPr lang="en-US" b="0" dirty="0">
              <a:solidFill>
                <a:srgbClr val="FFFFFF"/>
              </a:solidFill>
              <a:latin typeface="Snell Roundhand"/>
              <a:cs typeface="Snell Roundhand"/>
            </a:endParaRPr>
          </a:p>
        </p:txBody>
      </p:sp>
      <p:sp>
        <p:nvSpPr>
          <p:cNvPr id="10" name="Text Placeholder 2"/>
          <p:cNvSpPr txBox="1">
            <a:spLocks/>
          </p:cNvSpPr>
          <p:nvPr/>
        </p:nvSpPr>
        <p:spPr bwMode="auto">
          <a:xfrm>
            <a:off x="533400" y="609600"/>
            <a:ext cx="8494713" cy="585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Clr>
                <a:schemeClr val="folHlink"/>
              </a:buClr>
              <a:buSzPct val="60000"/>
              <a:buFont typeface="Wingdings" pitchFamily="2" charset="2"/>
              <a:buNone/>
              <a:defRPr sz="2000">
                <a:solidFill>
                  <a:schemeClr val="tx1"/>
                </a:solidFill>
                <a:latin typeface="+mn-lt"/>
                <a:ea typeface="+mn-ea"/>
                <a:cs typeface="+mn-cs"/>
              </a:defRPr>
            </a:lvl1pPr>
            <a:lvl2pPr marL="457200" indent="0" algn="l" rtl="0" eaLnBrk="1" fontAlgn="base" hangingPunct="1">
              <a:spcBef>
                <a:spcPct val="20000"/>
              </a:spcBef>
              <a:spcAft>
                <a:spcPct val="0"/>
              </a:spcAft>
              <a:buClr>
                <a:schemeClr val="hlink"/>
              </a:buClr>
              <a:buSzPct val="55000"/>
              <a:buFont typeface="Wingdings" pitchFamily="2" charset="2"/>
              <a:buNone/>
              <a:defRPr sz="1800">
                <a:solidFill>
                  <a:schemeClr val="tx1"/>
                </a:solidFill>
                <a:latin typeface="+mn-lt"/>
              </a:defRPr>
            </a:lvl2pPr>
            <a:lvl3pPr marL="914400" indent="0" algn="l" rtl="0" eaLnBrk="1" fontAlgn="base" hangingPunct="1">
              <a:spcBef>
                <a:spcPct val="20000"/>
              </a:spcBef>
              <a:spcAft>
                <a:spcPct val="0"/>
              </a:spcAft>
              <a:buClr>
                <a:schemeClr val="folHlink"/>
              </a:buClr>
              <a:buSzPct val="50000"/>
              <a:buFont typeface="Wingdings" pitchFamily="2" charset="2"/>
              <a:buNone/>
              <a:defRPr sz="1600">
                <a:solidFill>
                  <a:schemeClr val="tx1"/>
                </a:solidFill>
                <a:latin typeface="+mn-lt"/>
              </a:defRPr>
            </a:lvl3pPr>
            <a:lvl4pPr marL="1371600" indent="0" algn="l" rtl="0" eaLnBrk="1" fontAlgn="base" hangingPunct="1">
              <a:spcBef>
                <a:spcPct val="20000"/>
              </a:spcBef>
              <a:spcAft>
                <a:spcPct val="0"/>
              </a:spcAft>
              <a:buClr>
                <a:schemeClr val="accent2"/>
              </a:buClr>
              <a:buSzPct val="55000"/>
              <a:buFont typeface="Wingdings" pitchFamily="2" charset="2"/>
              <a:buNone/>
              <a:defRPr sz="1400">
                <a:solidFill>
                  <a:schemeClr val="tx1"/>
                </a:solidFill>
                <a:latin typeface="+mn-lt"/>
              </a:defRPr>
            </a:lvl4pPr>
            <a:lvl5pPr marL="18288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5pPr>
            <a:lvl6pPr marL="22860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6pPr>
            <a:lvl7pPr marL="27432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7pPr>
            <a:lvl8pPr marL="32004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8pPr>
            <a:lvl9pPr marL="36576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9pPr>
          </a:lstStyle>
          <a:p>
            <a:pPr algn="r"/>
            <a:r>
              <a:rPr lang="en-US" sz="2800" dirty="0" smtClean="0">
                <a:solidFill>
                  <a:srgbClr val="FFFFFF"/>
                </a:solidFill>
                <a:latin typeface="Gotham Book"/>
                <a:cs typeface="Gotham Book"/>
              </a:rPr>
              <a:t>BUILDING ON EACH OTHER’S PROGRAMS</a:t>
            </a:r>
            <a:endParaRPr lang="en-US" sz="2800" dirty="0">
              <a:solidFill>
                <a:srgbClr val="FFFFFF"/>
              </a:solidFill>
              <a:latin typeface="Gotham Book"/>
              <a:cs typeface="Gotham Book"/>
            </a:endParaRPr>
          </a:p>
        </p:txBody>
      </p:sp>
      <p:pic>
        <p:nvPicPr>
          <p:cNvPr id="11" name="Picture 10" descr="BDL_Homepage.jpg"/>
          <p:cNvPicPr>
            <a:picLocks noChangeAspect="1"/>
          </p:cNvPicPr>
          <p:nvPr/>
        </p:nvPicPr>
        <p:blipFill rotWithShape="1">
          <a:blip r:embed="rId4">
            <a:extLst>
              <a:ext uri="{28A0092B-C50C-407E-A947-70E740481C1C}">
                <a14:useLocalDpi xmlns:a14="http://schemas.microsoft.com/office/drawing/2010/main" val="0"/>
              </a:ext>
            </a:extLst>
          </a:blip>
          <a:srcRect b="14153"/>
          <a:stretch/>
        </p:blipFill>
        <p:spPr>
          <a:xfrm>
            <a:off x="6858000" y="1242646"/>
            <a:ext cx="2133600" cy="1805354"/>
          </a:xfrm>
          <a:prstGeom prst="rect">
            <a:avLst/>
          </a:prstGeom>
        </p:spPr>
      </p:pic>
      <p:pic>
        <p:nvPicPr>
          <p:cNvPr id="13" name="Picture 12" descr="EstuaryHomepage.jpg"/>
          <p:cNvPicPr>
            <a:picLocks noChangeAspect="1"/>
          </p:cNvPicPr>
          <p:nvPr/>
        </p:nvPicPr>
        <p:blipFill rotWithShape="1">
          <a:blip r:embed="rId5">
            <a:extLst>
              <a:ext uri="{28A0092B-C50C-407E-A947-70E740481C1C}">
                <a14:useLocalDpi xmlns:a14="http://schemas.microsoft.com/office/drawing/2010/main" val="0"/>
              </a:ext>
            </a:extLst>
          </a:blip>
          <a:srcRect b="13581"/>
          <a:stretch/>
        </p:blipFill>
        <p:spPr>
          <a:xfrm>
            <a:off x="6934200" y="5029200"/>
            <a:ext cx="2073469" cy="1646281"/>
          </a:xfrm>
          <a:prstGeom prst="rect">
            <a:avLst/>
          </a:prstGeom>
        </p:spPr>
      </p:pic>
      <p:pic>
        <p:nvPicPr>
          <p:cNvPr id="14" name="Picture 13" descr="Managing_Salinity.jpg"/>
          <p:cNvPicPr>
            <a:picLocks noChangeAspect="1"/>
          </p:cNvPicPr>
          <p:nvPr/>
        </p:nvPicPr>
        <p:blipFill rotWithShape="1">
          <a:blip r:embed="rId6">
            <a:extLst>
              <a:ext uri="{28A0092B-C50C-407E-A947-70E740481C1C}">
                <a14:useLocalDpi xmlns:a14="http://schemas.microsoft.com/office/drawing/2010/main" val="0"/>
              </a:ext>
            </a:extLst>
          </a:blip>
          <a:srcRect r="18606" b="15722"/>
          <a:stretch/>
        </p:blipFill>
        <p:spPr>
          <a:xfrm>
            <a:off x="6900856" y="3200400"/>
            <a:ext cx="2209800" cy="1709259"/>
          </a:xfrm>
          <a:prstGeom prst="rect">
            <a:avLst/>
          </a:prstGeom>
        </p:spPr>
      </p:pic>
      <p:sp>
        <p:nvSpPr>
          <p:cNvPr id="16" name="TextBox 15"/>
          <p:cNvSpPr txBox="1"/>
          <p:nvPr/>
        </p:nvSpPr>
        <p:spPr>
          <a:xfrm>
            <a:off x="76200" y="1447799"/>
            <a:ext cx="6053668" cy="4801314"/>
          </a:xfrm>
          <a:prstGeom prst="rect">
            <a:avLst/>
          </a:prstGeom>
          <a:noFill/>
        </p:spPr>
        <p:txBody>
          <a:bodyPr wrap="square" rtlCol="0">
            <a:spAutoFit/>
          </a:bodyPr>
          <a:lstStyle/>
          <a:p>
            <a:pPr marL="457200" indent="-457200">
              <a:buFont typeface="Wingdings" charset="2"/>
              <a:buChar char="§"/>
            </a:pPr>
            <a:endParaRPr lang="en-US" sz="2400" dirty="0">
              <a:latin typeface="Gotham Book"/>
              <a:cs typeface="Gotham Book"/>
            </a:endParaRPr>
          </a:p>
          <a:p>
            <a:pPr marL="457200" indent="-457200">
              <a:buFont typeface="Wingdings" charset="2"/>
              <a:buChar char="§"/>
            </a:pPr>
            <a:r>
              <a:rPr lang="en-US" sz="2200" dirty="0" smtClean="0">
                <a:solidFill>
                  <a:schemeClr val="accent1">
                    <a:lumMod val="50000"/>
                  </a:schemeClr>
                </a:solidFill>
                <a:latin typeface="Gotham Book"/>
                <a:cs typeface="Gotham Book"/>
              </a:rPr>
              <a:t>Benefit and learn from each other’s regional </a:t>
            </a:r>
            <a:r>
              <a:rPr lang="en-US" sz="2200" dirty="0">
                <a:solidFill>
                  <a:schemeClr val="accent1">
                    <a:lumMod val="50000"/>
                  </a:schemeClr>
                </a:solidFill>
                <a:latin typeface="Gotham Book"/>
                <a:cs typeface="Gotham Book"/>
              </a:rPr>
              <a:t>monitoring programs and assessment </a:t>
            </a:r>
            <a:r>
              <a:rPr lang="en-US" sz="2200" dirty="0" smtClean="0">
                <a:solidFill>
                  <a:schemeClr val="accent1">
                    <a:lumMod val="50000"/>
                  </a:schemeClr>
                </a:solidFill>
                <a:latin typeface="Gotham Book"/>
                <a:cs typeface="Gotham Book"/>
              </a:rPr>
              <a:t>efforts</a:t>
            </a:r>
          </a:p>
          <a:p>
            <a:endParaRPr lang="en-US" sz="2200" dirty="0">
              <a:solidFill>
                <a:schemeClr val="accent1">
                  <a:lumMod val="50000"/>
                </a:schemeClr>
              </a:solidFill>
              <a:latin typeface="Gotham Book"/>
              <a:cs typeface="Gotham Book"/>
            </a:endParaRPr>
          </a:p>
          <a:p>
            <a:pPr marL="342900" indent="-342900">
              <a:buFont typeface="Wingdings" charset="2"/>
              <a:buChar char="§"/>
            </a:pPr>
            <a:r>
              <a:rPr lang="en-US" sz="2200" dirty="0" smtClean="0">
                <a:solidFill>
                  <a:schemeClr val="accent1">
                    <a:lumMod val="50000"/>
                  </a:schemeClr>
                </a:solidFill>
                <a:latin typeface="Gotham Book"/>
                <a:cs typeface="Gotham Book"/>
              </a:rPr>
              <a:t> All  </a:t>
            </a:r>
            <a:r>
              <a:rPr lang="en-US" sz="2200" dirty="0">
                <a:solidFill>
                  <a:schemeClr val="accent1">
                    <a:lumMod val="50000"/>
                  </a:schemeClr>
                </a:solidFill>
                <a:latin typeface="Gotham Book"/>
                <a:cs typeface="Gotham Book"/>
              </a:rPr>
              <a:t>investments are contributed back </a:t>
            </a:r>
            <a:r>
              <a:rPr lang="en-US" sz="2200" dirty="0" smtClean="0">
                <a:solidFill>
                  <a:schemeClr val="accent1">
                    <a:lumMod val="50000"/>
                  </a:schemeClr>
                </a:solidFill>
                <a:latin typeface="Gotham Book"/>
                <a:cs typeface="Gotham Book"/>
              </a:rPr>
              <a:t> to </a:t>
            </a:r>
            <a:r>
              <a:rPr lang="en-US" sz="2200" dirty="0">
                <a:solidFill>
                  <a:schemeClr val="accent1">
                    <a:lumMod val="50000"/>
                  </a:schemeClr>
                </a:solidFill>
                <a:latin typeface="Gotham Book"/>
                <a:cs typeface="Gotham Book"/>
              </a:rPr>
              <a:t>the community:  Content, GIS, data sets, mapping </a:t>
            </a:r>
            <a:r>
              <a:rPr lang="en-US" sz="2200" dirty="0" smtClean="0">
                <a:solidFill>
                  <a:schemeClr val="accent1">
                    <a:lumMod val="50000"/>
                  </a:schemeClr>
                </a:solidFill>
                <a:latin typeface="Gotham Book"/>
                <a:cs typeface="Gotham Book"/>
              </a:rPr>
              <a:t>tools</a:t>
            </a:r>
          </a:p>
          <a:p>
            <a:endParaRPr lang="en-US" sz="2200" dirty="0">
              <a:solidFill>
                <a:schemeClr val="accent1">
                  <a:lumMod val="50000"/>
                </a:schemeClr>
              </a:solidFill>
              <a:latin typeface="Gotham Book"/>
              <a:cs typeface="Gotham Book"/>
            </a:endParaRPr>
          </a:p>
          <a:p>
            <a:pPr marL="457200" indent="-457200">
              <a:buFont typeface="Wingdings" charset="2"/>
              <a:buChar char="§"/>
            </a:pPr>
            <a:r>
              <a:rPr lang="en-US" sz="2200" dirty="0">
                <a:solidFill>
                  <a:schemeClr val="accent1">
                    <a:lumMod val="50000"/>
                  </a:schemeClr>
                </a:solidFill>
                <a:latin typeface="Gotham Book"/>
                <a:cs typeface="Gotham Book"/>
              </a:rPr>
              <a:t>Data is managed at the regional level and shared with all stakeholders for larger watershed assessment and analysis</a:t>
            </a:r>
          </a:p>
          <a:p>
            <a:endParaRPr lang="en-US" dirty="0"/>
          </a:p>
        </p:txBody>
      </p:sp>
    </p:spTree>
    <p:extLst>
      <p:ext uri="{BB962C8B-B14F-4D97-AF65-F5344CB8AC3E}">
        <p14:creationId xmlns:p14="http://schemas.microsoft.com/office/powerpoint/2010/main" val="30428585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31085E-A85D-46AC-9240-7D71EC97C117}" type="slidenum">
              <a:rPr lang="en-US" smtClean="0"/>
              <a:pPr/>
              <a:t>7</a:t>
            </a:fld>
            <a:endParaRPr lang="en-US" dirty="0"/>
          </a:p>
        </p:txBody>
      </p:sp>
      <p:pic>
        <p:nvPicPr>
          <p:cNvPr id="5" name="Picture 4"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37" y="228600"/>
            <a:ext cx="9143999" cy="99694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2"/>
          <p:cNvSpPr txBox="1">
            <a:spLocks noChangeArrowheads="1"/>
          </p:cNvSpPr>
          <p:nvPr/>
        </p:nvSpPr>
        <p:spPr bwMode="auto">
          <a:xfrm>
            <a:off x="2971800" y="381000"/>
            <a:ext cx="5791199"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4000" b="1" cap="all">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a:lstStyle>
          <a:p>
            <a:pPr algn="r"/>
            <a:endParaRPr lang="en-US" b="0" dirty="0">
              <a:solidFill>
                <a:srgbClr val="FFFFFF"/>
              </a:solidFill>
              <a:latin typeface="Snell Roundhand"/>
              <a:cs typeface="Snell Roundhand"/>
            </a:endParaRPr>
          </a:p>
        </p:txBody>
      </p:sp>
      <p:sp>
        <p:nvSpPr>
          <p:cNvPr id="10" name="Text Placeholder 2"/>
          <p:cNvSpPr txBox="1">
            <a:spLocks/>
          </p:cNvSpPr>
          <p:nvPr/>
        </p:nvSpPr>
        <p:spPr bwMode="auto">
          <a:xfrm>
            <a:off x="533400" y="609600"/>
            <a:ext cx="8494713" cy="585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Clr>
                <a:schemeClr val="folHlink"/>
              </a:buClr>
              <a:buSzPct val="60000"/>
              <a:buFont typeface="Wingdings" pitchFamily="2" charset="2"/>
              <a:buNone/>
              <a:defRPr sz="2000">
                <a:solidFill>
                  <a:schemeClr val="tx1"/>
                </a:solidFill>
                <a:latin typeface="+mn-lt"/>
                <a:ea typeface="+mn-ea"/>
                <a:cs typeface="+mn-cs"/>
              </a:defRPr>
            </a:lvl1pPr>
            <a:lvl2pPr marL="457200" indent="0" algn="l" rtl="0" eaLnBrk="1" fontAlgn="base" hangingPunct="1">
              <a:spcBef>
                <a:spcPct val="20000"/>
              </a:spcBef>
              <a:spcAft>
                <a:spcPct val="0"/>
              </a:spcAft>
              <a:buClr>
                <a:schemeClr val="hlink"/>
              </a:buClr>
              <a:buSzPct val="55000"/>
              <a:buFont typeface="Wingdings" pitchFamily="2" charset="2"/>
              <a:buNone/>
              <a:defRPr sz="1800">
                <a:solidFill>
                  <a:schemeClr val="tx1"/>
                </a:solidFill>
                <a:latin typeface="+mn-lt"/>
              </a:defRPr>
            </a:lvl2pPr>
            <a:lvl3pPr marL="914400" indent="0" algn="l" rtl="0" eaLnBrk="1" fontAlgn="base" hangingPunct="1">
              <a:spcBef>
                <a:spcPct val="20000"/>
              </a:spcBef>
              <a:spcAft>
                <a:spcPct val="0"/>
              </a:spcAft>
              <a:buClr>
                <a:schemeClr val="folHlink"/>
              </a:buClr>
              <a:buSzPct val="50000"/>
              <a:buFont typeface="Wingdings" pitchFamily="2" charset="2"/>
              <a:buNone/>
              <a:defRPr sz="1600">
                <a:solidFill>
                  <a:schemeClr val="tx1"/>
                </a:solidFill>
                <a:latin typeface="+mn-lt"/>
              </a:defRPr>
            </a:lvl3pPr>
            <a:lvl4pPr marL="1371600" indent="0" algn="l" rtl="0" eaLnBrk="1" fontAlgn="base" hangingPunct="1">
              <a:spcBef>
                <a:spcPct val="20000"/>
              </a:spcBef>
              <a:spcAft>
                <a:spcPct val="0"/>
              </a:spcAft>
              <a:buClr>
                <a:schemeClr val="accent2"/>
              </a:buClr>
              <a:buSzPct val="55000"/>
              <a:buFont typeface="Wingdings" pitchFamily="2" charset="2"/>
              <a:buNone/>
              <a:defRPr sz="1400">
                <a:solidFill>
                  <a:schemeClr val="tx1"/>
                </a:solidFill>
                <a:latin typeface="+mn-lt"/>
              </a:defRPr>
            </a:lvl4pPr>
            <a:lvl5pPr marL="18288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5pPr>
            <a:lvl6pPr marL="22860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6pPr>
            <a:lvl7pPr marL="27432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7pPr>
            <a:lvl8pPr marL="32004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8pPr>
            <a:lvl9pPr marL="3657600" indent="0" algn="l" rtl="0" eaLnBrk="1" fontAlgn="base" hangingPunct="1">
              <a:spcBef>
                <a:spcPct val="20000"/>
              </a:spcBef>
              <a:spcAft>
                <a:spcPct val="0"/>
              </a:spcAft>
              <a:buClr>
                <a:schemeClr val="accent1"/>
              </a:buClr>
              <a:buSzPct val="50000"/>
              <a:buFont typeface="Wingdings" pitchFamily="2" charset="2"/>
              <a:buNone/>
              <a:defRPr sz="1400">
                <a:solidFill>
                  <a:schemeClr val="tx1"/>
                </a:solidFill>
                <a:latin typeface="+mn-lt"/>
              </a:defRPr>
            </a:lvl9pPr>
          </a:lstStyle>
          <a:p>
            <a:pPr algn="r"/>
            <a:r>
              <a:rPr lang="en-US" sz="2800" dirty="0" smtClean="0">
                <a:solidFill>
                  <a:srgbClr val="FFFFFF"/>
                </a:solidFill>
                <a:latin typeface="Gotham Book"/>
                <a:cs typeface="Gotham Book"/>
              </a:rPr>
              <a:t>BENEFITS OF A COLLABORATIVE PROGRAM</a:t>
            </a:r>
            <a:endParaRPr lang="en-US" sz="2800" dirty="0">
              <a:solidFill>
                <a:srgbClr val="FFFFFF"/>
              </a:solidFill>
              <a:latin typeface="Gotham Book"/>
              <a:cs typeface="Gotham Book"/>
            </a:endParaRPr>
          </a:p>
        </p:txBody>
      </p:sp>
      <p:pic>
        <p:nvPicPr>
          <p:cNvPr id="11" name="Picture 10" descr="BDL_Homepage.jpg"/>
          <p:cNvPicPr>
            <a:picLocks noChangeAspect="1"/>
          </p:cNvPicPr>
          <p:nvPr/>
        </p:nvPicPr>
        <p:blipFill rotWithShape="1">
          <a:blip r:embed="rId4">
            <a:extLst>
              <a:ext uri="{28A0092B-C50C-407E-A947-70E740481C1C}">
                <a14:useLocalDpi xmlns:a14="http://schemas.microsoft.com/office/drawing/2010/main" val="0"/>
              </a:ext>
            </a:extLst>
          </a:blip>
          <a:srcRect b="14153"/>
          <a:stretch/>
        </p:blipFill>
        <p:spPr>
          <a:xfrm>
            <a:off x="6858000" y="1242646"/>
            <a:ext cx="2133600" cy="1805354"/>
          </a:xfrm>
          <a:prstGeom prst="rect">
            <a:avLst/>
          </a:prstGeom>
        </p:spPr>
      </p:pic>
      <p:pic>
        <p:nvPicPr>
          <p:cNvPr id="13" name="Picture 12" descr="EstuaryHomepage.jpg"/>
          <p:cNvPicPr>
            <a:picLocks noChangeAspect="1"/>
          </p:cNvPicPr>
          <p:nvPr/>
        </p:nvPicPr>
        <p:blipFill rotWithShape="1">
          <a:blip r:embed="rId5">
            <a:extLst>
              <a:ext uri="{28A0092B-C50C-407E-A947-70E740481C1C}">
                <a14:useLocalDpi xmlns:a14="http://schemas.microsoft.com/office/drawing/2010/main" val="0"/>
              </a:ext>
            </a:extLst>
          </a:blip>
          <a:srcRect b="13581"/>
          <a:stretch/>
        </p:blipFill>
        <p:spPr>
          <a:xfrm>
            <a:off x="6934200" y="5029200"/>
            <a:ext cx="2073469" cy="1646281"/>
          </a:xfrm>
          <a:prstGeom prst="rect">
            <a:avLst/>
          </a:prstGeom>
        </p:spPr>
      </p:pic>
      <p:pic>
        <p:nvPicPr>
          <p:cNvPr id="14" name="Picture 13" descr="Managing_Salinity.jpg"/>
          <p:cNvPicPr>
            <a:picLocks noChangeAspect="1"/>
          </p:cNvPicPr>
          <p:nvPr/>
        </p:nvPicPr>
        <p:blipFill rotWithShape="1">
          <a:blip r:embed="rId6">
            <a:extLst>
              <a:ext uri="{28A0092B-C50C-407E-A947-70E740481C1C}">
                <a14:useLocalDpi xmlns:a14="http://schemas.microsoft.com/office/drawing/2010/main" val="0"/>
              </a:ext>
            </a:extLst>
          </a:blip>
          <a:srcRect r="18606" b="15722"/>
          <a:stretch/>
        </p:blipFill>
        <p:spPr>
          <a:xfrm>
            <a:off x="6900856" y="3200400"/>
            <a:ext cx="2209800" cy="1709259"/>
          </a:xfrm>
          <a:prstGeom prst="rect">
            <a:avLst/>
          </a:prstGeom>
        </p:spPr>
      </p:pic>
      <p:sp>
        <p:nvSpPr>
          <p:cNvPr id="16" name="TextBox 15"/>
          <p:cNvSpPr txBox="1"/>
          <p:nvPr/>
        </p:nvSpPr>
        <p:spPr>
          <a:xfrm>
            <a:off x="76199" y="1447799"/>
            <a:ext cx="6477001" cy="5139869"/>
          </a:xfrm>
          <a:prstGeom prst="rect">
            <a:avLst/>
          </a:prstGeom>
          <a:noFill/>
        </p:spPr>
        <p:txBody>
          <a:bodyPr wrap="square" rtlCol="0">
            <a:spAutoFit/>
          </a:bodyPr>
          <a:lstStyle/>
          <a:p>
            <a:pPr marL="457200" indent="-457200">
              <a:buFont typeface="Wingdings" charset="2"/>
              <a:buChar char="§"/>
            </a:pPr>
            <a:endParaRPr lang="en-US" sz="2400" dirty="0">
              <a:solidFill>
                <a:schemeClr val="accent1">
                  <a:lumMod val="50000"/>
                </a:schemeClr>
              </a:solidFill>
              <a:latin typeface="Gotham Book"/>
              <a:cs typeface="Gotham Book"/>
            </a:endParaRPr>
          </a:p>
          <a:p>
            <a:pPr marL="457200" indent="-457200">
              <a:buFont typeface="Wingdings" charset="2"/>
              <a:buChar char="§"/>
            </a:pPr>
            <a:r>
              <a:rPr lang="en-US" sz="2200" dirty="0" smtClean="0">
                <a:solidFill>
                  <a:schemeClr val="accent1">
                    <a:lumMod val="50000"/>
                  </a:schemeClr>
                </a:solidFill>
                <a:latin typeface="Gotham Book"/>
                <a:cs typeface="Gotham Book"/>
              </a:rPr>
              <a:t>Benefit and learn from each other’s regional </a:t>
            </a:r>
            <a:r>
              <a:rPr lang="en-US" sz="2200" dirty="0">
                <a:solidFill>
                  <a:schemeClr val="accent1">
                    <a:lumMod val="50000"/>
                  </a:schemeClr>
                </a:solidFill>
                <a:latin typeface="Gotham Book"/>
                <a:cs typeface="Gotham Book"/>
              </a:rPr>
              <a:t>monitoring programs and assessment </a:t>
            </a:r>
            <a:r>
              <a:rPr lang="en-US" sz="2200" dirty="0" smtClean="0">
                <a:solidFill>
                  <a:schemeClr val="accent1">
                    <a:lumMod val="50000"/>
                  </a:schemeClr>
                </a:solidFill>
                <a:latin typeface="Gotham Book"/>
                <a:cs typeface="Gotham Book"/>
              </a:rPr>
              <a:t>efforts</a:t>
            </a:r>
          </a:p>
          <a:p>
            <a:endParaRPr lang="en-US" sz="2200" dirty="0">
              <a:solidFill>
                <a:schemeClr val="accent1">
                  <a:lumMod val="50000"/>
                </a:schemeClr>
              </a:solidFill>
              <a:latin typeface="Gotham Book"/>
              <a:cs typeface="Gotham Book"/>
            </a:endParaRPr>
          </a:p>
          <a:p>
            <a:pPr marL="342900" indent="-342900">
              <a:buFont typeface="Wingdings" charset="2"/>
              <a:buChar char="§"/>
            </a:pPr>
            <a:r>
              <a:rPr lang="en-US" sz="2200" dirty="0" smtClean="0">
                <a:solidFill>
                  <a:schemeClr val="accent1">
                    <a:lumMod val="50000"/>
                  </a:schemeClr>
                </a:solidFill>
                <a:latin typeface="Gotham Book"/>
                <a:cs typeface="Gotham Book"/>
              </a:rPr>
              <a:t> All  </a:t>
            </a:r>
            <a:r>
              <a:rPr lang="en-US" sz="2200" dirty="0">
                <a:solidFill>
                  <a:schemeClr val="accent1">
                    <a:lumMod val="50000"/>
                  </a:schemeClr>
                </a:solidFill>
                <a:latin typeface="Gotham Book"/>
                <a:cs typeface="Gotham Book"/>
              </a:rPr>
              <a:t>investments are contributed back </a:t>
            </a:r>
            <a:r>
              <a:rPr lang="en-US" sz="2200" dirty="0" smtClean="0">
                <a:solidFill>
                  <a:schemeClr val="accent1">
                    <a:lumMod val="50000"/>
                  </a:schemeClr>
                </a:solidFill>
                <a:latin typeface="Gotham Book"/>
                <a:cs typeface="Gotham Book"/>
              </a:rPr>
              <a:t> to </a:t>
            </a:r>
            <a:r>
              <a:rPr lang="en-US" sz="2200" dirty="0">
                <a:solidFill>
                  <a:schemeClr val="accent1">
                    <a:lumMod val="50000"/>
                  </a:schemeClr>
                </a:solidFill>
                <a:latin typeface="Gotham Book"/>
                <a:cs typeface="Gotham Book"/>
              </a:rPr>
              <a:t>the community:  Content, GIS, data sets, mapping </a:t>
            </a:r>
            <a:r>
              <a:rPr lang="en-US" sz="2200" dirty="0" smtClean="0">
                <a:solidFill>
                  <a:schemeClr val="accent1">
                    <a:lumMod val="50000"/>
                  </a:schemeClr>
                </a:solidFill>
                <a:latin typeface="Gotham Book"/>
                <a:cs typeface="Gotham Book"/>
              </a:rPr>
              <a:t>tools</a:t>
            </a:r>
          </a:p>
          <a:p>
            <a:endParaRPr lang="en-US" sz="2200" dirty="0">
              <a:solidFill>
                <a:schemeClr val="accent1">
                  <a:lumMod val="50000"/>
                </a:schemeClr>
              </a:solidFill>
              <a:latin typeface="Gotham Book"/>
              <a:cs typeface="Gotham Book"/>
            </a:endParaRPr>
          </a:p>
          <a:p>
            <a:pPr marL="457200" indent="-457200">
              <a:buFont typeface="Wingdings" charset="2"/>
              <a:buChar char="§"/>
            </a:pPr>
            <a:r>
              <a:rPr lang="en-US" sz="2200" dirty="0">
                <a:solidFill>
                  <a:schemeClr val="accent1">
                    <a:lumMod val="50000"/>
                  </a:schemeClr>
                </a:solidFill>
                <a:latin typeface="Gotham Book"/>
                <a:cs typeface="Gotham Book"/>
              </a:rPr>
              <a:t>Data is managed at the regional level and shared with all stakeholders for larger watershed assessment and </a:t>
            </a:r>
            <a:r>
              <a:rPr lang="en-US" sz="2200" dirty="0" smtClean="0">
                <a:solidFill>
                  <a:schemeClr val="accent1">
                    <a:lumMod val="50000"/>
                  </a:schemeClr>
                </a:solidFill>
                <a:latin typeface="Gotham Book"/>
                <a:cs typeface="Gotham Book"/>
              </a:rPr>
              <a:t>analysis</a:t>
            </a:r>
          </a:p>
          <a:p>
            <a:pPr marL="457200" indent="-457200">
              <a:buFont typeface="Wingdings" charset="2"/>
              <a:buChar char="§"/>
            </a:pPr>
            <a:endParaRPr lang="en-US" sz="2200" dirty="0">
              <a:solidFill>
                <a:schemeClr val="accent1">
                  <a:lumMod val="50000"/>
                </a:schemeClr>
              </a:solidFill>
              <a:latin typeface="Gotham Book"/>
              <a:cs typeface="Gotham Book"/>
            </a:endParaRPr>
          </a:p>
          <a:p>
            <a:pPr marL="457200" indent="-457200">
              <a:buFont typeface="Wingdings" charset="2"/>
              <a:buChar char="§"/>
            </a:pPr>
            <a:r>
              <a:rPr lang="en-US" sz="2200" dirty="0" smtClean="0">
                <a:solidFill>
                  <a:schemeClr val="accent1">
                    <a:lumMod val="50000"/>
                  </a:schemeClr>
                </a:solidFill>
                <a:latin typeface="Gotham Book"/>
                <a:cs typeface="Gotham Book"/>
              </a:rPr>
              <a:t>Application updates</a:t>
            </a:r>
            <a:endParaRPr lang="en-US" sz="2200" dirty="0">
              <a:solidFill>
                <a:schemeClr val="accent1">
                  <a:lumMod val="50000"/>
                </a:schemeClr>
              </a:solidFill>
              <a:latin typeface="Gotham Book"/>
              <a:cs typeface="Gotham Book"/>
            </a:endParaRPr>
          </a:p>
          <a:p>
            <a:endParaRPr lang="en-US" dirty="0"/>
          </a:p>
        </p:txBody>
      </p:sp>
    </p:spTree>
    <p:extLst>
      <p:ext uri="{BB962C8B-B14F-4D97-AF65-F5344CB8AC3E}">
        <p14:creationId xmlns:p14="http://schemas.microsoft.com/office/powerpoint/2010/main" val="11399014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2400" y="1935480"/>
            <a:ext cx="4572000" cy="4389120"/>
          </a:xfrm>
        </p:spPr>
        <p:txBody>
          <a:bodyPr>
            <a:normAutofit/>
          </a:bodyPr>
          <a:lstStyle/>
          <a:p>
            <a:pPr>
              <a:buFont typeface="Wingdings" charset="2"/>
              <a:buChar char="§"/>
            </a:pPr>
            <a:r>
              <a:rPr lang="en-US" sz="2200" dirty="0" smtClean="0">
                <a:solidFill>
                  <a:schemeClr val="accent1">
                    <a:lumMod val="50000"/>
                  </a:schemeClr>
                </a:solidFill>
              </a:rPr>
              <a:t>50+ Datasets contributed  </a:t>
            </a:r>
            <a:r>
              <a:rPr lang="en-US" sz="2200" dirty="0">
                <a:solidFill>
                  <a:schemeClr val="accent1">
                    <a:lumMod val="50000"/>
                  </a:schemeClr>
                </a:solidFill>
              </a:rPr>
              <a:t>for </a:t>
            </a:r>
            <a:r>
              <a:rPr lang="en-US" sz="2200" dirty="0" smtClean="0">
                <a:solidFill>
                  <a:schemeClr val="accent1">
                    <a:lumMod val="50000"/>
                  </a:schemeClr>
                </a:solidFill>
              </a:rPr>
              <a:t>multi-stakeholder </a:t>
            </a:r>
            <a:r>
              <a:rPr lang="en-US" sz="2200" dirty="0">
                <a:solidFill>
                  <a:schemeClr val="accent1">
                    <a:lumMod val="50000"/>
                  </a:schemeClr>
                </a:solidFill>
              </a:rPr>
              <a:t>use and evaluation</a:t>
            </a:r>
          </a:p>
          <a:p>
            <a:pPr>
              <a:buFont typeface="Wingdings" charset="2"/>
              <a:buChar char="§"/>
            </a:pPr>
            <a:r>
              <a:rPr lang="en-US" sz="2200" dirty="0" smtClean="0">
                <a:solidFill>
                  <a:schemeClr val="accent1">
                    <a:lumMod val="50000"/>
                  </a:schemeClr>
                </a:solidFill>
              </a:rPr>
              <a:t>Real Time WQ Assessments </a:t>
            </a:r>
            <a:r>
              <a:rPr lang="en-US" sz="2200" dirty="0">
                <a:solidFill>
                  <a:schemeClr val="accent1">
                    <a:lumMod val="50000"/>
                  </a:schemeClr>
                </a:solidFill>
              </a:rPr>
              <a:t>for Temperature, Salinity, </a:t>
            </a:r>
            <a:r>
              <a:rPr lang="en-US" sz="2200" dirty="0" smtClean="0">
                <a:solidFill>
                  <a:schemeClr val="accent1">
                    <a:lumMod val="50000"/>
                  </a:schemeClr>
                </a:solidFill>
              </a:rPr>
              <a:t>Nutrients, etc. available to the public</a:t>
            </a:r>
            <a:endParaRPr lang="en-US" sz="2200" dirty="0">
              <a:solidFill>
                <a:schemeClr val="accent1">
                  <a:lumMod val="50000"/>
                </a:schemeClr>
              </a:solidFill>
            </a:endParaRPr>
          </a:p>
          <a:p>
            <a:pPr>
              <a:buFont typeface="Wingdings" charset="2"/>
              <a:buChar char="§"/>
            </a:pPr>
            <a:r>
              <a:rPr lang="en-US" sz="2200" dirty="0" smtClean="0">
                <a:solidFill>
                  <a:schemeClr val="accent1">
                    <a:lumMod val="50000"/>
                  </a:schemeClr>
                </a:solidFill>
              </a:rPr>
              <a:t>Current phase SJR Real Time WQ Management</a:t>
            </a:r>
          </a:p>
          <a:p>
            <a:pPr>
              <a:buFont typeface="Wingdings" charset="2"/>
              <a:buChar char="§"/>
            </a:pPr>
            <a:r>
              <a:rPr lang="en-US" sz="2200" dirty="0" smtClean="0">
                <a:solidFill>
                  <a:schemeClr val="accent1">
                    <a:lumMod val="50000"/>
                  </a:schemeClr>
                </a:solidFill>
              </a:rPr>
              <a:t>View model results and data dashboards</a:t>
            </a:r>
            <a:endParaRPr lang="en-US" sz="2200" dirty="0">
              <a:solidFill>
                <a:schemeClr val="accent1">
                  <a:lumMod val="50000"/>
                </a:schemeClr>
              </a:solidFill>
            </a:endParaRPr>
          </a:p>
          <a:p>
            <a:endParaRPr lang="en-US" sz="2800" dirty="0" smtClean="0"/>
          </a:p>
        </p:txBody>
      </p:sp>
      <p:pic>
        <p:nvPicPr>
          <p:cNvPr id="12"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4072"/>
            <a:ext cx="9143999" cy="996949"/>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itle 1"/>
          <p:cNvSpPr>
            <a:spLocks noGrp="1"/>
          </p:cNvSpPr>
          <p:nvPr>
            <p:ph type="title"/>
          </p:nvPr>
        </p:nvSpPr>
        <p:spPr>
          <a:xfrm>
            <a:off x="990601" y="152400"/>
            <a:ext cx="8139188" cy="1309687"/>
          </a:xfrm>
        </p:spPr>
        <p:txBody>
          <a:bodyPr>
            <a:noAutofit/>
          </a:bodyPr>
          <a:lstStyle/>
          <a:p>
            <a:pPr algn="r"/>
            <a:r>
              <a:rPr lang="en-US" sz="2800" dirty="0" smtClean="0">
                <a:solidFill>
                  <a:srgbClr val="FFFFFF"/>
                </a:solidFill>
              </a:rPr>
              <a:t>SJR REGIONAL MONITORING AND REAL TIME MANAGEMENT</a:t>
            </a:r>
            <a:endParaRPr lang="en-US" sz="2800" dirty="0">
              <a:solidFill>
                <a:srgbClr val="FFFFFF"/>
              </a:solidFill>
            </a:endParaRPr>
          </a:p>
        </p:txBody>
      </p:sp>
      <p:pic>
        <p:nvPicPr>
          <p:cNvPr id="7" name="Picture 6" descr="SJRRMP_Homepa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828800"/>
            <a:ext cx="4035531" cy="4572000"/>
          </a:xfrm>
          <a:prstGeom prst="rect">
            <a:avLst/>
          </a:prstGeom>
        </p:spPr>
      </p:pic>
    </p:spTree>
    <p:extLst>
      <p:ext uri="{BB962C8B-B14F-4D97-AF65-F5344CB8AC3E}">
        <p14:creationId xmlns:p14="http://schemas.microsoft.com/office/powerpoint/2010/main" val="33731452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4062648" y="1244605"/>
            <a:ext cx="4876801" cy="5424359"/>
          </a:xfrm>
        </p:spPr>
        <p:txBody>
          <a:bodyPr>
            <a:normAutofit fontScale="25000" lnSpcReduction="20000"/>
          </a:bodyPr>
          <a:lstStyle/>
          <a:p>
            <a:pPr marL="0" indent="0" algn="ctr">
              <a:buNone/>
            </a:pPr>
            <a:endParaRPr lang="en-US" sz="2000" dirty="0" smtClean="0">
              <a:solidFill>
                <a:srgbClr val="254061"/>
              </a:solidFill>
            </a:endParaRPr>
          </a:p>
          <a:p>
            <a:pPr marL="0" indent="0" algn="ctr">
              <a:buNone/>
            </a:pPr>
            <a:endParaRPr lang="en-US" sz="2000" dirty="0" smtClean="0">
              <a:solidFill>
                <a:srgbClr val="254061"/>
              </a:solidFill>
            </a:endParaRPr>
          </a:p>
          <a:p>
            <a:pPr marL="0" indent="0" algn="ctr">
              <a:buNone/>
            </a:pPr>
            <a:endParaRPr lang="en-US" sz="2000" dirty="0" smtClean="0">
              <a:solidFill>
                <a:srgbClr val="254061"/>
              </a:solidFill>
            </a:endParaRPr>
          </a:p>
          <a:p>
            <a:pPr marL="0" indent="0" algn="ctr">
              <a:buNone/>
            </a:pPr>
            <a:r>
              <a:rPr lang="en-US" sz="6400" dirty="0" smtClean="0">
                <a:solidFill>
                  <a:srgbClr val="254061"/>
                </a:solidFill>
              </a:rPr>
              <a:t>US Bureau of Reclamation</a:t>
            </a:r>
          </a:p>
          <a:p>
            <a:pPr marL="0" indent="0" algn="ctr">
              <a:buNone/>
            </a:pPr>
            <a:r>
              <a:rPr lang="en-US" sz="6400" dirty="0" smtClean="0">
                <a:solidFill>
                  <a:srgbClr val="254061"/>
                </a:solidFill>
              </a:rPr>
              <a:t>CURES</a:t>
            </a:r>
          </a:p>
          <a:p>
            <a:pPr marL="0" indent="0" algn="ctr">
              <a:buNone/>
            </a:pPr>
            <a:r>
              <a:rPr lang="en-US" sz="6400" dirty="0" smtClean="0">
                <a:solidFill>
                  <a:srgbClr val="254061"/>
                </a:solidFill>
              </a:rPr>
              <a:t>CV Salts</a:t>
            </a:r>
          </a:p>
          <a:p>
            <a:pPr marL="0" indent="0" algn="ctr">
              <a:buNone/>
            </a:pPr>
            <a:r>
              <a:rPr lang="en-US" sz="6400" dirty="0" smtClean="0">
                <a:solidFill>
                  <a:srgbClr val="254061"/>
                </a:solidFill>
              </a:rPr>
              <a:t>California Environmental Protection Agency</a:t>
            </a:r>
          </a:p>
          <a:p>
            <a:pPr marL="0" indent="0" algn="ctr">
              <a:buNone/>
            </a:pPr>
            <a:r>
              <a:rPr lang="en-US" sz="6400" dirty="0" smtClean="0">
                <a:solidFill>
                  <a:srgbClr val="254061"/>
                </a:solidFill>
              </a:rPr>
              <a:t>CA Department of Water Resources</a:t>
            </a:r>
          </a:p>
          <a:p>
            <a:pPr marL="0" indent="0" algn="ctr">
              <a:buNone/>
            </a:pPr>
            <a:r>
              <a:rPr lang="en-US" sz="6400" dirty="0" smtClean="0">
                <a:solidFill>
                  <a:srgbClr val="254061"/>
                </a:solidFill>
              </a:rPr>
              <a:t>State and Federal Water Contractors </a:t>
            </a:r>
          </a:p>
          <a:p>
            <a:pPr marL="0" indent="0" algn="ctr">
              <a:buNone/>
            </a:pPr>
            <a:r>
              <a:rPr lang="en-US" sz="6400" dirty="0" smtClean="0">
                <a:solidFill>
                  <a:srgbClr val="254061"/>
                </a:solidFill>
              </a:rPr>
              <a:t>CVRWQCB</a:t>
            </a:r>
          </a:p>
          <a:p>
            <a:pPr marL="0" indent="0" algn="ctr">
              <a:buNone/>
            </a:pPr>
            <a:r>
              <a:rPr lang="en-US" sz="6400" dirty="0" smtClean="0">
                <a:solidFill>
                  <a:srgbClr val="254061"/>
                </a:solidFill>
              </a:rPr>
              <a:t>AG Industry</a:t>
            </a:r>
          </a:p>
          <a:p>
            <a:pPr marL="0" indent="0" algn="ctr">
              <a:buNone/>
            </a:pPr>
            <a:r>
              <a:rPr lang="en-US" sz="6400" dirty="0" smtClean="0">
                <a:solidFill>
                  <a:srgbClr val="254061"/>
                </a:solidFill>
              </a:rPr>
              <a:t>Central Valley Irrigation Districts</a:t>
            </a:r>
          </a:p>
          <a:p>
            <a:pPr marL="0" indent="0">
              <a:buNone/>
            </a:pPr>
            <a:r>
              <a:rPr lang="en-US" sz="6400" dirty="0" smtClean="0">
                <a:solidFill>
                  <a:srgbClr val="254061"/>
                </a:solidFill>
              </a:rPr>
              <a:t>_________________________________</a:t>
            </a:r>
          </a:p>
          <a:p>
            <a:pPr marL="0" indent="0">
              <a:buNone/>
            </a:pPr>
            <a:endParaRPr lang="en-US" sz="6400" dirty="0">
              <a:solidFill>
                <a:srgbClr val="254061"/>
              </a:solidFill>
            </a:endParaRPr>
          </a:p>
          <a:p>
            <a:pPr marL="0" indent="0" algn="ctr">
              <a:buNone/>
            </a:pPr>
            <a:r>
              <a:rPr lang="en-US" sz="6400" dirty="0" smtClean="0">
                <a:solidFill>
                  <a:srgbClr val="254061"/>
                </a:solidFill>
              </a:rPr>
              <a:t>Major Multi-Agency Effort</a:t>
            </a:r>
          </a:p>
          <a:p>
            <a:pPr marL="0" indent="0" algn="ctr">
              <a:buNone/>
            </a:pPr>
            <a:r>
              <a:rPr lang="en-US" sz="6400" dirty="0" smtClean="0">
                <a:solidFill>
                  <a:srgbClr val="254061"/>
                </a:solidFill>
              </a:rPr>
              <a:t>Regular Workgroup Meetings for Enhancements</a:t>
            </a:r>
          </a:p>
          <a:p>
            <a:pPr marL="0" indent="0" algn="ctr">
              <a:buNone/>
            </a:pPr>
            <a:r>
              <a:rPr lang="en-US" sz="6400" dirty="0" smtClean="0">
                <a:solidFill>
                  <a:srgbClr val="254061"/>
                </a:solidFill>
              </a:rPr>
              <a:t>Real Time Salinity Management</a:t>
            </a:r>
          </a:p>
          <a:p>
            <a:pPr marL="0" indent="0" algn="ctr">
              <a:buNone/>
            </a:pPr>
            <a:r>
              <a:rPr lang="en-US" sz="6400" dirty="0" smtClean="0">
                <a:solidFill>
                  <a:srgbClr val="254061"/>
                </a:solidFill>
              </a:rPr>
              <a:t>WARMF Model Online</a:t>
            </a:r>
          </a:p>
          <a:p>
            <a:pPr marL="0" indent="0" algn="ctr">
              <a:buNone/>
            </a:pPr>
            <a:r>
              <a:rPr lang="en-US" sz="6400" dirty="0" smtClean="0">
                <a:solidFill>
                  <a:srgbClr val="254061"/>
                </a:solidFill>
              </a:rPr>
              <a:t>Question Driven</a:t>
            </a:r>
          </a:p>
          <a:p>
            <a:pPr marL="0" indent="0" algn="ctr">
              <a:buNone/>
            </a:pPr>
            <a:r>
              <a:rPr lang="en-US" sz="6400" dirty="0" smtClean="0">
                <a:solidFill>
                  <a:srgbClr val="254061"/>
                </a:solidFill>
              </a:rPr>
              <a:t>Stakeholder Specific Data Dashboards</a:t>
            </a:r>
          </a:p>
          <a:p>
            <a:pPr marL="0" indent="0" algn="ctr">
              <a:buNone/>
            </a:pPr>
            <a:r>
              <a:rPr lang="en-US" sz="6400" dirty="0" smtClean="0">
                <a:solidFill>
                  <a:srgbClr val="254061"/>
                </a:solidFill>
              </a:rPr>
              <a:t>Feed Libraries</a:t>
            </a:r>
          </a:p>
          <a:p>
            <a:pPr marL="0" indent="0" algn="ctr">
              <a:buNone/>
            </a:pPr>
            <a:endParaRPr lang="en-US" sz="5600" dirty="0" smtClean="0">
              <a:solidFill>
                <a:srgbClr val="254061"/>
              </a:solidFill>
            </a:endParaRPr>
          </a:p>
          <a:p>
            <a:pPr marL="0" indent="0" algn="ctr">
              <a:buNone/>
            </a:pPr>
            <a:endParaRPr lang="en-US" sz="4800" dirty="0" smtClean="0">
              <a:solidFill>
                <a:srgbClr val="254061"/>
              </a:solidFill>
            </a:endParaRPr>
          </a:p>
          <a:p>
            <a:pPr marL="0" indent="0" algn="ctr">
              <a:buNone/>
            </a:pPr>
            <a:r>
              <a:rPr lang="en-US" sz="4800" dirty="0"/>
              <a:t>	</a:t>
            </a:r>
            <a:r>
              <a:rPr lang="en-US" sz="4800" i="1" dirty="0" smtClean="0"/>
              <a:t>	</a:t>
            </a:r>
          </a:p>
          <a:p>
            <a:pPr marL="0" indent="0">
              <a:lnSpc>
                <a:spcPct val="90000"/>
              </a:lnSpc>
              <a:buNone/>
            </a:pPr>
            <a:endParaRPr lang="en-US" sz="2800" b="1" dirty="0" smtClean="0"/>
          </a:p>
          <a:p>
            <a:pPr marL="0" indent="0">
              <a:lnSpc>
                <a:spcPct val="90000"/>
              </a:lnSpc>
              <a:buNone/>
            </a:pPr>
            <a:endParaRPr lang="en-US" sz="2800" b="1" dirty="0"/>
          </a:p>
          <a:p>
            <a:pPr marL="0" indent="0">
              <a:lnSpc>
                <a:spcPct val="90000"/>
              </a:lnSpc>
              <a:buNone/>
            </a:pPr>
            <a:endParaRPr lang="en-US" sz="2800" b="1" dirty="0"/>
          </a:p>
          <a:p>
            <a:pPr>
              <a:lnSpc>
                <a:spcPct val="90000"/>
              </a:lnSpc>
            </a:pPr>
            <a:endParaRPr lang="en-US" sz="2800" b="1" dirty="0"/>
          </a:p>
          <a:p>
            <a:pPr>
              <a:lnSpc>
                <a:spcPct val="90000"/>
              </a:lnSpc>
            </a:pPr>
            <a:endParaRPr lang="en-US" sz="2800" dirty="0"/>
          </a:p>
        </p:txBody>
      </p:sp>
      <p:pic>
        <p:nvPicPr>
          <p:cNvPr id="6" name="Picture 5" descr="E:\SF360\BDL\Enviados\PPT Design\title 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247656"/>
            <a:ext cx="9143999" cy="99694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1 CuadroTexto"/>
          <p:cNvSpPr txBox="1"/>
          <p:nvPr/>
        </p:nvSpPr>
        <p:spPr>
          <a:xfrm>
            <a:off x="1202267" y="563649"/>
            <a:ext cx="7737182" cy="553998"/>
          </a:xfrm>
          <a:prstGeom prst="rect">
            <a:avLst/>
          </a:prstGeom>
          <a:noFill/>
        </p:spPr>
        <p:txBody>
          <a:bodyPr wrap="square" rtlCol="0">
            <a:spAutoFit/>
          </a:bodyPr>
          <a:lstStyle/>
          <a:p>
            <a:pPr algn="r"/>
            <a:r>
              <a:rPr lang="es-AR" sz="3000" dirty="0" smtClean="0">
                <a:solidFill>
                  <a:schemeClr val="bg1"/>
                </a:solidFill>
                <a:latin typeface="Gotham Book"/>
                <a:cs typeface="Gotham Book"/>
              </a:rPr>
              <a:t>SAN JOAQUIN RMP COLLABORATORS</a:t>
            </a:r>
            <a:endParaRPr lang="es-AR" sz="3000" dirty="0">
              <a:solidFill>
                <a:schemeClr val="bg1"/>
              </a:solidFill>
              <a:latin typeface="Gotham Book"/>
              <a:cs typeface="Gotham Book"/>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62" y="1494087"/>
            <a:ext cx="3380572" cy="277869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2883" y="2818427"/>
            <a:ext cx="2157984" cy="3407664"/>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2882" y="2883432"/>
            <a:ext cx="2157984" cy="3407664"/>
          </a:xfrm>
          <a:prstGeom prst="rect">
            <a:avLst/>
          </a:prstGeom>
        </p:spPr>
      </p:pic>
    </p:spTree>
    <p:extLst>
      <p:ext uri="{BB962C8B-B14F-4D97-AF65-F5344CB8AC3E}">
        <p14:creationId xmlns:p14="http://schemas.microsoft.com/office/powerpoint/2010/main" val="12858599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46610</TotalTime>
  <Words>1838</Words>
  <Application>Microsoft Macintosh PowerPoint</Application>
  <PresentationFormat>On-screen Show (4:3)</PresentationFormat>
  <Paragraphs>426</Paragraphs>
  <Slides>46</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Calibri</vt:lpstr>
      <vt:lpstr>Gotham Book</vt:lpstr>
      <vt:lpstr>Gotham Light</vt:lpstr>
      <vt:lpstr>ＭＳ Ｐゴシック</vt:lpstr>
      <vt:lpstr>Snell Roundhand</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SJR REGIONAL MONITORING AND REAL TIME MANAGEMENT</vt:lpstr>
      <vt:lpstr>PowerPoint Presentation</vt:lpstr>
      <vt:lpstr>CA ESTUARIES PORTAL</vt:lpstr>
      <vt:lpstr>PowerPoint Presentation</vt:lpstr>
      <vt:lpstr>BAYDELTALIVE.COM</vt:lpstr>
      <vt:lpstr>PowerPoint Presentation</vt:lpstr>
      <vt:lpstr>SRWP PORTAL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34 North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Amye Osti</dc:creator>
  <cp:lastModifiedBy>Amye Osti</cp:lastModifiedBy>
  <cp:revision>100</cp:revision>
  <cp:lastPrinted>2015-02-26T20:24:20Z</cp:lastPrinted>
  <dcterms:created xsi:type="dcterms:W3CDTF">2014-07-08T20:40:07Z</dcterms:created>
  <dcterms:modified xsi:type="dcterms:W3CDTF">2015-10-26T21:24:36Z</dcterms:modified>
</cp:coreProperties>
</file>