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6"/>
  </p:notesMasterIdLst>
  <p:sldIdLst>
    <p:sldId id="257" r:id="rId2"/>
    <p:sldId id="321" r:id="rId3"/>
    <p:sldId id="256" r:id="rId4"/>
    <p:sldId id="258" r:id="rId5"/>
    <p:sldId id="314" r:id="rId6"/>
    <p:sldId id="313" r:id="rId7"/>
    <p:sldId id="312" r:id="rId8"/>
    <p:sldId id="311" r:id="rId9"/>
    <p:sldId id="310" r:id="rId10"/>
    <p:sldId id="309" r:id="rId11"/>
    <p:sldId id="308" r:id="rId12"/>
    <p:sldId id="266" r:id="rId13"/>
    <p:sldId id="259" r:id="rId14"/>
    <p:sldId id="260" r:id="rId15"/>
    <p:sldId id="298" r:id="rId16"/>
    <p:sldId id="261" r:id="rId17"/>
    <p:sldId id="262" r:id="rId18"/>
    <p:sldId id="307" r:id="rId19"/>
    <p:sldId id="265" r:id="rId20"/>
    <p:sldId id="318" r:id="rId21"/>
    <p:sldId id="317" r:id="rId22"/>
    <p:sldId id="315" r:id="rId23"/>
    <p:sldId id="319" r:id="rId24"/>
    <p:sldId id="316" r:id="rId25"/>
    <p:sldId id="267" r:id="rId26"/>
    <p:sldId id="268" r:id="rId27"/>
    <p:sldId id="269" r:id="rId28"/>
    <p:sldId id="270" r:id="rId29"/>
    <p:sldId id="271" r:id="rId30"/>
    <p:sldId id="272" r:id="rId31"/>
    <p:sldId id="273" r:id="rId32"/>
    <p:sldId id="275" r:id="rId33"/>
    <p:sldId id="274" r:id="rId34"/>
    <p:sldId id="276" r:id="rId35"/>
    <p:sldId id="277" r:id="rId36"/>
    <p:sldId id="296" r:id="rId37"/>
    <p:sldId id="278" r:id="rId38"/>
    <p:sldId id="279" r:id="rId39"/>
    <p:sldId id="280" r:id="rId40"/>
    <p:sldId id="281" r:id="rId41"/>
    <p:sldId id="299" r:id="rId42"/>
    <p:sldId id="300" r:id="rId43"/>
    <p:sldId id="282" r:id="rId44"/>
    <p:sldId id="283" r:id="rId45"/>
    <p:sldId id="284" r:id="rId46"/>
    <p:sldId id="301" r:id="rId47"/>
    <p:sldId id="320" r:id="rId48"/>
    <p:sldId id="285" r:id="rId49"/>
    <p:sldId id="286" r:id="rId50"/>
    <p:sldId id="287" r:id="rId51"/>
    <p:sldId id="288" r:id="rId52"/>
    <p:sldId id="302" r:id="rId53"/>
    <p:sldId id="289" r:id="rId54"/>
    <p:sldId id="290" r:id="rId55"/>
    <p:sldId id="291" r:id="rId56"/>
    <p:sldId id="292" r:id="rId57"/>
    <p:sldId id="293" r:id="rId58"/>
    <p:sldId id="294" r:id="rId59"/>
    <p:sldId id="295" r:id="rId60"/>
    <p:sldId id="303" r:id="rId61"/>
    <p:sldId id="304" r:id="rId62"/>
    <p:sldId id="305" r:id="rId63"/>
    <p:sldId id="306" r:id="rId64"/>
    <p:sldId id="297" r:id="rId65"/>
  </p:sldIdLst>
  <p:sldSz cx="10075863" cy="7562850"/>
  <p:notesSz cx="7772400" cy="10058400"/>
  <p:defaultTex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46"/>
    <p:restoredTop sz="94679"/>
  </p:normalViewPr>
  <p:slideViewPr>
    <p:cSldViewPr>
      <p:cViewPr varScale="1">
        <p:scale>
          <a:sx n="74" d="100"/>
          <a:sy n="74" d="100"/>
        </p:scale>
        <p:origin x="1766" y="8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0" name="AutoShape 2"/>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1" name="AutoShape 3"/>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2" name="AutoShape 4"/>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3" name="AutoShape 5"/>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4" name="AutoShape 6"/>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5" name="Rectangle 7"/>
          <p:cNvSpPr>
            <a:spLocks noGrp="1" noRot="1" noChangeAspect="1" noChangeArrowheads="1"/>
          </p:cNvSpPr>
          <p:nvPr>
            <p:ph type="sldImg"/>
          </p:nvPr>
        </p:nvSpPr>
        <p:spPr bwMode="auto">
          <a:xfrm>
            <a:off x="1371600" y="763588"/>
            <a:ext cx="5018088" cy="3760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6" name="Rectangle 8"/>
          <p:cNvSpPr>
            <a:spLocks noGrp="1" noChangeArrowheads="1"/>
          </p:cNvSpPr>
          <p:nvPr>
            <p:ph type="body"/>
          </p:nvPr>
        </p:nvSpPr>
        <p:spPr bwMode="auto">
          <a:xfrm>
            <a:off x="777875" y="4776788"/>
            <a:ext cx="6207125"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a:p>
        </p:txBody>
      </p:sp>
      <p:sp>
        <p:nvSpPr>
          <p:cNvPr id="2057" name="Rectangle 9"/>
          <p:cNvSpPr>
            <a:spLocks noGrp="1" noChangeArrowheads="1"/>
          </p:cNvSpPr>
          <p:nvPr>
            <p:ph type="hdr"/>
          </p:nvPr>
        </p:nvSpPr>
        <p:spPr bwMode="auto">
          <a:xfrm>
            <a:off x="0" y="0"/>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en-US" altLang="en-US"/>
          </a:p>
        </p:txBody>
      </p:sp>
      <p:sp>
        <p:nvSpPr>
          <p:cNvPr id="2058" name="Rectangle 10"/>
          <p:cNvSpPr>
            <a:spLocks noGrp="1" noChangeArrowheads="1"/>
          </p:cNvSpPr>
          <p:nvPr>
            <p:ph type="dt"/>
          </p:nvPr>
        </p:nvSpPr>
        <p:spPr bwMode="auto">
          <a:xfrm>
            <a:off x="4398963" y="0"/>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en-US" altLang="en-US"/>
          </a:p>
        </p:txBody>
      </p:sp>
      <p:sp>
        <p:nvSpPr>
          <p:cNvPr id="2059" name="Rectangle 11"/>
          <p:cNvSpPr>
            <a:spLocks noGrp="1" noChangeArrowheads="1"/>
          </p:cNvSpPr>
          <p:nvPr>
            <p:ph type="ftr"/>
          </p:nvPr>
        </p:nvSpPr>
        <p:spPr bwMode="auto">
          <a:xfrm>
            <a:off x="0" y="9555163"/>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en-US" altLang="en-US"/>
          </a:p>
        </p:txBody>
      </p:sp>
      <p:sp>
        <p:nvSpPr>
          <p:cNvPr id="2060" name="Rectangle 12"/>
          <p:cNvSpPr>
            <a:spLocks noGrp="1" noChangeArrowheads="1"/>
          </p:cNvSpPr>
          <p:nvPr>
            <p:ph type="sldNum"/>
          </p:nvPr>
        </p:nvSpPr>
        <p:spPr bwMode="auto">
          <a:xfrm>
            <a:off x="4398963" y="9555163"/>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fld id="{E300A44B-A108-4490-B00C-A91EDCD7873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58C73ADE-A9EC-4746-98C3-A48FD53692A3}" type="slidenum">
              <a:rPr lang="en-US" altLang="en-US"/>
              <a:pPr/>
              <a:t>1</a:t>
            </a:fld>
            <a:endParaRPr lang="en-US" altLang="en-US"/>
          </a:p>
        </p:txBody>
      </p:sp>
      <p:sp>
        <p:nvSpPr>
          <p:cNvPr id="47105"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9B32CC4-B199-4C77-90ED-549FC52CED40}" type="slidenum">
              <a:rPr lang="en-US" altLang="en-US"/>
              <a:pPr/>
              <a:t>25</a:t>
            </a:fld>
            <a:endParaRPr lang="en-US" altLang="en-US"/>
          </a:p>
        </p:txBody>
      </p:sp>
      <p:sp>
        <p:nvSpPr>
          <p:cNvPr id="57345"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F4C77749-F607-4476-91C7-EDA5093EA8A0}" type="slidenum">
              <a:rPr lang="en-US" altLang="en-US"/>
              <a:pPr/>
              <a:t>26</a:t>
            </a:fld>
            <a:endParaRPr lang="en-US" altLang="en-US"/>
          </a:p>
        </p:txBody>
      </p:sp>
      <p:sp>
        <p:nvSpPr>
          <p:cNvPr id="58369"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90FC01E-AEBC-490A-B44F-219EC59B6634}" type="slidenum">
              <a:rPr lang="en-US" altLang="en-US"/>
              <a:pPr/>
              <a:t>27</a:t>
            </a:fld>
            <a:endParaRPr lang="en-US" altLang="en-US"/>
          </a:p>
        </p:txBody>
      </p:sp>
      <p:sp>
        <p:nvSpPr>
          <p:cNvPr id="59393"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DC73B6DE-FC12-4856-B7EC-38B5BF8AA775}" type="slidenum">
              <a:rPr lang="en-US" altLang="en-US"/>
              <a:pPr/>
              <a:t>28</a:t>
            </a:fld>
            <a:endParaRPr lang="en-US" altLang="en-US"/>
          </a:p>
        </p:txBody>
      </p:sp>
      <p:sp>
        <p:nvSpPr>
          <p:cNvPr id="60417"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rtl="0"/>
            <a:r>
              <a:rPr lang="en-US" sz="1200" kern="1200" dirty="0">
                <a:solidFill>
                  <a:srgbClr val="000000"/>
                </a:solidFill>
                <a:effectLst/>
                <a:latin typeface="Times New Roman" panose="02020603050405020304" pitchFamily="18" charset="0"/>
                <a:ea typeface="+mn-ea"/>
                <a:cs typeface="+mn-cs"/>
              </a:rPr>
              <a:t>Levee monitoring includes surveys for stability, subsidence, cracking, vegetation growth, erosion, settlement, depressions, animal control, riprap condition, and elevation changes. Visual inspections are conducted by farmers, members of the reclamation district, residents, and land owners.  Levee monitoring is conducted by the responsible Reclamation District as well as the USACE if the levee is included in the Levee Safety Program. Levees not included in the USACE Levee Safety Program still require regular monitoring and maintenance to ensure proper functioning and flood protection. CORS GPS monitoring, 3-D scanning, and aerial LiDAR and </a:t>
            </a:r>
            <a:r>
              <a:rPr lang="en-US" sz="1200" kern="1200" dirty="0" err="1">
                <a:solidFill>
                  <a:srgbClr val="000000"/>
                </a:solidFill>
                <a:effectLst/>
                <a:latin typeface="Times New Roman" panose="02020603050405020304" pitchFamily="18" charset="0"/>
                <a:ea typeface="+mn-ea"/>
                <a:cs typeface="+mn-cs"/>
              </a:rPr>
              <a:t>photogrametry</a:t>
            </a:r>
            <a:r>
              <a:rPr lang="en-US" sz="1200" kern="1200" dirty="0">
                <a:solidFill>
                  <a:srgbClr val="000000"/>
                </a:solidFill>
                <a:effectLst/>
                <a:latin typeface="Times New Roman" panose="02020603050405020304" pitchFamily="18" charset="0"/>
                <a:ea typeface="+mn-ea"/>
                <a:cs typeface="+mn-cs"/>
              </a:rPr>
              <a:t> scanning would be conducted by contractors with appropriate equipment and training. CORS or Continuous Operating Reference Stations, are used to constrain the GPS used to measure the primary control network. The measurements are taken twice a year in October and April to compare values to initial and previous coordinates and elevations to detect and report horizontal and vertical movement. Terrestrial 3-D scanning of levees will also be conducted twice a year to generate point cloud data that can be converted into 3-D models. Piezometer and Inclinometers are used to monitor the general integrity of levees by collecting data on groundwater levels, island subsidence, settlement and depressions, levee elevation and width, and slope stability. Specifically, inclinometers measure horizontal deflections of levee embankments, an indication of how much the levee has shifted in any direction since the last measurement. Pneumatic piezometers operate by gas pressure and are used to measure pore water pressure in saturated soils which can help monitor slope stability, effects of ground improvement systems, safe rates of fill or excavation, and to check the performance of embankments. Standpipe piezometers also measure pore water pressure in a more basic fashion, indicating groundwater levels and contributing to analyses of slope stability, subsidence, settlement, and levee integrity. The data output from the inclinometers and piezometers would be an excel spreadsheet of meter readings at the various stations over time. </a:t>
            </a:r>
            <a:endParaRPr lang="en-US" dirty="0">
              <a:effectLst/>
            </a:endParaRPr>
          </a:p>
          <a:p>
            <a:pPr rtl="0"/>
            <a:endParaRPr lang="en-US" dirty="0">
              <a:effectLs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A52C41E0-4311-4E6B-BC47-BF6C8C5BFBF4}" type="slidenum">
              <a:rPr lang="en-US" altLang="en-US"/>
              <a:pPr/>
              <a:t>29</a:t>
            </a:fld>
            <a:endParaRPr lang="en-US" altLang="en-US"/>
          </a:p>
        </p:txBody>
      </p:sp>
      <p:sp>
        <p:nvSpPr>
          <p:cNvPr id="61441"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CCE0D560-CDE6-4653-B74B-136A43B72E57}" type="slidenum">
              <a:rPr lang="en-US" altLang="en-US"/>
              <a:pPr/>
              <a:t>30</a:t>
            </a:fld>
            <a:endParaRPr lang="en-US" altLang="en-US"/>
          </a:p>
        </p:txBody>
      </p:sp>
      <p:sp>
        <p:nvSpPr>
          <p:cNvPr id="62465"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Plan elements come from levee monitoring requirements of both Army Corps PL 84-99 and FEMA HMP compliance requirements, as well as state levee monitoring guidelines from the Department of Water Resources and Delta Stewardship Council’s levee maintenance programs.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7692FEE-E4E1-4B31-82E0-CE495CE55A12}" type="slidenum">
              <a:rPr lang="en-US" altLang="en-US"/>
              <a:pPr/>
              <a:t>31</a:t>
            </a:fld>
            <a:endParaRPr lang="en-US" altLang="en-US"/>
          </a:p>
        </p:txBody>
      </p:sp>
      <p:sp>
        <p:nvSpPr>
          <p:cNvPr id="63489"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dirty="0">
                <a:solidFill>
                  <a:srgbClr val="000000"/>
                </a:solidFill>
                <a:effectLst/>
                <a:latin typeface="Times New Roman" panose="02020603050405020304" pitchFamily="18" charset="0"/>
                <a:ea typeface="+mn-ea"/>
                <a:cs typeface="+mn-cs"/>
              </a:rPr>
              <a:t>The US Army Corps of Engineer's PL-84-99 is similar to FEMA HMP in mandating certain levee condition standards be met to remain eligible for disaster relief funding in the event of a natural disaster. The USACE regularly inspects levees that are a part of its Levee Safety Program to monitor condition and compliance with PL-84-99. PL-84-99 mandates that a levee sponsor must maintain a levee to at least “minimally acceptable standard” to remain eligible for federal rehabilitation assistance from the USACE. </a:t>
            </a:r>
            <a:endParaRPr lang="en-US" dirty="0">
              <a:effectLst/>
            </a:endParaRPr>
          </a:p>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CCFD167-B2D4-49A7-804C-022C9F79694D}" type="slidenum">
              <a:rPr lang="en-US" altLang="en-US"/>
              <a:pPr/>
              <a:t>32</a:t>
            </a:fld>
            <a:endParaRPr lang="en-US" altLang="en-US"/>
          </a:p>
        </p:txBody>
      </p:sp>
      <p:sp>
        <p:nvSpPr>
          <p:cNvPr id="65537"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dirty="0">
                <a:solidFill>
                  <a:srgbClr val="000000"/>
                </a:solidFill>
                <a:effectLst/>
                <a:latin typeface="Times New Roman" panose="02020603050405020304" pitchFamily="18" charset="0"/>
                <a:ea typeface="+mn-ea"/>
                <a:cs typeface="+mn-cs"/>
              </a:rPr>
              <a:t>map from the Department of Water Resources portrays Delta Islands percent compliance with PL84-99</a:t>
            </a:r>
            <a:endParaRPr lang="en-US" dirty="0">
              <a:effectLst/>
            </a:endParaRPr>
          </a:p>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60254C29-E80F-49E0-99DE-49600E54A1A9}" type="slidenum">
              <a:rPr lang="en-US" altLang="en-US"/>
              <a:pPr/>
              <a:t>33</a:t>
            </a:fld>
            <a:endParaRPr lang="en-US" altLang="en-US"/>
          </a:p>
        </p:txBody>
      </p:sp>
      <p:sp>
        <p:nvSpPr>
          <p:cNvPr id="64513"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dirty="0">
                <a:solidFill>
                  <a:srgbClr val="000000"/>
                </a:solidFill>
                <a:effectLst/>
                <a:latin typeface="Times New Roman" panose="02020603050405020304" pitchFamily="18" charset="0"/>
                <a:ea typeface="+mn-ea"/>
                <a:cs typeface="+mn-cs"/>
              </a:rPr>
              <a:t>FEMA Hazard Mitigation Plans are intended to reduce the loss of life and property by lessening the impact of disasters. The plans are developed and active across the Delta and require certain standards and conditions be met for flood control facilities. Levees conditions are included in these plans and must meet certain standards to maintain compliance with the HMP. There are numerous sections of the levees along the MWD islands that are not in compliance with their applicable FEMA HMP</a:t>
            </a:r>
            <a:endParaRPr lang="en-US" dirty="0">
              <a:effectLst/>
            </a:endParaRPr>
          </a:p>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4E705A34-98BB-400F-BBB7-EBC99BF3E29A}" type="slidenum">
              <a:rPr lang="en-US" altLang="en-US"/>
              <a:pPr/>
              <a:t>34</a:t>
            </a:fld>
            <a:endParaRPr lang="en-US" altLang="en-US"/>
          </a:p>
        </p:txBody>
      </p:sp>
      <p:sp>
        <p:nvSpPr>
          <p:cNvPr id="66561"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dirty="0">
                <a:solidFill>
                  <a:srgbClr val="000000"/>
                </a:solidFill>
                <a:effectLst/>
                <a:latin typeface="Times New Roman" panose="02020603050405020304" pitchFamily="18" charset="0"/>
                <a:ea typeface="+mn-ea"/>
                <a:cs typeface="+mn-cs"/>
              </a:rPr>
              <a:t>Department of Water Resources has released maps that portray Delta Islands percent compliance with HMPs.</a:t>
            </a:r>
            <a:endParaRPr lang="en-US" dirty="0">
              <a:effectLst/>
            </a:endParaRPr>
          </a:p>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F2F08A3D-EB98-4A15-9463-42BC88F3A026}" type="slidenum">
              <a:rPr lang="en-US" altLang="en-US"/>
              <a:pPr/>
              <a:t>3</a:t>
            </a:fld>
            <a:endParaRPr lang="en-US" altLang="en-US"/>
          </a:p>
        </p:txBody>
      </p:sp>
      <p:sp>
        <p:nvSpPr>
          <p:cNvPr id="46081"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450850" indent="0">
              <a:spcAft>
                <a:spcPct val="0"/>
              </a:spcAft>
              <a:buClrTx/>
              <a:buFontTx/>
              <a:buNone/>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a:latin typeface="Helvetica;Arial" pitchFamily="32" charset="0"/>
                <a:cs typeface="Helvetica;Arial" pitchFamily="32" charset="0"/>
              </a:rPr>
              <a:t>Metropolitan Water District of Southern California purchased four islands and tracts that are strategically located in the center of the Delta</a:t>
            </a:r>
          </a:p>
          <a:p>
            <a:pPr marL="657225" indent="-212725">
              <a:spcAft>
                <a:spcPct val="0"/>
              </a:spcAft>
              <a:buSzPct val="45000"/>
              <a:buFont typeface="Wingdings" panose="05000000000000000000" pitchFamily="2" charset="2"/>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a:latin typeface="Helvetica;Arial" pitchFamily="32" charset="0"/>
                <a:cs typeface="Helvetica;Arial" pitchFamily="32" charset="0"/>
              </a:rPr>
              <a:t>Bacon Island </a:t>
            </a:r>
          </a:p>
          <a:p>
            <a:pPr marL="657225" indent="-212725">
              <a:spcAft>
                <a:spcPct val="0"/>
              </a:spcAft>
              <a:buSzPct val="45000"/>
              <a:buFont typeface="Wingdings" panose="05000000000000000000" pitchFamily="2" charset="2"/>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err="1">
                <a:latin typeface="Helvetica;Arial" pitchFamily="32" charset="0"/>
                <a:cs typeface="Helvetica;Arial" pitchFamily="32" charset="0"/>
              </a:rPr>
              <a:t>Bouldin</a:t>
            </a:r>
            <a:r>
              <a:rPr lang="en-US" altLang="en-US" sz="1200" dirty="0">
                <a:latin typeface="Helvetica;Arial" pitchFamily="32" charset="0"/>
                <a:cs typeface="Helvetica;Arial" pitchFamily="32" charset="0"/>
              </a:rPr>
              <a:t> Island </a:t>
            </a:r>
          </a:p>
          <a:p>
            <a:pPr marL="657225" indent="-212725">
              <a:spcAft>
                <a:spcPct val="0"/>
              </a:spcAft>
              <a:buSzPct val="45000"/>
              <a:buFont typeface="Wingdings" panose="05000000000000000000" pitchFamily="2" charset="2"/>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a:latin typeface="Helvetica;Arial" pitchFamily="32" charset="0"/>
                <a:cs typeface="Helvetica;Arial" pitchFamily="32" charset="0"/>
              </a:rPr>
              <a:t>Holland Tract  </a:t>
            </a:r>
          </a:p>
          <a:p>
            <a:pPr marL="657225" indent="-212725">
              <a:spcAft>
                <a:spcPct val="0"/>
              </a:spcAft>
              <a:buSzPct val="45000"/>
              <a:buFont typeface="Wingdings" panose="05000000000000000000" pitchFamily="2" charset="2"/>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a:latin typeface="Helvetica;Arial" pitchFamily="32" charset="0"/>
                <a:cs typeface="Helvetica;Arial" pitchFamily="32" charset="0"/>
              </a:rPr>
              <a:t>Webb Tract </a:t>
            </a:r>
          </a:p>
          <a:p>
            <a:pPr marL="657225" indent="-212725">
              <a:spcAft>
                <a:spcPct val="0"/>
              </a:spcAft>
              <a:buSzPct val="45000"/>
              <a:buFont typeface="Wingdings" panose="05000000000000000000" pitchFamily="2" charset="2"/>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1200" dirty="0">
                <a:latin typeface="Helvetica;Arial" pitchFamily="32" charset="0"/>
                <a:cs typeface="Helvetica;Arial" pitchFamily="32" charset="0"/>
              </a:rPr>
              <a:t>Part of </a:t>
            </a:r>
            <a:r>
              <a:rPr lang="en-US" altLang="en-US" sz="1200" dirty="0" err="1">
                <a:latin typeface="Helvetica;Arial" pitchFamily="32" charset="0"/>
                <a:cs typeface="Helvetica;Arial" pitchFamily="32" charset="0"/>
              </a:rPr>
              <a:t>Chipps</a:t>
            </a:r>
            <a:r>
              <a:rPr lang="en-US" altLang="en-US" sz="1200" dirty="0">
                <a:latin typeface="Helvetica;Arial" pitchFamily="32" charset="0"/>
                <a:cs typeface="Helvetica;Arial" pitchFamily="32" charset="0"/>
              </a:rPr>
              <a:t> Island </a:t>
            </a:r>
          </a:p>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AC637B0A-5E38-4D34-B39A-1C76ED4B81A0}" type="slidenum">
              <a:rPr lang="en-US" altLang="en-US"/>
              <a:pPr/>
              <a:t>35</a:t>
            </a:fld>
            <a:endParaRPr lang="en-US" altLang="en-US"/>
          </a:p>
        </p:txBody>
      </p:sp>
      <p:sp>
        <p:nvSpPr>
          <p:cNvPr id="67585"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The Department of Water Resources (DWR) has provided to the Delta Stewardship Council (DSC) maps and other information relating to the existing conditions of Delta levees. This information includes maps constructed by DWR indicating its best estimate of levee miles conforming to existing levee guidance and standards. http://deltacouncil.ca.gov/delta-maps</a:t>
            </a:r>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ABC851C-3AAC-4E51-8BDF-A854AE665239}" type="slidenum">
              <a:rPr lang="en-US" altLang="en-US"/>
              <a:pPr/>
              <a:t>36</a:t>
            </a:fld>
            <a:endParaRPr lang="en-US" altLang="en-US"/>
          </a:p>
        </p:txBody>
      </p:sp>
      <p:sp>
        <p:nvSpPr>
          <p:cNvPr id="87041" name="Rectangle 1"/>
          <p:cNvSpPr txBox="1">
            <a:spLocks noGrp="1" noRot="1" noChangeAspect="1" noChangeArrowheads="1"/>
          </p:cNvSpPr>
          <p:nvPr>
            <p:ph type="sldImg"/>
          </p:nvPr>
        </p:nvSpPr>
        <p:spPr bwMode="auto">
          <a:xfrm>
            <a:off x="1374775" y="763588"/>
            <a:ext cx="5019675" cy="37687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This visualization is an example of how data for levee monitoring from piezometers and inclinometers and diversion monitoring instruments could be visualized.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E15619D-40D6-431A-878A-7AF7CE6C801F}" type="slidenum">
              <a:rPr lang="en-US" altLang="en-US"/>
              <a:pPr/>
              <a:t>37</a:t>
            </a:fld>
            <a:endParaRPr lang="en-US" altLang="en-US"/>
          </a:p>
        </p:txBody>
      </p:sp>
      <p:sp>
        <p:nvSpPr>
          <p:cNvPr id="68609"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Hazard Mitigation Plan elements come from FEMA’s Hazard Mitigation Planning website and resources: https://www.fema.gov/hazard-mitigation-planning-resources.  Key elements of hazard mitigation plans were extracted from planning and resource documents provided by FEMA.  </a:t>
            </a:r>
            <a:r>
              <a:rPr lang="en-US" altLang="en-US" dirty="0" err="1"/>
              <a:t>Appallicious</a:t>
            </a:r>
            <a:r>
              <a:rPr lang="en-US" altLang="en-US" dirty="0"/>
              <a:t> is creating a Disaster Assessment and Assistance Dashboard for the city of San Francisco that could also be created with </a:t>
            </a:r>
            <a:r>
              <a:rPr lang="en-US" altLang="en-US" dirty="0" err="1"/>
              <a:t>OpenNRM</a:t>
            </a:r>
            <a:r>
              <a:rPr lang="en-US" altLang="en-US" dirty="0"/>
              <a:t> software: http://www.govtech.com/data/Appallicious-Launches-FEMA-Disaster-Dashboard.html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A1670A4D-94A4-4F79-AAFB-03E423F505E5}" type="slidenum">
              <a:rPr lang="en-US" altLang="en-US"/>
              <a:pPr/>
              <a:t>38</a:t>
            </a:fld>
            <a:endParaRPr lang="en-US" altLang="en-US"/>
          </a:p>
        </p:txBody>
      </p:sp>
      <p:sp>
        <p:nvSpPr>
          <p:cNvPr id="69633"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D57074CF-D5C2-498F-A58C-F53C98CB31BA}" type="slidenum">
              <a:rPr lang="en-US" altLang="en-US"/>
              <a:pPr/>
              <a:t>39</a:t>
            </a:fld>
            <a:endParaRPr lang="en-US" altLang="en-US"/>
          </a:p>
        </p:txBody>
      </p:sp>
      <p:sp>
        <p:nvSpPr>
          <p:cNvPr id="70657"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89FF84BD-A3CD-47FC-88CF-0FC2B91371C3}" type="slidenum">
              <a:rPr lang="en-US" altLang="en-US"/>
              <a:pPr/>
              <a:t>40</a:t>
            </a:fld>
            <a:endParaRPr lang="en-US" altLang="en-US"/>
          </a:p>
        </p:txBody>
      </p:sp>
      <p:sp>
        <p:nvSpPr>
          <p:cNvPr id="71681"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Plan elements in this table are extracted from FEMA Hazard Mitigation Plan guidance documents and resources and from existing hazard mitigation plans for California.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763588"/>
            <a:ext cx="5011738" cy="3760787"/>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Plan elements in this table are extracted from FEMA Hazard Mitigation Plan guidance documents and resources and from existing hazard mitigation plans for California.  </a:t>
            </a:r>
          </a:p>
          <a:p>
            <a:endParaRPr lang="en-US" dirty="0"/>
          </a:p>
        </p:txBody>
      </p:sp>
      <p:sp>
        <p:nvSpPr>
          <p:cNvPr id="4" name="Slide Number Placeholder 3"/>
          <p:cNvSpPr>
            <a:spLocks noGrp="1"/>
          </p:cNvSpPr>
          <p:nvPr>
            <p:ph type="sldNum" idx="10"/>
          </p:nvPr>
        </p:nvSpPr>
        <p:spPr/>
        <p:txBody>
          <a:bodyPr/>
          <a:lstStyle/>
          <a:p>
            <a:fld id="{E300A44B-A108-4490-B00C-A91EDCD7873A}" type="slidenum">
              <a:rPr lang="en-US" altLang="en-US" smtClean="0"/>
              <a:pPr/>
              <a:t>41</a:t>
            </a:fld>
            <a:endParaRPr lang="en-US" altLang="en-US"/>
          </a:p>
        </p:txBody>
      </p:sp>
    </p:spTree>
    <p:extLst>
      <p:ext uri="{BB962C8B-B14F-4D97-AF65-F5344CB8AC3E}">
        <p14:creationId xmlns:p14="http://schemas.microsoft.com/office/powerpoint/2010/main" val="3465846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763588"/>
            <a:ext cx="5011738" cy="3760787"/>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Plan elements in this table are extracted from FEMA Hazard Mitigation Plan guidance documents and resources and from existing hazard mitigation plans for California.  </a:t>
            </a:r>
          </a:p>
          <a:p>
            <a:endParaRPr lang="en-US" dirty="0"/>
          </a:p>
        </p:txBody>
      </p:sp>
      <p:sp>
        <p:nvSpPr>
          <p:cNvPr id="4" name="Slide Number Placeholder 3"/>
          <p:cNvSpPr>
            <a:spLocks noGrp="1"/>
          </p:cNvSpPr>
          <p:nvPr>
            <p:ph type="sldNum" idx="10"/>
          </p:nvPr>
        </p:nvSpPr>
        <p:spPr/>
        <p:txBody>
          <a:bodyPr/>
          <a:lstStyle/>
          <a:p>
            <a:fld id="{E300A44B-A108-4490-B00C-A91EDCD7873A}" type="slidenum">
              <a:rPr lang="en-US" altLang="en-US" smtClean="0"/>
              <a:pPr/>
              <a:t>42</a:t>
            </a:fld>
            <a:endParaRPr lang="en-US" altLang="en-US"/>
          </a:p>
        </p:txBody>
      </p:sp>
    </p:spTree>
    <p:extLst>
      <p:ext uri="{BB962C8B-B14F-4D97-AF65-F5344CB8AC3E}">
        <p14:creationId xmlns:p14="http://schemas.microsoft.com/office/powerpoint/2010/main" val="1005913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6C03E0F-3626-4372-9F45-0D0447A63A61}" type="slidenum">
              <a:rPr lang="en-US" altLang="en-US"/>
              <a:pPr/>
              <a:t>43</a:t>
            </a:fld>
            <a:endParaRPr lang="en-US" altLang="en-US"/>
          </a:p>
        </p:txBody>
      </p:sp>
      <p:sp>
        <p:nvSpPr>
          <p:cNvPr id="72705"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Diversion monitoring is regulated by the State Water Resources Control Board.  Existing diversion reporting is accomplished with </a:t>
            </a:r>
            <a:r>
              <a:rPr lang="en-US" altLang="en-US" dirty="0" err="1"/>
              <a:t>eWRIMS</a:t>
            </a:r>
            <a:r>
              <a:rPr lang="en-US" altLang="en-US" dirty="0"/>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A6C43DCF-397C-4277-ADD7-0D772E9D12BF}" type="slidenum">
              <a:rPr lang="en-US" altLang="en-US"/>
              <a:pPr/>
              <a:t>44</a:t>
            </a:fld>
            <a:endParaRPr lang="en-US" altLang="en-US"/>
          </a:p>
        </p:txBody>
      </p:sp>
      <p:sp>
        <p:nvSpPr>
          <p:cNvPr id="73729"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3991FE3-8C3D-493B-B90D-DEBF553C0BE4}" type="slidenum">
              <a:rPr lang="en-US" altLang="en-US"/>
              <a:pPr/>
              <a:t>4</a:t>
            </a:fld>
            <a:endParaRPr lang="en-US" altLang="en-US"/>
          </a:p>
        </p:txBody>
      </p:sp>
      <p:sp>
        <p:nvSpPr>
          <p:cNvPr id="48129"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3A61DF7-1FE5-4419-AFE8-C82AD474126A}" type="slidenum">
              <a:rPr lang="en-US" altLang="en-US"/>
              <a:pPr/>
              <a:t>45</a:t>
            </a:fld>
            <a:endParaRPr lang="en-US" altLang="en-US"/>
          </a:p>
        </p:txBody>
      </p:sp>
      <p:sp>
        <p:nvSpPr>
          <p:cNvPr id="74753"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763588"/>
            <a:ext cx="5011738" cy="3760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E300A44B-A108-4490-B00C-A91EDCD7873A}" type="slidenum">
              <a:rPr lang="en-US" altLang="en-US" smtClean="0"/>
              <a:pPr/>
              <a:t>46</a:t>
            </a:fld>
            <a:endParaRPr lang="en-US" altLang="en-US"/>
          </a:p>
        </p:txBody>
      </p:sp>
    </p:spTree>
    <p:extLst>
      <p:ext uri="{BB962C8B-B14F-4D97-AF65-F5344CB8AC3E}">
        <p14:creationId xmlns:p14="http://schemas.microsoft.com/office/powerpoint/2010/main" val="3840666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763588"/>
            <a:ext cx="5011738" cy="3760787"/>
          </a:xfrm>
        </p:spPr>
      </p:sp>
      <p:sp>
        <p:nvSpPr>
          <p:cNvPr id="3" name="Notes Placeholder 2"/>
          <p:cNvSpPr>
            <a:spLocks noGrp="1"/>
          </p:cNvSpPr>
          <p:nvPr>
            <p:ph type="body" idx="1"/>
          </p:nvPr>
        </p:nvSpPr>
        <p:spPr/>
        <p:txBody>
          <a:bodyPr/>
          <a:lstStyle/>
          <a:p>
            <a:r>
              <a:rPr lang="en-US" dirty="0"/>
              <a:t>Plan elements are extracted from required monitoring and reporting elements laid out in the final regulation of Senate Bill 88 – Emergency Regulation for Measuring and Reporting Water Diversions  http://www.waterboards.ca.gov/waterrights/water_issues/programs/measurement_regulation/</a:t>
            </a:r>
          </a:p>
        </p:txBody>
      </p:sp>
      <p:sp>
        <p:nvSpPr>
          <p:cNvPr id="4" name="Slide Number Placeholder 3"/>
          <p:cNvSpPr>
            <a:spLocks noGrp="1"/>
          </p:cNvSpPr>
          <p:nvPr>
            <p:ph type="sldNum" idx="10"/>
          </p:nvPr>
        </p:nvSpPr>
        <p:spPr/>
        <p:txBody>
          <a:bodyPr/>
          <a:lstStyle/>
          <a:p>
            <a:fld id="{E300A44B-A108-4490-B00C-A91EDCD7873A}" type="slidenum">
              <a:rPr lang="en-US" altLang="en-US" smtClean="0"/>
              <a:pPr/>
              <a:t>47</a:t>
            </a:fld>
            <a:endParaRPr lang="en-US" altLang="en-US"/>
          </a:p>
        </p:txBody>
      </p:sp>
    </p:spTree>
    <p:extLst>
      <p:ext uri="{BB962C8B-B14F-4D97-AF65-F5344CB8AC3E}">
        <p14:creationId xmlns:p14="http://schemas.microsoft.com/office/powerpoint/2010/main" val="2532568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963E880-F5C9-4F6C-8A6B-11AE73B3C453}" type="slidenum">
              <a:rPr lang="en-US" altLang="en-US"/>
              <a:pPr/>
              <a:t>48</a:t>
            </a:fld>
            <a:endParaRPr lang="en-US" altLang="en-US"/>
          </a:p>
        </p:txBody>
      </p:sp>
      <p:sp>
        <p:nvSpPr>
          <p:cNvPr id="75777"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5D11FDEA-0892-49E5-AFB1-153DC0EFC6F2}" type="slidenum">
              <a:rPr lang="en-US" altLang="en-US"/>
              <a:pPr/>
              <a:t>49</a:t>
            </a:fld>
            <a:endParaRPr lang="en-US" altLang="en-US"/>
          </a:p>
        </p:txBody>
      </p:sp>
      <p:sp>
        <p:nvSpPr>
          <p:cNvPr id="76801"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Environmental management issues come from MWD’s documentation of island purchases and current research on Delta islands and ecosystem.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6E79518D-50E6-41AA-B40E-E6B48BAAE2D3}" type="slidenum">
              <a:rPr lang="en-US" altLang="en-US"/>
              <a:pPr/>
              <a:t>50</a:t>
            </a:fld>
            <a:endParaRPr lang="en-US" altLang="en-US"/>
          </a:p>
        </p:txBody>
      </p:sp>
      <p:sp>
        <p:nvSpPr>
          <p:cNvPr id="77825"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D3C13042-1382-4143-BAD2-9034C740CA18}" type="slidenum">
              <a:rPr lang="en-US" altLang="en-US"/>
              <a:pPr/>
              <a:t>51</a:t>
            </a:fld>
            <a:endParaRPr lang="en-US" altLang="en-US"/>
          </a:p>
        </p:txBody>
      </p:sp>
      <p:sp>
        <p:nvSpPr>
          <p:cNvPr id="78849"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Key topics are extracted from California Water Fix Biological Assessment, Delta Stewardship Council co-equal goals, and MWD objectives for island purchases.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763588"/>
            <a:ext cx="5011738" cy="3760787"/>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Plan elements extracted from California Water Fix Biological Assessment, Delta Stewardship Council co-equal goals, and MWD objectives for island purchases. </a:t>
            </a:r>
          </a:p>
          <a:p>
            <a:endParaRPr lang="en-US" dirty="0"/>
          </a:p>
        </p:txBody>
      </p:sp>
      <p:sp>
        <p:nvSpPr>
          <p:cNvPr id="4" name="Slide Number Placeholder 3"/>
          <p:cNvSpPr>
            <a:spLocks noGrp="1"/>
          </p:cNvSpPr>
          <p:nvPr>
            <p:ph type="sldNum" idx="10"/>
          </p:nvPr>
        </p:nvSpPr>
        <p:spPr/>
        <p:txBody>
          <a:bodyPr/>
          <a:lstStyle/>
          <a:p>
            <a:fld id="{E300A44B-A108-4490-B00C-A91EDCD7873A}" type="slidenum">
              <a:rPr lang="en-US" altLang="en-US" smtClean="0"/>
              <a:pPr/>
              <a:t>52</a:t>
            </a:fld>
            <a:endParaRPr lang="en-US" altLang="en-US"/>
          </a:p>
        </p:txBody>
      </p:sp>
    </p:spTree>
    <p:extLst>
      <p:ext uri="{BB962C8B-B14F-4D97-AF65-F5344CB8AC3E}">
        <p14:creationId xmlns:p14="http://schemas.microsoft.com/office/powerpoint/2010/main" val="3330918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07ED1A3A-4417-42A4-B91F-EA139C0D3DA3}" type="slidenum">
              <a:rPr lang="en-US" altLang="en-US"/>
              <a:pPr/>
              <a:t>53</a:t>
            </a:fld>
            <a:endParaRPr lang="en-US" altLang="en-US"/>
          </a:p>
        </p:txBody>
      </p:sp>
      <p:sp>
        <p:nvSpPr>
          <p:cNvPr id="79873"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36EFE1F7-0116-47F2-8575-97C897086DE8}" type="slidenum">
              <a:rPr lang="en-US" altLang="en-US"/>
              <a:pPr/>
              <a:t>54</a:t>
            </a:fld>
            <a:endParaRPr lang="en-US" altLang="en-US"/>
          </a:p>
        </p:txBody>
      </p:sp>
      <p:sp>
        <p:nvSpPr>
          <p:cNvPr id="80897"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D28DFE24-B6F8-4CFC-AF0A-6D3B2A72F412}" type="slidenum">
              <a:rPr lang="en-US" altLang="en-US"/>
              <a:pPr/>
              <a:t>12</a:t>
            </a:fld>
            <a:endParaRPr lang="en-US" altLang="en-US"/>
          </a:p>
        </p:txBody>
      </p:sp>
      <p:sp>
        <p:nvSpPr>
          <p:cNvPr id="56321"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Assessment of the relationship between California </a:t>
            </a:r>
            <a:r>
              <a:rPr lang="en-US" altLang="en-US" dirty="0" err="1"/>
              <a:t>WaterFix</a:t>
            </a:r>
            <a:r>
              <a:rPr lang="en-US" altLang="en-US" dirty="0"/>
              <a:t>, island management, and </a:t>
            </a:r>
            <a:r>
              <a:rPr lang="en-US" altLang="en-US" dirty="0" err="1"/>
              <a:t>OpenNRM</a:t>
            </a:r>
            <a:r>
              <a:rPr lang="en-US" altLang="en-US" dirty="0"/>
              <a:t> capabilities came from an analysis of the Biological Assessment for California Water Fix, prepared by the California Natural Resources Agency.  The key topics in this diagram are reflected as the key issues in the Biological assessment and in the Delta’s Co-Equal goals. cms.capitoltechsolutions.com/</a:t>
            </a:r>
            <a:r>
              <a:rPr lang="en-US" altLang="en-US" dirty="0" err="1"/>
              <a:t>ClientData</a:t>
            </a:r>
            <a:r>
              <a:rPr lang="en-US" altLang="en-US" dirty="0"/>
              <a:t>/</a:t>
            </a:r>
            <a:r>
              <a:rPr lang="en-US" altLang="en-US" dirty="0" err="1"/>
              <a:t>CaliforniaWaterFix</a:t>
            </a:r>
            <a:r>
              <a:rPr lang="en-US" altLang="en-US" dirty="0"/>
              <a:t>/uploads/FIX_BA_TOC_Rev1.pdf</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4D5D7D85-2659-4F07-B6C4-39FC8EB8E165}" type="slidenum">
              <a:rPr lang="en-US" altLang="en-US"/>
              <a:pPr/>
              <a:t>55</a:t>
            </a:fld>
            <a:endParaRPr lang="en-US" altLang="en-US"/>
          </a:p>
        </p:txBody>
      </p:sp>
      <p:sp>
        <p:nvSpPr>
          <p:cNvPr id="81921"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9FC0378-604F-49D4-8901-9907AE75028A}" type="slidenum">
              <a:rPr lang="en-US" altLang="en-US"/>
              <a:pPr/>
              <a:t>56</a:t>
            </a:fld>
            <a:endParaRPr lang="en-US" altLang="en-US"/>
          </a:p>
        </p:txBody>
      </p:sp>
      <p:sp>
        <p:nvSpPr>
          <p:cNvPr id="82945"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F130E11D-5944-4468-9C24-D563AA619B48}" type="slidenum">
              <a:rPr lang="en-US" altLang="en-US"/>
              <a:pPr/>
              <a:t>57</a:t>
            </a:fld>
            <a:endParaRPr lang="en-US" altLang="en-US"/>
          </a:p>
        </p:txBody>
      </p:sp>
      <p:sp>
        <p:nvSpPr>
          <p:cNvPr id="83969"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FAF6F722-19D9-402D-AD47-C526EB3C1754}" type="slidenum">
              <a:rPr lang="en-US" altLang="en-US"/>
              <a:pPr/>
              <a:t>58</a:t>
            </a:fld>
            <a:endParaRPr lang="en-US" altLang="en-US"/>
          </a:p>
        </p:txBody>
      </p:sp>
      <p:sp>
        <p:nvSpPr>
          <p:cNvPr id="84993"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4915BD8-113F-425E-8A31-1399B66FC5E1}" type="slidenum">
              <a:rPr lang="en-US" altLang="en-US"/>
              <a:pPr/>
              <a:t>59</a:t>
            </a:fld>
            <a:endParaRPr lang="en-US" altLang="en-US"/>
          </a:p>
        </p:txBody>
      </p:sp>
      <p:sp>
        <p:nvSpPr>
          <p:cNvPr id="86017" name="Rectangle 1"/>
          <p:cNvSpPr txBox="1">
            <a:spLocks noGrp="1" noRot="1" noChangeAspect="1" noChangeArrowheads="1"/>
          </p:cNvSpPr>
          <p:nvPr>
            <p:ph type="sldImg"/>
          </p:nvPr>
        </p:nvSpPr>
        <p:spPr bwMode="auto">
          <a:xfrm>
            <a:off x="1373188" y="763588"/>
            <a:ext cx="5024437"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669B8AF9-B9D9-494C-BEEC-AF3224378E65}" type="slidenum">
              <a:rPr lang="en-US" altLang="en-US"/>
              <a:pPr/>
              <a:t>64</a:t>
            </a:fld>
            <a:endParaRPr lang="en-US" altLang="en-US"/>
          </a:p>
        </p:txBody>
      </p:sp>
      <p:sp>
        <p:nvSpPr>
          <p:cNvPr id="88065"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CDEAEC1-5FE7-4478-A8D0-07917B312078}" type="slidenum">
              <a:rPr lang="en-US" altLang="en-US"/>
              <a:pPr/>
              <a:t>13</a:t>
            </a:fld>
            <a:endParaRPr lang="en-US" altLang="en-US"/>
          </a:p>
        </p:txBody>
      </p:sp>
      <p:sp>
        <p:nvSpPr>
          <p:cNvPr id="49153"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The key monitoring topics listed here come directly from the California Natural Resources </a:t>
            </a:r>
            <a:r>
              <a:rPr lang="en-US" altLang="en-US" dirty="0" err="1"/>
              <a:t>Agencie’s</a:t>
            </a:r>
            <a:r>
              <a:rPr lang="en-US" altLang="en-US" dirty="0"/>
              <a:t> Biological Assessment for the preferred alternative  (4A) for  California Water Fix. cms.capitoltechsolutions.com/</a:t>
            </a:r>
            <a:r>
              <a:rPr lang="en-US" altLang="en-US" dirty="0" err="1"/>
              <a:t>ClientData</a:t>
            </a:r>
            <a:r>
              <a:rPr lang="en-US" altLang="en-US" dirty="0"/>
              <a:t>/</a:t>
            </a:r>
            <a:r>
              <a:rPr lang="en-US" altLang="en-US" dirty="0" err="1"/>
              <a:t>CaliforniaWaterFix</a:t>
            </a:r>
            <a:r>
              <a:rPr lang="en-US" altLang="en-US" dirty="0"/>
              <a:t>/uploads/FIX_BA_TOC_Rev1.pdf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C7FB37C8-EF9D-4D08-83EE-4D2FD14E5F37}" type="slidenum">
              <a:rPr lang="en-US" altLang="en-US"/>
              <a:pPr/>
              <a:t>14</a:t>
            </a:fld>
            <a:endParaRPr lang="en-US" altLang="en-US"/>
          </a:p>
        </p:txBody>
      </p:sp>
      <p:sp>
        <p:nvSpPr>
          <p:cNvPr id="50177"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8923B1B2-537B-4FF1-85FA-2AF5B7B3E12C}" type="slidenum">
              <a:rPr lang="en-US" altLang="en-US"/>
              <a:pPr/>
              <a:t>16</a:t>
            </a:fld>
            <a:endParaRPr lang="en-US" altLang="en-US"/>
          </a:p>
        </p:txBody>
      </p:sp>
      <p:sp>
        <p:nvSpPr>
          <p:cNvPr id="51201" name="Rectangle 1"/>
          <p:cNvSpPr txBox="1">
            <a:spLocks noGrp="1" noRot="1" noChangeAspect="1" noChangeArrowheads="1"/>
          </p:cNvSpPr>
          <p:nvPr>
            <p:ph type="sldImg"/>
          </p:nvPr>
        </p:nvSpPr>
        <p:spPr bwMode="auto">
          <a:xfrm>
            <a:off x="1374775" y="763588"/>
            <a:ext cx="5014913"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0DB75C3E-A7C5-44FB-8992-4E15E5F558DB}" type="slidenum">
              <a:rPr lang="en-US" altLang="en-US"/>
              <a:pPr/>
              <a:t>17</a:t>
            </a:fld>
            <a:endParaRPr lang="en-US" altLang="en-US"/>
          </a:p>
        </p:txBody>
      </p:sp>
      <p:sp>
        <p:nvSpPr>
          <p:cNvPr id="52225"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B1666669-9A9E-4FD8-B6AC-1D31272A2EFA}" type="slidenum">
              <a:rPr lang="en-US" altLang="en-US"/>
              <a:pPr/>
              <a:t>19</a:t>
            </a:fld>
            <a:endParaRPr lang="en-US" altLang="en-US"/>
          </a:p>
        </p:txBody>
      </p:sp>
      <p:sp>
        <p:nvSpPr>
          <p:cNvPr id="55297" name="Rectangle 1"/>
          <p:cNvSpPr txBox="1">
            <a:spLocks noGrp="1" noRot="1" noChangeAspect="1" noChangeArrowheads="1"/>
          </p:cNvSpPr>
          <p:nvPr>
            <p:ph type="sldImg"/>
          </p:nvPr>
        </p:nvSpPr>
        <p:spPr bwMode="auto">
          <a:xfrm>
            <a:off x="1373188" y="763588"/>
            <a:ext cx="50260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777875" y="4776788"/>
            <a:ext cx="6210300"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8888" y="1238250"/>
            <a:ext cx="7558087" cy="2632075"/>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58888" y="3971925"/>
            <a:ext cx="7558087"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49D38CC5-5904-4183-9F4E-77525474E83C}" type="slidenum">
              <a:rPr lang="en-US" altLang="en-US"/>
              <a:pPr/>
              <a:t>‹#›</a:t>
            </a:fld>
            <a:endParaRPr lang="en-US" altLang="en-US"/>
          </a:p>
        </p:txBody>
      </p:sp>
    </p:spTree>
    <p:extLst>
      <p:ext uri="{BB962C8B-B14F-4D97-AF65-F5344CB8AC3E}">
        <p14:creationId xmlns:p14="http://schemas.microsoft.com/office/powerpoint/2010/main" val="2699995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A464F4BB-2195-425D-A85D-302C9FD56B9A}" type="slidenum">
              <a:rPr lang="en-US" altLang="en-US"/>
              <a:pPr/>
              <a:t>‹#›</a:t>
            </a:fld>
            <a:endParaRPr lang="en-US" altLang="en-US"/>
          </a:p>
        </p:txBody>
      </p:sp>
    </p:spTree>
    <p:extLst>
      <p:ext uri="{BB962C8B-B14F-4D97-AF65-F5344CB8AC3E}">
        <p14:creationId xmlns:p14="http://schemas.microsoft.com/office/powerpoint/2010/main" val="3333679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6150" y="301625"/>
            <a:ext cx="2263775" cy="6446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8" y="301625"/>
            <a:ext cx="6640512" cy="6446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DCD1E5E3-8BDA-405B-9008-E3776C9801A8}" type="slidenum">
              <a:rPr lang="en-US" altLang="en-US"/>
              <a:pPr/>
              <a:t>‹#›</a:t>
            </a:fld>
            <a:endParaRPr lang="en-US" altLang="en-US"/>
          </a:p>
        </p:txBody>
      </p:sp>
    </p:spTree>
    <p:extLst>
      <p:ext uri="{BB962C8B-B14F-4D97-AF65-F5344CB8AC3E}">
        <p14:creationId xmlns:p14="http://schemas.microsoft.com/office/powerpoint/2010/main" val="1729711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56687" cy="1250950"/>
          </a:xfrm>
        </p:spPr>
        <p:txBody>
          <a:bodyPr/>
          <a:lstStyle/>
          <a:p>
            <a:r>
              <a:rPr lang="en-US"/>
              <a:t>Click to edit Master title style</a:t>
            </a:r>
          </a:p>
        </p:txBody>
      </p:sp>
      <p:sp>
        <p:nvSpPr>
          <p:cNvPr id="3" name="Date Placeholder 2"/>
          <p:cNvSpPr>
            <a:spLocks noGrp="1"/>
          </p:cNvSpPr>
          <p:nvPr>
            <p:ph type="dt" idx="10"/>
          </p:nvPr>
        </p:nvSpPr>
        <p:spPr>
          <a:xfrm>
            <a:off x="503238" y="6888163"/>
            <a:ext cx="2336800" cy="509587"/>
          </a:xfrm>
        </p:spPr>
        <p:txBody>
          <a:bodyPr/>
          <a:lstStyle>
            <a:lvl1pPr>
              <a:defRPr/>
            </a:lvl1pPr>
          </a:lstStyle>
          <a:p>
            <a:endParaRPr lang="en-US" altLang="en-US"/>
          </a:p>
        </p:txBody>
      </p:sp>
      <p:sp>
        <p:nvSpPr>
          <p:cNvPr id="4" name="Footer Placeholder 3"/>
          <p:cNvSpPr>
            <a:spLocks noGrp="1"/>
          </p:cNvSpPr>
          <p:nvPr>
            <p:ph type="ftr" idx="11"/>
          </p:nvPr>
        </p:nvSpPr>
        <p:spPr>
          <a:xfrm>
            <a:off x="3446463" y="6888163"/>
            <a:ext cx="3182937" cy="509587"/>
          </a:xfrm>
        </p:spPr>
        <p:txBody>
          <a:bodyPr/>
          <a:lstStyle>
            <a:lvl1pPr>
              <a:defRPr/>
            </a:lvl1pPr>
          </a:lstStyle>
          <a:p>
            <a:endParaRPr lang="en-US" altLang="en-US"/>
          </a:p>
        </p:txBody>
      </p:sp>
      <p:sp>
        <p:nvSpPr>
          <p:cNvPr id="5" name="Slide Number Placeholder 4"/>
          <p:cNvSpPr>
            <a:spLocks noGrp="1"/>
          </p:cNvSpPr>
          <p:nvPr>
            <p:ph type="sldNum" idx="12"/>
          </p:nvPr>
        </p:nvSpPr>
        <p:spPr>
          <a:xfrm>
            <a:off x="7224713" y="6888163"/>
            <a:ext cx="2336800" cy="509587"/>
          </a:xfrm>
        </p:spPr>
        <p:txBody>
          <a:bodyPr/>
          <a:lstStyle>
            <a:lvl1pPr>
              <a:defRPr/>
            </a:lvl1pPr>
          </a:lstStyle>
          <a:p>
            <a:fld id="{77A2C188-7B53-4041-BB9F-6F7EDBD40EDF}" type="slidenum">
              <a:rPr lang="en-US" altLang="en-US"/>
              <a:pPr/>
              <a:t>‹#›</a:t>
            </a:fld>
            <a:endParaRPr lang="en-US" altLang="en-US"/>
          </a:p>
        </p:txBody>
      </p:sp>
    </p:spTree>
    <p:extLst>
      <p:ext uri="{BB962C8B-B14F-4D97-AF65-F5344CB8AC3E}">
        <p14:creationId xmlns:p14="http://schemas.microsoft.com/office/powerpoint/2010/main" val="3563311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4F79693A-9DA2-45CD-96D6-876A56292053}" type="slidenum">
              <a:rPr lang="en-US" altLang="en-US"/>
              <a:pPr/>
              <a:t>‹#›</a:t>
            </a:fld>
            <a:endParaRPr lang="en-US" altLang="en-US"/>
          </a:p>
        </p:txBody>
      </p:sp>
    </p:spTree>
    <p:extLst>
      <p:ext uri="{BB962C8B-B14F-4D97-AF65-F5344CB8AC3E}">
        <p14:creationId xmlns:p14="http://schemas.microsoft.com/office/powerpoint/2010/main" val="442577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5950"/>
            <a:ext cx="8689975" cy="31448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87388" y="5060950"/>
            <a:ext cx="8689975" cy="16541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8CC8B0B0-391F-4463-9D51-9F9E7824A41D}" type="slidenum">
              <a:rPr lang="en-US" altLang="en-US"/>
              <a:pPr/>
              <a:t>‹#›</a:t>
            </a:fld>
            <a:endParaRPr lang="en-US" altLang="en-US"/>
          </a:p>
        </p:txBody>
      </p:sp>
    </p:spTree>
    <p:extLst>
      <p:ext uri="{BB962C8B-B14F-4D97-AF65-F5344CB8AC3E}">
        <p14:creationId xmlns:p14="http://schemas.microsoft.com/office/powerpoint/2010/main" val="355871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768475"/>
            <a:ext cx="4451350" cy="4979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6988" y="1768475"/>
            <a:ext cx="4452937" cy="4979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0A0C0BE5-FD8D-4A1B-A99F-18582AB177B3}" type="slidenum">
              <a:rPr lang="en-US" altLang="en-US"/>
              <a:pPr/>
              <a:t>‹#›</a:t>
            </a:fld>
            <a:endParaRPr lang="en-US" altLang="en-US"/>
          </a:p>
        </p:txBody>
      </p:sp>
    </p:spTree>
    <p:extLst>
      <p:ext uri="{BB962C8B-B14F-4D97-AF65-F5344CB8AC3E}">
        <p14:creationId xmlns:p14="http://schemas.microsoft.com/office/powerpoint/2010/main" val="2817453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89975" cy="1460500"/>
          </a:xfrm>
        </p:spPr>
        <p:txBody>
          <a:bodyPr/>
          <a:lstStyle/>
          <a:p>
            <a:r>
              <a:rPr lang="en-US"/>
              <a:t>Click to edit Master title style</a:t>
            </a:r>
          </a:p>
        </p:txBody>
      </p:sp>
      <p:sp>
        <p:nvSpPr>
          <p:cNvPr id="3" name="Text Placeholder 2"/>
          <p:cNvSpPr>
            <a:spLocks noGrp="1"/>
          </p:cNvSpPr>
          <p:nvPr>
            <p:ph type="body" idx="1"/>
          </p:nvPr>
        </p:nvSpPr>
        <p:spPr>
          <a:xfrm>
            <a:off x="693738" y="1854200"/>
            <a:ext cx="4262437"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93738" y="2762250"/>
            <a:ext cx="4262437" cy="406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0638" y="1854200"/>
            <a:ext cx="4283075"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00638" y="2762250"/>
            <a:ext cx="4283075" cy="406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tLang="en-US"/>
          </a:p>
        </p:txBody>
      </p:sp>
      <p:sp>
        <p:nvSpPr>
          <p:cNvPr id="8" name="Footer Placeholder 7"/>
          <p:cNvSpPr>
            <a:spLocks noGrp="1"/>
          </p:cNvSpPr>
          <p:nvPr>
            <p:ph type="ftr" idx="11"/>
          </p:nvPr>
        </p:nvSpPr>
        <p:spPr/>
        <p:txBody>
          <a:bodyPr/>
          <a:lstStyle>
            <a:lvl1pPr>
              <a:defRPr/>
            </a:lvl1pPr>
          </a:lstStyle>
          <a:p>
            <a:endParaRPr lang="en-US" altLang="en-US"/>
          </a:p>
        </p:txBody>
      </p:sp>
      <p:sp>
        <p:nvSpPr>
          <p:cNvPr id="9" name="Slide Number Placeholder 8"/>
          <p:cNvSpPr>
            <a:spLocks noGrp="1"/>
          </p:cNvSpPr>
          <p:nvPr>
            <p:ph type="sldNum" idx="12"/>
          </p:nvPr>
        </p:nvSpPr>
        <p:spPr/>
        <p:txBody>
          <a:bodyPr/>
          <a:lstStyle>
            <a:lvl1pPr>
              <a:defRPr/>
            </a:lvl1pPr>
          </a:lstStyle>
          <a:p>
            <a:fld id="{144F8EB4-A4C4-4F2A-8176-5DF970206909}" type="slidenum">
              <a:rPr lang="en-US" altLang="en-US"/>
              <a:pPr/>
              <a:t>‹#›</a:t>
            </a:fld>
            <a:endParaRPr lang="en-US" altLang="en-US"/>
          </a:p>
        </p:txBody>
      </p:sp>
    </p:spTree>
    <p:extLst>
      <p:ext uri="{BB962C8B-B14F-4D97-AF65-F5344CB8AC3E}">
        <p14:creationId xmlns:p14="http://schemas.microsoft.com/office/powerpoint/2010/main" val="3732941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tLang="en-US"/>
          </a:p>
        </p:txBody>
      </p:sp>
      <p:sp>
        <p:nvSpPr>
          <p:cNvPr id="4" name="Footer Placeholder 3"/>
          <p:cNvSpPr>
            <a:spLocks noGrp="1"/>
          </p:cNvSpPr>
          <p:nvPr>
            <p:ph type="ftr" idx="11"/>
          </p:nvPr>
        </p:nvSpPr>
        <p:spPr/>
        <p:txBody>
          <a:bodyPr/>
          <a:lstStyle>
            <a:lvl1pPr>
              <a:defRPr/>
            </a:lvl1pPr>
          </a:lstStyle>
          <a:p>
            <a:endParaRPr lang="en-US" altLang="en-US"/>
          </a:p>
        </p:txBody>
      </p:sp>
      <p:sp>
        <p:nvSpPr>
          <p:cNvPr id="5" name="Slide Number Placeholder 4"/>
          <p:cNvSpPr>
            <a:spLocks noGrp="1"/>
          </p:cNvSpPr>
          <p:nvPr>
            <p:ph type="sldNum" idx="12"/>
          </p:nvPr>
        </p:nvSpPr>
        <p:spPr/>
        <p:txBody>
          <a:bodyPr/>
          <a:lstStyle>
            <a:lvl1pPr>
              <a:defRPr/>
            </a:lvl1pPr>
          </a:lstStyle>
          <a:p>
            <a:fld id="{3B79B1B3-C9A6-4D9B-8E4E-785EA3EFB253}" type="slidenum">
              <a:rPr lang="en-US" altLang="en-US"/>
              <a:pPr/>
              <a:t>‹#›</a:t>
            </a:fld>
            <a:endParaRPr lang="en-US" altLang="en-US"/>
          </a:p>
        </p:txBody>
      </p:sp>
    </p:spTree>
    <p:extLst>
      <p:ext uri="{BB962C8B-B14F-4D97-AF65-F5344CB8AC3E}">
        <p14:creationId xmlns:p14="http://schemas.microsoft.com/office/powerpoint/2010/main" val="1813655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tLang="en-US"/>
          </a:p>
        </p:txBody>
      </p:sp>
      <p:sp>
        <p:nvSpPr>
          <p:cNvPr id="3" name="Footer Placeholder 2"/>
          <p:cNvSpPr>
            <a:spLocks noGrp="1"/>
          </p:cNvSpPr>
          <p:nvPr>
            <p:ph type="ftr" idx="11"/>
          </p:nvPr>
        </p:nvSpPr>
        <p:spPr/>
        <p:txBody>
          <a:bodyPr/>
          <a:lstStyle>
            <a:lvl1pPr>
              <a:defRPr/>
            </a:lvl1pPr>
          </a:lstStyle>
          <a:p>
            <a:endParaRPr lang="en-US" altLang="en-US"/>
          </a:p>
        </p:txBody>
      </p:sp>
      <p:sp>
        <p:nvSpPr>
          <p:cNvPr id="4" name="Slide Number Placeholder 3"/>
          <p:cNvSpPr>
            <a:spLocks noGrp="1"/>
          </p:cNvSpPr>
          <p:nvPr>
            <p:ph type="sldNum" idx="12"/>
          </p:nvPr>
        </p:nvSpPr>
        <p:spPr/>
        <p:txBody>
          <a:bodyPr/>
          <a:lstStyle>
            <a:lvl1pPr>
              <a:defRPr/>
            </a:lvl1pPr>
          </a:lstStyle>
          <a:p>
            <a:fld id="{50B51B43-5D23-4F5E-8826-255BDD019D84}" type="slidenum">
              <a:rPr lang="en-US" altLang="en-US"/>
              <a:pPr/>
              <a:t>‹#›</a:t>
            </a:fld>
            <a:endParaRPr lang="en-US" altLang="en-US"/>
          </a:p>
        </p:txBody>
      </p:sp>
    </p:spTree>
    <p:extLst>
      <p:ext uri="{BB962C8B-B14F-4D97-AF65-F5344CB8AC3E}">
        <p14:creationId xmlns:p14="http://schemas.microsoft.com/office/powerpoint/2010/main" val="4032891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4825"/>
            <a:ext cx="3249612" cy="1763713"/>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83075" y="1089025"/>
            <a:ext cx="5100638" cy="5373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738" y="2268538"/>
            <a:ext cx="3249612"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D65F383A-07E4-402A-9C03-B20EDA797BE0}" type="slidenum">
              <a:rPr lang="en-US" altLang="en-US"/>
              <a:pPr/>
              <a:t>‹#›</a:t>
            </a:fld>
            <a:endParaRPr lang="en-US" altLang="en-US"/>
          </a:p>
        </p:txBody>
      </p:sp>
    </p:spTree>
    <p:extLst>
      <p:ext uri="{BB962C8B-B14F-4D97-AF65-F5344CB8AC3E}">
        <p14:creationId xmlns:p14="http://schemas.microsoft.com/office/powerpoint/2010/main" val="914552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4825"/>
            <a:ext cx="3249612" cy="1763713"/>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83075" y="1089025"/>
            <a:ext cx="5100638" cy="5373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93738" y="2268538"/>
            <a:ext cx="3249612"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D44ED570-CB01-4AD7-A06E-620881DA3503}" type="slidenum">
              <a:rPr lang="en-US" altLang="en-US"/>
              <a:pPr/>
              <a:t>‹#›</a:t>
            </a:fld>
            <a:endParaRPr lang="en-US" altLang="en-US"/>
          </a:p>
        </p:txBody>
      </p:sp>
    </p:spTree>
    <p:extLst>
      <p:ext uri="{BB962C8B-B14F-4D97-AF65-F5344CB8AC3E}">
        <p14:creationId xmlns:p14="http://schemas.microsoft.com/office/powerpoint/2010/main" val="348748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1625"/>
            <a:ext cx="9056687" cy="1250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p:cNvSpPr>
            <a:spLocks noGrp="1" noChangeArrowheads="1"/>
          </p:cNvSpPr>
          <p:nvPr>
            <p:ph type="body" idx="1"/>
          </p:nvPr>
        </p:nvSpPr>
        <p:spPr bwMode="auto">
          <a:xfrm>
            <a:off x="503238" y="1768475"/>
            <a:ext cx="9056687" cy="497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7" name="Rectangle 3"/>
          <p:cNvSpPr>
            <a:spLocks noGrp="1" noChangeArrowheads="1"/>
          </p:cNvSpPr>
          <p:nvPr>
            <p:ph type="dt"/>
          </p:nvPr>
        </p:nvSpPr>
        <p:spPr bwMode="auto">
          <a:xfrm>
            <a:off x="503238" y="6888163"/>
            <a:ext cx="2336800" cy="50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endParaRPr lang="en-US" altLang="en-US"/>
          </a:p>
        </p:txBody>
      </p:sp>
      <p:sp>
        <p:nvSpPr>
          <p:cNvPr id="1028" name="Rectangle 4"/>
          <p:cNvSpPr>
            <a:spLocks noGrp="1" noChangeArrowheads="1"/>
          </p:cNvSpPr>
          <p:nvPr>
            <p:ph type="ftr"/>
          </p:nvPr>
        </p:nvSpPr>
        <p:spPr bwMode="auto">
          <a:xfrm>
            <a:off x="3446463" y="6888163"/>
            <a:ext cx="3182937" cy="50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endParaRPr lang="en-US" altLang="en-US"/>
          </a:p>
        </p:txBody>
      </p:sp>
      <p:sp>
        <p:nvSpPr>
          <p:cNvPr id="1029" name="Rectangle 5"/>
          <p:cNvSpPr>
            <a:spLocks noGrp="1" noChangeArrowheads="1"/>
          </p:cNvSpPr>
          <p:nvPr>
            <p:ph type="sldNum"/>
          </p:nvPr>
        </p:nvSpPr>
        <p:spPr bwMode="auto">
          <a:xfrm>
            <a:off x="7224713" y="6888163"/>
            <a:ext cx="2336800" cy="50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fld id="{69073058-8DD5-45FC-ACB2-26A8E447820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57200" rtl="0" fontAlgn="base" hangingPunct="0">
        <a:lnSpc>
          <a:spcPct val="93000"/>
        </a:lnSpc>
        <a:spcBef>
          <a:spcPct val="0"/>
        </a:spcBef>
        <a:spcAft>
          <a:spcPts val="14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7588"/>
            <a:ext cx="10075863" cy="5667673"/>
          </a:xfrm>
          <a:prstGeom prst="rect">
            <a:avLst/>
          </a:prstGeom>
        </p:spPr>
      </p:pic>
    </p:spTree>
    <p:extLst>
      <p:ext uri="{BB962C8B-B14F-4D97-AF65-F5344CB8AC3E}">
        <p14:creationId xmlns:p14="http://schemas.microsoft.com/office/powerpoint/2010/main" val="54637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7588"/>
            <a:ext cx="10075863" cy="5667673"/>
          </a:xfrm>
          <a:prstGeom prst="rect">
            <a:avLst/>
          </a:prstGeom>
        </p:spPr>
      </p:pic>
    </p:spTree>
    <p:extLst>
      <p:ext uri="{BB962C8B-B14F-4D97-AF65-F5344CB8AC3E}">
        <p14:creationId xmlns:p14="http://schemas.microsoft.com/office/powerpoint/2010/main" val="3391025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503238" y="-58738"/>
            <a:ext cx="9059862" cy="1254126"/>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a:t>California Water Fix Monitoring and Collaboration</a:t>
            </a:r>
          </a:p>
        </p:txBody>
      </p:sp>
      <p:sp>
        <p:nvSpPr>
          <p:cNvPr id="6146" name="Rectangle 2"/>
          <p:cNvSpPr>
            <a:spLocks noGrp="1" noChangeArrowheads="1"/>
          </p:cNvSpPr>
          <p:nvPr>
            <p:ph type="body" idx="1"/>
          </p:nvPr>
        </p:nvSpPr>
        <p:spPr>
          <a:xfrm>
            <a:off x="457200" y="1125538"/>
            <a:ext cx="9059863" cy="6013450"/>
          </a:xfrm>
          <a:ln/>
        </p:spPr>
        <p:txBody>
          <a:bodyPr/>
          <a:lstStyle/>
          <a:p>
            <a:pPr marL="557213" indent="-557213">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California Water Fix requires substantial monitoring and reporting to minimize environmental impacts  </a:t>
            </a:r>
          </a:p>
          <a:p>
            <a:pPr marL="557213" indent="-557213">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Data collected for island management can be integrated into reporting and mitigation for the Water Fix project </a:t>
            </a:r>
          </a:p>
          <a:p>
            <a:pPr marL="557213" indent="-557213">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Monitoring and reporting mandated in the EIR for Water Fix integrated into OpenNRM  </a:t>
            </a:r>
          </a:p>
          <a:p>
            <a:pPr marL="557213" indent="-557213">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Types of data collected will have crossover with existing research efforts and island management strategies</a:t>
            </a:r>
          </a:p>
          <a:p>
            <a:pPr marL="557213" indent="-557213">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Monitoring topics for California Water Fix include: </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Flows management</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Turbidity</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Salinity</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pH</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Fish rescue and salvage</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Biological monitoring of listed and endangered species</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Storm water quality monitoring</a:t>
            </a:r>
          </a:p>
          <a:p>
            <a:pPr marL="1173163" lvl="1" indent="-498475">
              <a:buSzPct val="45000"/>
              <a:buFont typeface="Wingdings" panose="05000000000000000000" pitchFamily="2" charset="2"/>
              <a:buChar char=""/>
              <a:tabLst>
                <a:tab pos="557213"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pPr>
            <a:r>
              <a:rPr lang="en-US" altLang="en-US" sz="1800" dirty="0"/>
              <a:t>Compliance with all existing environmental standards and regulations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503238" y="301625"/>
            <a:ext cx="9067800" cy="1262063"/>
          </a:xfrm>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General Island Management</a:t>
            </a:r>
          </a:p>
        </p:txBody>
      </p:sp>
      <p:sp>
        <p:nvSpPr>
          <p:cNvPr id="7170" name="Rectangle 2"/>
          <p:cNvSpPr>
            <a:spLocks noGrp="1" noChangeArrowheads="1"/>
          </p:cNvSpPr>
          <p:nvPr>
            <p:ph type="body" idx="1"/>
          </p:nvPr>
        </p:nvSpPr>
        <p:spPr>
          <a:xfrm>
            <a:off x="503238" y="1768475"/>
            <a:ext cx="9067800" cy="4991100"/>
          </a:xfrm>
          <a:ln/>
        </p:spPr>
        <p:txBody>
          <a:bodyPr/>
          <a:lstStyle/>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Levees in poor shape due to subsidence </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Diversions and discharges to and from islands</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Flood protection</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Wildlife Habitat</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Water Supply and Quality</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Emergency Management and Planning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2687817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503238" y="301625"/>
            <a:ext cx="9059862" cy="125412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Sacramento River in the Delta</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8489950" cy="5929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body"/>
          </p:nvPr>
        </p:nvSpPr>
        <p:spPr>
          <a:xfrm>
            <a:off x="960438" y="1046163"/>
            <a:ext cx="8180387" cy="4991100"/>
          </a:xfrm>
          <a:ln/>
        </p:spPr>
        <p:txBody>
          <a:bodyPr tIns="17640" anchor="t"/>
          <a:lstStyle/>
          <a:p>
            <a:pPr indent="338138">
              <a:spcAft>
                <a:spcPts val="1413"/>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800" b="1" dirty="0">
                <a:cs typeface="Arial" panose="020B0604020202020204" pitchFamily="34" charset="0"/>
              </a:rPr>
              <a:t>Value to Customer </a:t>
            </a:r>
          </a:p>
          <a:p>
            <a:pPr indent="338138" algn="l">
              <a:spcAft>
                <a:spcPts val="1413"/>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000" dirty="0">
                <a:cs typeface="Arial" panose="020B0604020202020204" pitchFamily="34" charset="0"/>
              </a:rPr>
              <a:t>Management, monitoring and reporting topics include:</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General Island Management </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Water Supply Reliability:  Levee Management and Maintenance, Emergency Freshwater, Salinity Management</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Emergency Management Planning</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Habitat Restoration and Monitoring:  Tidal Wetlands, Food Production, Flyways</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Monitoring Migration Pathways of Important Species:  Salmon and Delta Smelt </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Regulatory Compliance and Reporting:  Diversions (SB88), Water Quality</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Conservation </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Reducing Carbon Emissions</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Improve Air Quality</a:t>
            </a:r>
          </a:p>
          <a:p>
            <a:pPr marL="879475" indent="-546100" algn="l">
              <a:spcAft>
                <a:spcPts val="1413"/>
              </a:spcAft>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1600" dirty="0">
                <a:cs typeface="Arial" panose="020B0604020202020204" pitchFamily="34" charset="0"/>
              </a:rPr>
              <a:t>California Water Fix</a:t>
            </a:r>
          </a:p>
          <a:p>
            <a:pPr marL="457200" indent="-217488" algn="l">
              <a:spcAft>
                <a:spcPts val="1413"/>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altLang="en-US" sz="1600" dirty="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2086800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438128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629280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2707024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93430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702717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524620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469628" y="657225"/>
            <a:ext cx="7302500" cy="1262062"/>
          </a:xfrm>
          <a:solidFill>
            <a:schemeClr val="tx1">
              <a:alpha val="56000"/>
            </a:schemeClr>
          </a:solidFill>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b="1" dirty="0">
                <a:solidFill>
                  <a:schemeClr val="bg1"/>
                </a:solidFill>
              </a:rPr>
              <a:t>Water Supply Reliability and Emergency Planning</a:t>
            </a:r>
          </a:p>
        </p:txBody>
      </p:sp>
      <p:sp>
        <p:nvSpPr>
          <p:cNvPr id="14339" name="Rectangle 3"/>
          <p:cNvSpPr>
            <a:spLocks noGrp="1" noChangeArrowheads="1"/>
          </p:cNvSpPr>
          <p:nvPr>
            <p:ph type="body" idx="1"/>
          </p:nvPr>
        </p:nvSpPr>
        <p:spPr>
          <a:xfrm>
            <a:off x="1469627" y="3019425"/>
            <a:ext cx="7433468" cy="2828925"/>
          </a:xfrm>
          <a:solidFill>
            <a:schemeClr val="tx1">
              <a:alpha val="57000"/>
            </a:schemeClr>
          </a:solidFill>
          <a:ln/>
        </p:spPr>
        <p:txBody>
          <a:bodyPr/>
          <a:lstStyle/>
          <a:p>
            <a:pPr marL="423863" indent="-317500">
              <a:buClrTx/>
              <a:buSzPct val="45000"/>
              <a:buFontTx/>
              <a:buNone/>
              <a:tabLst>
                <a:tab pos="423863" algn="l"/>
                <a:tab pos="536575" algn="l"/>
                <a:tab pos="993775" algn="l"/>
                <a:tab pos="1450975" algn="l"/>
                <a:tab pos="1908175" algn="l"/>
                <a:tab pos="2365375" algn="l"/>
                <a:tab pos="2822575" algn="l"/>
                <a:tab pos="3279775" algn="l"/>
                <a:tab pos="3736975" algn="l"/>
                <a:tab pos="4194175" algn="l"/>
                <a:tab pos="4651375" algn="l"/>
                <a:tab pos="5108575" algn="l"/>
                <a:tab pos="5565775" algn="l"/>
                <a:tab pos="6022975" algn="l"/>
                <a:tab pos="6480175" algn="l"/>
                <a:tab pos="6937375" algn="l"/>
                <a:tab pos="7394575" algn="l"/>
                <a:tab pos="7851775" algn="l"/>
                <a:tab pos="8308975" algn="l"/>
                <a:tab pos="8766175" algn="l"/>
                <a:tab pos="9223375" algn="l"/>
              </a:tabLst>
            </a:pPr>
            <a:r>
              <a:rPr lang="en-US" altLang="en-US" b="1" dirty="0">
                <a:solidFill>
                  <a:srgbClr val="EEEEEE"/>
                </a:solidFill>
              </a:rPr>
              <a:t>Issues include:</a:t>
            </a:r>
          </a:p>
          <a:p>
            <a:pPr marL="914400" lvl="1" indent="0">
              <a:tabLst>
                <a:tab pos="423863" algn="l"/>
                <a:tab pos="536575" algn="l"/>
                <a:tab pos="993775" algn="l"/>
                <a:tab pos="1450975" algn="l"/>
                <a:tab pos="1908175" algn="l"/>
                <a:tab pos="2365375" algn="l"/>
                <a:tab pos="2822575" algn="l"/>
                <a:tab pos="3279775" algn="l"/>
                <a:tab pos="3736975" algn="l"/>
                <a:tab pos="4194175" algn="l"/>
                <a:tab pos="4651375" algn="l"/>
                <a:tab pos="5108575" algn="l"/>
                <a:tab pos="5565775" algn="l"/>
                <a:tab pos="6022975" algn="l"/>
                <a:tab pos="6480175" algn="l"/>
                <a:tab pos="6937375" algn="l"/>
                <a:tab pos="7394575" algn="l"/>
                <a:tab pos="7851775" algn="l"/>
                <a:tab pos="8308975" algn="l"/>
                <a:tab pos="8766175" algn="l"/>
                <a:tab pos="9223375" algn="l"/>
              </a:tabLst>
            </a:pPr>
            <a:r>
              <a:rPr lang="en-US" altLang="en-US" b="1" dirty="0">
                <a:solidFill>
                  <a:srgbClr val="EEEEEE"/>
                </a:solidFill>
              </a:rPr>
              <a:t>Levee Management and Maintenance</a:t>
            </a:r>
          </a:p>
          <a:p>
            <a:pPr marL="914400" lvl="1" indent="0">
              <a:tabLst>
                <a:tab pos="423863" algn="l"/>
                <a:tab pos="536575" algn="l"/>
                <a:tab pos="993775" algn="l"/>
                <a:tab pos="1450975" algn="l"/>
                <a:tab pos="1908175" algn="l"/>
                <a:tab pos="2365375" algn="l"/>
                <a:tab pos="2822575" algn="l"/>
                <a:tab pos="3279775" algn="l"/>
                <a:tab pos="3736975" algn="l"/>
                <a:tab pos="4194175" algn="l"/>
                <a:tab pos="4651375" algn="l"/>
                <a:tab pos="5108575" algn="l"/>
                <a:tab pos="5565775" algn="l"/>
                <a:tab pos="6022975" algn="l"/>
                <a:tab pos="6480175" algn="l"/>
                <a:tab pos="6937375" algn="l"/>
                <a:tab pos="7394575" algn="l"/>
                <a:tab pos="7851775" algn="l"/>
                <a:tab pos="8308975" algn="l"/>
                <a:tab pos="8766175" algn="l"/>
                <a:tab pos="9223375" algn="l"/>
              </a:tabLst>
            </a:pPr>
            <a:r>
              <a:rPr lang="en-US" altLang="en-US" b="1" dirty="0">
                <a:solidFill>
                  <a:srgbClr val="EEEEEE"/>
                </a:solidFill>
              </a:rPr>
              <a:t>Emergency Freshwater</a:t>
            </a:r>
          </a:p>
          <a:p>
            <a:pPr marL="914400" lvl="1" indent="0">
              <a:tabLst>
                <a:tab pos="423863" algn="l"/>
                <a:tab pos="536575" algn="l"/>
                <a:tab pos="993775" algn="l"/>
                <a:tab pos="1450975" algn="l"/>
                <a:tab pos="1908175" algn="l"/>
                <a:tab pos="2365375" algn="l"/>
                <a:tab pos="2822575" algn="l"/>
                <a:tab pos="3279775" algn="l"/>
                <a:tab pos="3736975" algn="l"/>
                <a:tab pos="4194175" algn="l"/>
                <a:tab pos="4651375" algn="l"/>
                <a:tab pos="5108575" algn="l"/>
                <a:tab pos="5565775" algn="l"/>
                <a:tab pos="6022975" algn="l"/>
                <a:tab pos="6480175" algn="l"/>
                <a:tab pos="6937375" algn="l"/>
                <a:tab pos="7394575" algn="l"/>
                <a:tab pos="7851775" algn="l"/>
                <a:tab pos="8308975" algn="l"/>
                <a:tab pos="8766175" algn="l"/>
                <a:tab pos="9223375" algn="l"/>
              </a:tabLst>
            </a:pPr>
            <a:r>
              <a:rPr lang="en-US" altLang="en-US" b="1" dirty="0">
                <a:solidFill>
                  <a:srgbClr val="EEEEEE"/>
                </a:solidFill>
              </a:rPr>
              <a:t>Salinity Management</a:t>
            </a:r>
          </a:p>
          <a:p>
            <a:pPr marL="914400" lvl="1" indent="0">
              <a:tabLst>
                <a:tab pos="423863" algn="l"/>
                <a:tab pos="536575" algn="l"/>
                <a:tab pos="993775" algn="l"/>
                <a:tab pos="1450975" algn="l"/>
                <a:tab pos="1908175" algn="l"/>
                <a:tab pos="2365375" algn="l"/>
                <a:tab pos="2822575" algn="l"/>
                <a:tab pos="3279775" algn="l"/>
                <a:tab pos="3736975" algn="l"/>
                <a:tab pos="4194175" algn="l"/>
                <a:tab pos="4651375" algn="l"/>
                <a:tab pos="5108575" algn="l"/>
                <a:tab pos="5565775" algn="l"/>
                <a:tab pos="6022975" algn="l"/>
                <a:tab pos="6480175" algn="l"/>
                <a:tab pos="6937375" algn="l"/>
                <a:tab pos="7394575" algn="l"/>
                <a:tab pos="7851775" algn="l"/>
                <a:tab pos="8308975" algn="l"/>
                <a:tab pos="8766175" algn="l"/>
                <a:tab pos="9223375" algn="l"/>
              </a:tabLst>
            </a:pPr>
            <a:r>
              <a:rPr lang="en-US" altLang="en-US" b="1" dirty="0">
                <a:solidFill>
                  <a:srgbClr val="EEEEEE"/>
                </a:solidFill>
              </a:rPr>
              <a:t>Emergency Management Planning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503238" y="301625"/>
            <a:ext cx="9067800" cy="1262063"/>
          </a:xfrm>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Levee Management and Maintenance</a:t>
            </a:r>
          </a:p>
        </p:txBody>
      </p:sp>
      <p:sp>
        <p:nvSpPr>
          <p:cNvPr id="15362" name="Rectangle 2"/>
          <p:cNvSpPr>
            <a:spLocks noGrp="1" noChangeArrowheads="1"/>
          </p:cNvSpPr>
          <p:nvPr>
            <p:ph type="body" idx="1"/>
          </p:nvPr>
        </p:nvSpPr>
        <p:spPr>
          <a:xfrm>
            <a:off x="503238" y="1768475"/>
            <a:ext cx="9067800" cy="4991100"/>
          </a:xfrm>
          <a:ln/>
        </p:spPr>
        <p:txBody>
          <a:bodyPr/>
          <a:lstStyle/>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Levees are integral to maintaining freshwater supplies in California</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Levee function is a factor in flood management and planning</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Levees are subject to regulations and standards for asset and flood protection</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Maintenance is the responsibility of Reclamation District</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FEMA HMP</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sz="3000" dirty="0"/>
              <a:t>USACE PL 84-99</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2616596" y="428625"/>
            <a:ext cx="4839493" cy="126047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Levee Monitoring</a:t>
            </a:r>
          </a:p>
        </p:txBody>
      </p:sp>
      <p:sp>
        <p:nvSpPr>
          <p:cNvPr id="17410" name="Rectangle 2"/>
          <p:cNvSpPr>
            <a:spLocks noGrp="1" noChangeArrowheads="1"/>
          </p:cNvSpPr>
          <p:nvPr>
            <p:ph type="body" idx="1"/>
          </p:nvPr>
        </p:nvSpPr>
        <p:spPr>
          <a:xfrm>
            <a:off x="1397397" y="2257425"/>
            <a:ext cx="7277893" cy="4059237"/>
          </a:xfrm>
          <a:ln/>
        </p:spPr>
        <p:txBody>
          <a:bodyPr/>
          <a:lstStyle/>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Key requirements for levee monitoring: </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Daily, weekly and monthly visual inspections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Profile surveys with CORS GPS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Piezometer and inclinometer readings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Terrestrial 3-D scanning</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Aerial LiDAR and photogrammetry</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GIS analyses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503238" y="301625"/>
            <a:ext cx="9067800" cy="1262063"/>
          </a:xfrm>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Purpose</a:t>
            </a:r>
          </a:p>
        </p:txBody>
      </p:sp>
      <p:sp>
        <p:nvSpPr>
          <p:cNvPr id="3074" name="Rectangle 2"/>
          <p:cNvSpPr>
            <a:spLocks noGrp="1" noChangeArrowheads="1"/>
          </p:cNvSpPr>
          <p:nvPr>
            <p:ph type="subTitle" idx="4294967295"/>
          </p:nvPr>
        </p:nvSpPr>
        <p:spPr bwMode="auto">
          <a:xfrm>
            <a:off x="549275" y="1646238"/>
            <a:ext cx="9094788" cy="46386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240" rIns="0" bIns="0" anchor="ctr"/>
          <a:lstStyle/>
          <a:p>
            <a:pPr marL="736600" indent="-285750">
              <a:lnSpc>
                <a:spcPct val="150000"/>
              </a:lnSpc>
              <a:spcAft>
                <a:spcPct val="0"/>
              </a:spcAft>
              <a:buClrTx/>
              <a:buFont typeface="Arial" panose="020B0604020202020204" pitchFamily="34" charset="0"/>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2000" dirty="0">
                <a:solidFill>
                  <a:schemeClr val="tx1"/>
                </a:solidFill>
                <a:latin typeface="Helvetica;Arial" pitchFamily="32" charset="0"/>
                <a:cs typeface="Helvetica;Arial" pitchFamily="32" charset="0"/>
              </a:rPr>
              <a:t>Comprehensive data management platform for Delta islands and levees</a:t>
            </a:r>
          </a:p>
          <a:p>
            <a:pPr marL="736600" indent="-285750">
              <a:lnSpc>
                <a:spcPct val="150000"/>
              </a:lnSpc>
              <a:spcAft>
                <a:spcPct val="0"/>
              </a:spcAft>
              <a:buClrTx/>
              <a:buFont typeface="Arial" panose="020B0604020202020204" pitchFamily="34" charset="0"/>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2000" dirty="0">
                <a:solidFill>
                  <a:schemeClr val="tx1"/>
                </a:solidFill>
                <a:latin typeface="Helvetica;Arial" pitchFamily="32" charset="0"/>
                <a:cs typeface="Helvetica;Arial" pitchFamily="32" charset="0"/>
              </a:rPr>
              <a:t>Regulatory compliance and reporting for island management</a:t>
            </a:r>
          </a:p>
          <a:p>
            <a:pPr marL="736600" indent="-285750">
              <a:lnSpc>
                <a:spcPct val="150000"/>
              </a:lnSpc>
              <a:spcAft>
                <a:spcPct val="0"/>
              </a:spcAft>
              <a:buClrTx/>
              <a:buFont typeface="Arial" panose="020B0604020202020204" pitchFamily="34" charset="0"/>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2000" dirty="0">
                <a:solidFill>
                  <a:schemeClr val="tx1"/>
                </a:solidFill>
                <a:latin typeface="Helvetica;Arial" pitchFamily="32" charset="0"/>
                <a:cs typeface="Helvetica;Arial" pitchFamily="32" charset="0"/>
              </a:rPr>
              <a:t>Cyber infrastructure to support portions of California </a:t>
            </a:r>
            <a:r>
              <a:rPr lang="en-US" altLang="en-US" sz="2000" dirty="0" err="1">
                <a:solidFill>
                  <a:schemeClr val="tx1"/>
                </a:solidFill>
                <a:latin typeface="Helvetica;Arial" pitchFamily="32" charset="0"/>
                <a:cs typeface="Helvetica;Arial" pitchFamily="32" charset="0"/>
              </a:rPr>
              <a:t>WaterFix</a:t>
            </a:r>
            <a:endParaRPr lang="en-US" altLang="en-US" sz="2000" dirty="0">
              <a:solidFill>
                <a:schemeClr val="tx1"/>
              </a:solidFill>
              <a:latin typeface="Helvetica;Arial" pitchFamily="32" charset="0"/>
              <a:cs typeface="Helvetica;Arial" pitchFamily="32" charset="0"/>
            </a:endParaRPr>
          </a:p>
          <a:p>
            <a:pPr marL="736600" indent="-285750">
              <a:lnSpc>
                <a:spcPct val="150000"/>
              </a:lnSpc>
              <a:spcAft>
                <a:spcPct val="0"/>
              </a:spcAft>
              <a:buClrTx/>
              <a:buFont typeface="Arial" panose="020B0604020202020204" pitchFamily="34" charset="0"/>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2000" dirty="0">
                <a:solidFill>
                  <a:schemeClr val="tx1"/>
                </a:solidFill>
                <a:latin typeface="Helvetica;Arial" pitchFamily="32" charset="0"/>
                <a:cs typeface="Helvetica;Arial" pitchFamily="32" charset="0"/>
              </a:rPr>
              <a:t>Platform for demonstrating objectives for attaining the state's co-equal goals</a:t>
            </a:r>
          </a:p>
          <a:p>
            <a:pPr marL="736600" indent="-285750">
              <a:lnSpc>
                <a:spcPct val="150000"/>
              </a:lnSpc>
              <a:spcAft>
                <a:spcPct val="0"/>
              </a:spcAft>
              <a:buClrTx/>
              <a:buFont typeface="Arial" panose="020B0604020202020204" pitchFamily="34" charset="0"/>
              <a:buChar char="•"/>
              <a:tabLst>
                <a:tab pos="450850"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US" altLang="en-US" sz="2000" dirty="0">
                <a:solidFill>
                  <a:schemeClr val="tx1"/>
                </a:solidFill>
                <a:latin typeface="Helvetica;Arial" pitchFamily="32" charset="0"/>
                <a:cs typeface="Helvetica;Arial" pitchFamily="32" charset="0"/>
              </a:rPr>
              <a:t>Facilitate collaboration between land owners, consultants, reclamation districts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503238" y="-166688"/>
            <a:ext cx="9066212" cy="1260476"/>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USACE PL 84-99 Compliance</a:t>
            </a:r>
          </a:p>
        </p:txBody>
      </p:sp>
      <p:sp>
        <p:nvSpPr>
          <p:cNvPr id="20482" name="Rectangle 2"/>
          <p:cNvSpPr>
            <a:spLocks noGrp="1" noChangeArrowheads="1"/>
          </p:cNvSpPr>
          <p:nvPr>
            <p:ph type="body" idx="1"/>
          </p:nvPr>
        </p:nvSpPr>
        <p:spPr>
          <a:xfrm>
            <a:off x="503238" y="977900"/>
            <a:ext cx="9066212" cy="6208713"/>
          </a:xfrm>
          <a:ln/>
        </p:spPr>
        <p:txBody>
          <a:bodyPr/>
          <a:lstStyle/>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Levee Safety Program – provides eligibility for federal rehab assistance to levees if maintained to standards</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Under program: “eligible damage” restored to pre-event condition:</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At no cost to federal system owners</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At 20% of cost to non-federal system owners</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Regularly inspected by USACE</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000" dirty="0"/>
              <a:t>Surveyed parameters include: </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Stability </a:t>
            </a:r>
            <a:r>
              <a:rPr lang="en-US" altLang="en-US" sz="1400" dirty="0"/>
              <a:t>(Piezometers, Inclinometers)</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Subsidence </a:t>
            </a:r>
            <a:r>
              <a:rPr lang="en-US" altLang="en-US" sz="1400" dirty="0"/>
              <a:t>(LiDAR, Profile and Cross-section Surveys, 3D scanning)</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Cracking </a:t>
            </a:r>
            <a:r>
              <a:rPr lang="en-US" altLang="en-US" sz="1400" dirty="0"/>
              <a:t>(Daily visual inspections, 3D scanning, Photogrammetry)</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Vegetation growth </a:t>
            </a:r>
            <a:r>
              <a:rPr lang="en-US" altLang="en-US" sz="1400" dirty="0"/>
              <a:t>(Daily visual inspections, LiDAR)</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Erosion (Daily visual inspections)</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Settlement and depressions </a:t>
            </a:r>
            <a:r>
              <a:rPr lang="en-US" altLang="en-US" sz="1400" dirty="0"/>
              <a:t>(Daily visual inspections, LiDAR, Profile and Cross-section Surveys, 3D scanning)</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Animal control </a:t>
            </a:r>
            <a:r>
              <a:rPr lang="en-US" altLang="en-US" sz="1400" dirty="0"/>
              <a:t>(Daily visual inspections)</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Rip-rap condition </a:t>
            </a:r>
            <a:r>
              <a:rPr lang="en-US" altLang="en-US" sz="1400" dirty="0"/>
              <a:t>(Daily visual inspections)</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1600" dirty="0"/>
              <a:t>Elevation changes </a:t>
            </a:r>
            <a:r>
              <a:rPr lang="en-US" altLang="en-US" sz="1400" dirty="0"/>
              <a:t>(LiDAR, Profile and Cross-section Surveys, 3D scanning, inclinometer)</a:t>
            </a:r>
          </a:p>
          <a:p>
            <a:pPr marL="1166813" lvl="1" indent="-492125">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endParaRPr lang="en-US" altLang="en-US" sz="16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127" y="0"/>
            <a:ext cx="4893609" cy="756285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503238" y="301625"/>
            <a:ext cx="9067800" cy="1262063"/>
          </a:xfrm>
          <a:ln/>
        </p:spPr>
        <p:txBody>
          <a:bodyPr tIns="3888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FEMA HMP</a:t>
            </a:r>
          </a:p>
        </p:txBody>
      </p:sp>
      <p:sp>
        <p:nvSpPr>
          <p:cNvPr id="21506" name="Rectangle 2"/>
          <p:cNvSpPr>
            <a:spLocks noGrp="1" noChangeArrowheads="1"/>
          </p:cNvSpPr>
          <p:nvPr>
            <p:ph type="body" idx="1"/>
          </p:nvPr>
        </p:nvSpPr>
        <p:spPr>
          <a:xfrm>
            <a:off x="503238" y="1768475"/>
            <a:ext cx="9067800" cy="4991100"/>
          </a:xfrm>
          <a:ln/>
        </p:spPr>
        <p:txBody>
          <a:bodyPr/>
          <a:lstStyle/>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Hazard Mitigation Plans – reduce loss of life and property during disasters</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Levee conditions are part of HMP's </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Must comply with HMP to qualify for certain funding from FEMA</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Numerous sections of levees in Delta not in compliance</a:t>
            </a:r>
          </a:p>
          <a:p>
            <a:pPr marL="422275" indent="-317500">
              <a:buSzPct val="45000"/>
              <a:buFont typeface="Wingdings" panose="05000000000000000000" pitchFamily="2" charset="2"/>
              <a:buChar char=""/>
              <a:tabLst>
                <a:tab pos="422275" algn="l"/>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pPr>
            <a:r>
              <a:rPr lang="en-US" altLang="en-US"/>
              <a:t>DWR maps of HMP compliance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127" y="0"/>
            <a:ext cx="4893609" cy="756285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921" y="0"/>
            <a:ext cx="5844020" cy="75628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22" y="0"/>
            <a:ext cx="9787218" cy="75628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5921" y="0"/>
            <a:ext cx="5844020" cy="756285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322" y="0"/>
            <a:ext cx="9787218" cy="756285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503238" y="-166688"/>
            <a:ext cx="9066212" cy="1260476"/>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a:t>Emergency Management Planning</a:t>
            </a:r>
          </a:p>
        </p:txBody>
      </p:sp>
      <p:sp>
        <p:nvSpPr>
          <p:cNvPr id="25602" name="Rectangle 2"/>
          <p:cNvSpPr>
            <a:spLocks noGrp="1" noChangeArrowheads="1"/>
          </p:cNvSpPr>
          <p:nvPr>
            <p:ph type="body" idx="1"/>
          </p:nvPr>
        </p:nvSpPr>
        <p:spPr>
          <a:xfrm>
            <a:off x="503238" y="1182688"/>
            <a:ext cx="9066212" cy="5945187"/>
          </a:xfrm>
          <a:ln/>
        </p:spPr>
        <p:txBody>
          <a:bodyPr/>
          <a:lstStyle/>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California has FEMA approved State Hazard Mitigation Plan</a:t>
            </a:r>
          </a:p>
          <a:p>
            <a:pPr marL="1476375" lvl="1" indent="-561975">
              <a:buFont typeface="Times New Roman" panose="02020603050405020304" pitchFamily="18"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Many local jurisdictions also have more specific FEMA approved HMPs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Hazard Mitigation Plans identify: </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Hazards and potential impacts on life and property</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Actions to reduce losses from hazards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Coordinated process to respond and mitigate hazard impacts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Response relies on: </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Ability to communicate risk </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Identify immediate mitigation actions and relief efforts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200" dirty="0"/>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200" dirty="0"/>
              <a:t>Emergency Response Dashboard using OpenNRM tools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7588"/>
            <a:ext cx="10075863" cy="566767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3112015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594973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503238" y="-166688"/>
            <a:ext cx="9066212" cy="1260476"/>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Island Diversions and SB 88</a:t>
            </a:r>
          </a:p>
        </p:txBody>
      </p:sp>
      <p:sp>
        <p:nvSpPr>
          <p:cNvPr id="29698" name="Rectangle 2"/>
          <p:cNvSpPr>
            <a:spLocks noGrp="1" noChangeArrowheads="1"/>
          </p:cNvSpPr>
          <p:nvPr>
            <p:ph type="body" idx="1"/>
          </p:nvPr>
        </p:nvSpPr>
        <p:spPr>
          <a:xfrm>
            <a:off x="503238" y="1046163"/>
            <a:ext cx="9066212" cy="5819775"/>
          </a:xfrm>
          <a:ln/>
        </p:spPr>
        <p:txBody>
          <a:bodyPr/>
          <a:lstStyle/>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Water diversions made from adjacent rivers and sloughs onto islands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After use, water often discharged back into adjacent waterways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California Water code requires monitoring and reporting of diversions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Monitoring and reporting diversions asissts in ensuring proper allocation of State's water resources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000"/>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SB88 – Emergency Regulation for Measuring and Reporting the Diversion of Water</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Signed by Governor Brown on June 24, 2015</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Waterboard implemented law on January 19, 2016</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Reporting requirements begin January 1, 2017</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000"/>
              <a:t>Requires person/organization diverting 10 acre-feet or more per year  to meet specific measurement, accuracy, and reporting requirements</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0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503237" y="428625"/>
            <a:ext cx="9066212" cy="1260476"/>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b="1" dirty="0"/>
              <a:t>SB88 Regulation Requirements</a:t>
            </a:r>
          </a:p>
        </p:txBody>
      </p:sp>
      <p:sp>
        <p:nvSpPr>
          <p:cNvPr id="31747" name="Rectangle 3"/>
          <p:cNvSpPr>
            <a:spLocks noGrp="1" noChangeArrowheads="1"/>
          </p:cNvSpPr>
          <p:nvPr>
            <p:ph type="body" idx="1"/>
          </p:nvPr>
        </p:nvSpPr>
        <p:spPr>
          <a:xfrm>
            <a:off x="1714103" y="2486025"/>
            <a:ext cx="6644481" cy="3733800"/>
          </a:xfrm>
          <a:solidFill>
            <a:schemeClr val="tx1">
              <a:alpha val="37000"/>
            </a:schemeClr>
          </a:solidFill>
          <a:ln/>
        </p:spPr>
        <p:txBody>
          <a:bodyPr/>
          <a:lstStyle/>
          <a:p>
            <a:pPr marL="9525" indent="0">
              <a:buClrTx/>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800" b="1" dirty="0">
                <a:solidFill>
                  <a:schemeClr val="bg1"/>
                </a:solidFill>
              </a:rPr>
              <a:t>Reporting includes: </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Water right holder information</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Geographic location </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Monitoring frequency</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Monthly diversion rates and amounts</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Purposes of use</a:t>
            </a:r>
          </a:p>
          <a:p>
            <a:pPr marL="617538">
              <a:buSzPct val="45000"/>
              <a:buFont typeface="Courier New" panose="02070309020205020404" pitchFamily="49" charset="0"/>
              <a:buChar char="o"/>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Water transfers or changes in information</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0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3949202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3835905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503238" y="3175"/>
            <a:ext cx="9066212" cy="126047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Environmental Management</a:t>
            </a:r>
          </a:p>
        </p:txBody>
      </p:sp>
      <p:sp>
        <p:nvSpPr>
          <p:cNvPr id="33794" name="Rectangle 2"/>
          <p:cNvSpPr>
            <a:spLocks noGrp="1" noChangeArrowheads="1"/>
          </p:cNvSpPr>
          <p:nvPr>
            <p:ph type="body" idx="1"/>
          </p:nvPr>
        </p:nvSpPr>
        <p:spPr>
          <a:xfrm>
            <a:off x="503238" y="1120775"/>
            <a:ext cx="9004300" cy="6013450"/>
          </a:xfrm>
          <a:ln/>
        </p:spPr>
        <p:txBody>
          <a:bodyPr/>
          <a:lstStyle/>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Islands purchased by MWD are in critical areas: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on Pacific Flyway</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In Delta smelt and Chinook salmon habitat</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Western islands act as salinity buffer</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err="1"/>
              <a:t>Chipps</a:t>
            </a:r>
            <a:r>
              <a:rPr lang="en-US" altLang="en-US" sz="2400" dirty="0"/>
              <a:t> island intended for tidal wetland restoration</a:t>
            </a:r>
          </a:p>
          <a:p>
            <a:pPr marL="1782763" lvl="2" indent="-438150">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t>Food and habitat for Delta Smelt</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Restoring native </a:t>
            </a:r>
            <a:r>
              <a:rPr lang="en-US" altLang="en-US" sz="2400" dirty="0" err="1"/>
              <a:t>tule</a:t>
            </a:r>
            <a:r>
              <a:rPr lang="en-US" altLang="en-US" sz="2400" dirty="0"/>
              <a:t> vegetation could help rebuild peat soils </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Increase island elevations</a:t>
            </a:r>
          </a:p>
          <a:p>
            <a:pPr marL="1166813" lvl="1" indent="-492125">
              <a:buSzPct val="45000"/>
              <a:buFont typeface="Wingdings" panose="05000000000000000000"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Reduce carbon emissions from soil decay</a:t>
            </a:r>
          </a:p>
          <a:p>
            <a:pPr marL="1166813" lvl="1" indent="-492125">
              <a:buSzPct val="45000"/>
              <a:buFont typeface="Wingdings" panose="05000000000000000000" pitchFamily="2" charset="2"/>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400" dirty="0"/>
          </a:p>
          <a:p>
            <a:pPr indent="-33972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t>An OpenNRM island portal could be a resource and repository for natural resource management information.</a:t>
            </a:r>
          </a:p>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en-US" sz="24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7588"/>
            <a:ext cx="10075863" cy="5667673"/>
          </a:xfrm>
          <a:prstGeom prst="rect">
            <a:avLst/>
          </a:prstGeom>
        </p:spPr>
      </p:pic>
    </p:spTree>
    <p:extLst>
      <p:ext uri="{BB962C8B-B14F-4D97-AF65-F5344CB8AC3E}">
        <p14:creationId xmlns:p14="http://schemas.microsoft.com/office/powerpoint/2010/main" val="855962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503238" y="301626"/>
            <a:ext cx="9066212" cy="736600"/>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b="1" dirty="0">
                <a:solidFill>
                  <a:schemeClr val="bg1"/>
                </a:solidFill>
              </a:rPr>
              <a:t>Environmental Management Data Use Cases</a:t>
            </a:r>
          </a:p>
        </p:txBody>
      </p:sp>
      <p:sp>
        <p:nvSpPr>
          <p:cNvPr id="35842" name="Rectangle 2"/>
          <p:cNvSpPr>
            <a:spLocks noGrp="1" noChangeArrowheads="1"/>
          </p:cNvSpPr>
          <p:nvPr>
            <p:ph type="body" idx="1"/>
          </p:nvPr>
        </p:nvSpPr>
        <p:spPr>
          <a:xfrm>
            <a:off x="999331" y="2486025"/>
            <a:ext cx="8318500" cy="3352800"/>
          </a:xfrm>
          <a:solidFill>
            <a:schemeClr val="tx1">
              <a:alpha val="56000"/>
            </a:schemeClr>
          </a:solidFill>
          <a:ln/>
        </p:spPr>
        <p:txBody>
          <a:bodyPr/>
          <a:lstStyle/>
          <a:p>
            <a:pPr indent="-333375">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b="1" dirty="0">
                <a:solidFill>
                  <a:schemeClr val="bg1"/>
                </a:solidFill>
              </a:rPr>
              <a:t>Key topics: </a:t>
            </a:r>
          </a:p>
          <a:p>
            <a:pPr marL="1257300" lvl="1" indent="-342900">
              <a:buClr>
                <a:schemeClr val="bg1"/>
              </a:buClr>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Restoration of wetlands</a:t>
            </a:r>
          </a:p>
          <a:p>
            <a:pPr marL="1257300" lvl="1" indent="-342900">
              <a:buClr>
                <a:schemeClr val="bg1"/>
              </a:buClr>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Fish population and entrainment monitoring</a:t>
            </a:r>
          </a:p>
          <a:p>
            <a:pPr marL="1257300" lvl="1" indent="-342900">
              <a:buClr>
                <a:schemeClr val="bg1"/>
              </a:buClr>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Water quality monitoring</a:t>
            </a:r>
          </a:p>
          <a:p>
            <a:pPr marL="1257300" lvl="1" indent="-342900">
              <a:buClr>
                <a:schemeClr val="bg1"/>
              </a:buClr>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Land and habitat conservation</a:t>
            </a:r>
          </a:p>
          <a:p>
            <a:pPr marL="1257300" lvl="1" indent="-342900">
              <a:buClr>
                <a:schemeClr val="bg1"/>
              </a:buClr>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2400" dirty="0">
                <a:solidFill>
                  <a:schemeClr val="bg1"/>
                </a:solidFill>
              </a:rPr>
              <a:t>Reducing carbon emissions from decaying island peat soils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958342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638" y="3292475"/>
            <a:ext cx="4903787" cy="365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4" name="Rectangle 2"/>
          <p:cNvSpPr>
            <a:spLocks noGrp="1" noChangeArrowheads="1"/>
          </p:cNvSpPr>
          <p:nvPr>
            <p:ph type="title"/>
          </p:nvPr>
        </p:nvSpPr>
        <p:spPr>
          <a:xfrm>
            <a:off x="503238" y="122238"/>
            <a:ext cx="9059862" cy="125412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Connecting with Existing Research</a:t>
            </a:r>
          </a:p>
        </p:txBody>
      </p:sp>
      <p:sp>
        <p:nvSpPr>
          <p:cNvPr id="38915" name="Text Box 3"/>
          <p:cNvSpPr txBox="1">
            <a:spLocks noChangeArrowheads="1"/>
          </p:cNvSpPr>
          <p:nvPr/>
        </p:nvSpPr>
        <p:spPr bwMode="auto">
          <a:xfrm>
            <a:off x="277813" y="1352550"/>
            <a:ext cx="9050337" cy="6145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50000"/>
              </a:lnSpc>
              <a:buClrTx/>
              <a:buFontTx/>
              <a:buNone/>
            </a:pPr>
            <a:r>
              <a:rPr lang="en-US" altLang="en-US"/>
              <a:t>- Delta  is a food limited and tidal wetland</a:t>
            </a:r>
          </a:p>
          <a:p>
            <a:pPr>
              <a:lnSpc>
                <a:spcPct val="150000"/>
              </a:lnSpc>
              <a:buClrTx/>
              <a:buFontTx/>
              <a:buNone/>
            </a:pPr>
            <a:r>
              <a:rPr lang="en-US" altLang="en-US"/>
              <a:t>- Research and monitoring conducted to identifying effective restoration practices and      locations</a:t>
            </a:r>
          </a:p>
          <a:p>
            <a:pPr>
              <a:lnSpc>
                <a:spcPct val="150000"/>
              </a:lnSpc>
              <a:buClrTx/>
              <a:buFontTx/>
              <a:buNone/>
            </a:pPr>
            <a:r>
              <a:rPr lang="en-US" altLang="en-US"/>
              <a:t>- Islands can be used for research or to supplement ongoing research</a:t>
            </a:r>
          </a:p>
          <a:p>
            <a:pPr>
              <a:lnSpc>
                <a:spcPct val="150000"/>
              </a:lnSpc>
              <a:buClrTx/>
              <a:buFontTx/>
              <a:buNone/>
            </a:pPr>
            <a:r>
              <a:rPr lang="en-US" altLang="en-US"/>
              <a:t>- Data can contribute to Delta studies</a:t>
            </a:r>
          </a:p>
          <a:p>
            <a:pPr>
              <a:lnSpc>
                <a:spcPct val="150000"/>
              </a:lnSpc>
              <a:buClrTx/>
              <a:buFontTx/>
              <a:buNone/>
            </a:pPr>
            <a:r>
              <a:rPr lang="en-US" altLang="en-US"/>
              <a:t>- The Arc Study (Peter Moyle and John </a:t>
            </a:r>
          </a:p>
          <a:p>
            <a:pPr>
              <a:lnSpc>
                <a:spcPct val="150000"/>
              </a:lnSpc>
              <a:buClrTx/>
              <a:buFontTx/>
              <a:buNone/>
            </a:pPr>
            <a:r>
              <a:rPr lang="en-US" altLang="en-US"/>
              <a:t>   Durand) and other Cache and Susuin </a:t>
            </a:r>
          </a:p>
          <a:p>
            <a:pPr>
              <a:lnSpc>
                <a:spcPct val="150000"/>
              </a:lnSpc>
              <a:buClrTx/>
              <a:buFontTx/>
              <a:buNone/>
            </a:pPr>
            <a:r>
              <a:rPr lang="en-US" altLang="en-US"/>
              <a:t>   studies can be used to inform </a:t>
            </a:r>
          </a:p>
          <a:p>
            <a:pPr>
              <a:lnSpc>
                <a:spcPct val="150000"/>
              </a:lnSpc>
              <a:buClrTx/>
              <a:buFontTx/>
              <a:buNone/>
            </a:pPr>
            <a:r>
              <a:rPr lang="en-US" altLang="en-US"/>
              <a:t>   management of islands</a:t>
            </a:r>
          </a:p>
          <a:p>
            <a:pPr>
              <a:lnSpc>
                <a:spcPct val="150000"/>
              </a:lnSpc>
              <a:buClrTx/>
              <a:buFontTx/>
              <a:buNone/>
            </a:pPr>
            <a:r>
              <a:rPr lang="en-US" altLang="en-US"/>
              <a:t>- Other ongoing monitoring and research </a:t>
            </a:r>
          </a:p>
          <a:p>
            <a:pPr>
              <a:lnSpc>
                <a:spcPct val="150000"/>
              </a:lnSpc>
              <a:buClrTx/>
              <a:buFontTx/>
              <a:buNone/>
            </a:pPr>
            <a:r>
              <a:rPr lang="en-US" altLang="en-US"/>
              <a:t>   can be expanded to other Delta islands</a:t>
            </a:r>
          </a:p>
          <a:p>
            <a:pPr>
              <a:buClrTx/>
              <a:buFontTx/>
              <a:buNone/>
            </a:pPr>
            <a:endParaRPr lang="en-US" altLang="en-US"/>
          </a:p>
          <a:p>
            <a:pPr>
              <a:buClrTx/>
              <a:buFontTx/>
              <a:buNone/>
            </a:pPr>
            <a:endParaRPr lang="en-US" altLang="en-US"/>
          </a:p>
          <a:p>
            <a:pPr>
              <a:buClrTx/>
              <a:buFontTx/>
              <a:buNone/>
            </a:pPr>
            <a:endParaRPr lang="en-US" altLang="en-US"/>
          </a:p>
          <a:p>
            <a:pPr>
              <a:buClrTx/>
              <a:buFontTx/>
              <a:buNone/>
            </a:pPr>
            <a:endParaRPr lang="en-US" altLang="en-US"/>
          </a:p>
          <a:p>
            <a:pPr>
              <a:buClrTx/>
              <a:buFontTx/>
              <a:buNone/>
            </a:pPr>
            <a:endParaRPr lang="en-US" altLang="en-US"/>
          </a:p>
          <a:p>
            <a:pPr>
              <a:buClrTx/>
              <a:buFontTx/>
              <a:buNone/>
            </a:pPr>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503238" y="301625"/>
            <a:ext cx="9066212" cy="126047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The Solution</a:t>
            </a:r>
          </a:p>
        </p:txBody>
      </p:sp>
      <p:sp>
        <p:nvSpPr>
          <p:cNvPr id="40962" name="Rectangle 2"/>
          <p:cNvSpPr>
            <a:spLocks noGrp="1" noChangeArrowheads="1"/>
          </p:cNvSpPr>
          <p:nvPr>
            <p:ph type="body" idx="1"/>
          </p:nvPr>
        </p:nvSpPr>
        <p:spPr>
          <a:xfrm>
            <a:off x="503238" y="1768475"/>
            <a:ext cx="9004300" cy="4989513"/>
          </a:xfrm>
          <a:ln/>
        </p:spPr>
        <p:txBody>
          <a:bodyPr/>
          <a:lstStyle/>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a:t>Bay Delta Live already used for environmental management and monitoring</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a:t>Delta Juvenile Fish Monitoring Program Dashboard</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a:t>CDEC Data Stream</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a:t>300+ GIS layers in Mapping Application</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a:t>Tools provide ability to turn data into understandable, usable information</a:t>
            </a:r>
          </a:p>
          <a:p>
            <a:pPr marL="550863" indent="-550863">
              <a:buSzPct val="45000"/>
              <a:buFont typeface="Wingdings" panose="05000000000000000000" pitchFamily="2" charset="2"/>
              <a:buChar char=""/>
              <a:tabLst>
                <a:tab pos="550863" algn="l"/>
                <a:tab pos="663575" algn="l"/>
                <a:tab pos="1120775" algn="l"/>
                <a:tab pos="1577975" algn="l"/>
                <a:tab pos="2035175" algn="l"/>
                <a:tab pos="2492375" algn="l"/>
                <a:tab pos="2949575" algn="l"/>
                <a:tab pos="3406775" algn="l"/>
                <a:tab pos="3863975" algn="l"/>
                <a:tab pos="4321175" algn="l"/>
                <a:tab pos="4778375" algn="l"/>
                <a:tab pos="5235575" algn="l"/>
                <a:tab pos="5692775" algn="l"/>
                <a:tab pos="6149975" algn="l"/>
                <a:tab pos="6607175" algn="l"/>
                <a:tab pos="7064375" algn="l"/>
                <a:tab pos="7521575" algn="l"/>
                <a:tab pos="7978775" algn="l"/>
                <a:tab pos="8435975" algn="l"/>
                <a:tab pos="8893175" algn="l"/>
                <a:tab pos="9350375" algn="l"/>
              </a:tabLst>
            </a:pPr>
            <a:r>
              <a:rPr lang="en-US" altLang="en-US" sz="2800"/>
              <a:t>Customizable enhancements to handle island management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503238" y="301625"/>
            <a:ext cx="9066212" cy="126047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Tools and Capabilities</a:t>
            </a:r>
          </a:p>
        </p:txBody>
      </p:sp>
      <p:sp>
        <p:nvSpPr>
          <p:cNvPr id="41986" name="Rectangle 2"/>
          <p:cNvSpPr>
            <a:spLocks noGrp="1" noChangeArrowheads="1"/>
          </p:cNvSpPr>
          <p:nvPr>
            <p:ph type="body" idx="1"/>
          </p:nvPr>
        </p:nvSpPr>
        <p:spPr>
          <a:xfrm>
            <a:off x="503238" y="1697038"/>
            <a:ext cx="9094787" cy="5468937"/>
          </a:xfrm>
          <a:ln/>
        </p:spPr>
        <p:txBody>
          <a:bodyPr/>
          <a:lstStyle/>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GIS  Library, WMS, WFS, and WMST</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Interactive Mapping Tools</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Database and Data Management Services</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Data Visualization, Analytics, Animations, and 3-D Mapping</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Explore Data Real-time Data Streams and Web Services</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Configurable Dashboards for index and threshold management</a:t>
            </a:r>
          </a:p>
          <a:p>
            <a:pPr marL="665163" indent="-436563">
              <a:buSzPct val="45000"/>
              <a:buFont typeface="Wingdings" panose="05000000000000000000" pitchFamily="2" charset="2"/>
              <a:buChar char=""/>
              <a:tabLst>
                <a:tab pos="665163"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pPr>
            <a:r>
              <a:rPr lang="en-US" altLang="en-US" sz="2800" dirty="0">
                <a:cs typeface="Arial" panose="020B0604020202020204" pitchFamily="34" charset="0"/>
              </a:rPr>
              <a:t>Catalogs for images, videos, documents, reports, and research</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7588"/>
            <a:ext cx="10075863" cy="5667673"/>
          </a:xfrm>
          <a:prstGeom prst="rect">
            <a:avLst/>
          </a:prstGeom>
        </p:spPr>
      </p:pic>
    </p:spTree>
    <p:extLst>
      <p:ext uri="{BB962C8B-B14F-4D97-AF65-F5344CB8AC3E}">
        <p14:creationId xmlns:p14="http://schemas.microsoft.com/office/powerpoint/2010/main" val="19697607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7513254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95256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2375330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
            <a:ext cx="10075863" cy="7556897"/>
          </a:xfrm>
          <a:prstGeom prst="rect">
            <a:avLst/>
          </a:prstGeom>
        </p:spPr>
      </p:pic>
    </p:spTree>
    <p:extLst>
      <p:ext uri="{BB962C8B-B14F-4D97-AF65-F5344CB8AC3E}">
        <p14:creationId xmlns:p14="http://schemas.microsoft.com/office/powerpoint/2010/main" val="1931822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503238" y="301625"/>
            <a:ext cx="9059862" cy="1254125"/>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Services and Implementation</a:t>
            </a:r>
          </a:p>
        </p:txBody>
      </p:sp>
      <p:sp>
        <p:nvSpPr>
          <p:cNvPr id="45058" name="Rectangle 2"/>
          <p:cNvSpPr>
            <a:spLocks noGrp="1" noChangeArrowheads="1"/>
          </p:cNvSpPr>
          <p:nvPr>
            <p:ph type="body" idx="1"/>
          </p:nvPr>
        </p:nvSpPr>
        <p:spPr>
          <a:xfrm>
            <a:off x="628650" y="1614488"/>
            <a:ext cx="9059863" cy="5715000"/>
          </a:xfrm>
          <a:ln/>
        </p:spPr>
        <p:txBody>
          <a:bodyPr/>
          <a:lstStyle/>
          <a:p>
            <a:pPr marL="677863" lvl="1" indent="-46037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t>Data Aggregation and Inventory</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Develop data management plan and data workflow, including data provenance</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UX for user interaction with data</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Content management schema and aggregation</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Database set up and architecture</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New instance of OpenNRM: set up management themed sub sections (catalogs, GIS, data libraries, wikis)</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Customize management admin for data contributors</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Custom GIS</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Databases and data interoperability</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Reporting Dashboards</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QA/QC, Debugging</a:t>
            </a:r>
          </a:p>
          <a:p>
            <a:pPr marL="671513" indent="-441325">
              <a:buSzPct val="45000"/>
              <a:buFont typeface="Wingdings" panose="05000000000000000000" pitchFamily="2" charset="2"/>
              <a:buChar char=""/>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r>
              <a:rPr lang="en-US" altLang="en-US" sz="1800" dirty="0">
                <a:cs typeface="Arial" panose="020B0604020202020204" pitchFamily="34" charset="0"/>
              </a:rPr>
              <a:t>Project Management  </a:t>
            </a:r>
          </a:p>
          <a:p>
            <a:pPr marL="558800" indent="-555625">
              <a:buClrTx/>
              <a:buSzPct val="45000"/>
              <a:buFontTx/>
              <a:buNone/>
              <a:tabLst>
                <a:tab pos="677863" algn="l"/>
                <a:tab pos="847725" algn="l"/>
                <a:tab pos="1304925" algn="l"/>
                <a:tab pos="1762125" algn="l"/>
                <a:tab pos="2219325" algn="l"/>
                <a:tab pos="2676525" algn="l"/>
                <a:tab pos="3133725" algn="l"/>
                <a:tab pos="3590925" algn="l"/>
                <a:tab pos="4048125" algn="l"/>
                <a:tab pos="4505325" algn="l"/>
                <a:tab pos="4962525" algn="l"/>
                <a:tab pos="5419725" algn="l"/>
                <a:tab pos="5876925" algn="l"/>
                <a:tab pos="6334125" algn="l"/>
                <a:tab pos="6791325" algn="l"/>
                <a:tab pos="7248525" algn="l"/>
                <a:tab pos="7705725" algn="l"/>
                <a:tab pos="8162925" algn="l"/>
                <a:tab pos="8620125" algn="l"/>
                <a:tab pos="9077325" algn="l"/>
                <a:tab pos="9534525" algn="l"/>
              </a:tabLst>
            </a:pPr>
            <a:endParaRPr lang="en-US" altLang="en-US" sz="1800" dirty="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7588"/>
            <a:ext cx="10075863" cy="5667673"/>
          </a:xfrm>
          <a:prstGeom prst="rect">
            <a:avLst/>
          </a:prstGeom>
        </p:spPr>
      </p:pic>
    </p:spTree>
    <p:extLst>
      <p:ext uri="{BB962C8B-B14F-4D97-AF65-F5344CB8AC3E}">
        <p14:creationId xmlns:p14="http://schemas.microsoft.com/office/powerpoint/2010/main" val="851829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7588"/>
            <a:ext cx="10075863" cy="5667673"/>
          </a:xfrm>
          <a:prstGeom prst="rect">
            <a:avLst/>
          </a:prstGeom>
        </p:spPr>
      </p:pic>
    </p:spTree>
    <p:extLst>
      <p:ext uri="{BB962C8B-B14F-4D97-AF65-F5344CB8AC3E}">
        <p14:creationId xmlns:p14="http://schemas.microsoft.com/office/powerpoint/2010/main" val="160527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7588"/>
            <a:ext cx="10075863" cy="5667673"/>
          </a:xfrm>
          <a:prstGeom prst="rect">
            <a:avLst/>
          </a:prstGeom>
        </p:spPr>
      </p:pic>
    </p:spTree>
    <p:extLst>
      <p:ext uri="{BB962C8B-B14F-4D97-AF65-F5344CB8AC3E}">
        <p14:creationId xmlns:p14="http://schemas.microsoft.com/office/powerpoint/2010/main" val="1102071184"/>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35469</TotalTime>
  <Words>2294</Words>
  <Application>Microsoft Office PowerPoint</Application>
  <PresentationFormat>Custom</PresentationFormat>
  <Paragraphs>246</Paragraphs>
  <Slides>64</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 Unicode MS</vt:lpstr>
      <vt:lpstr>Microsoft YaHei</vt:lpstr>
      <vt:lpstr>Arial</vt:lpstr>
      <vt:lpstr>Courier New</vt:lpstr>
      <vt:lpstr>Helvetica;Arial</vt:lpstr>
      <vt:lpstr>Times New Roman</vt:lpstr>
      <vt:lpstr>Wingdings</vt:lpstr>
      <vt:lpstr>Office Theme</vt:lpstr>
      <vt:lpstr>PowerPoint Presentation</vt:lpstr>
      <vt:lpstr>PowerPoint Presentation</vt:lpstr>
      <vt:lpstr>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California Water Fix Monitoring and Collaboration</vt:lpstr>
      <vt:lpstr>General Island Management</vt:lpstr>
      <vt:lpstr>PowerPoint Presentation</vt:lpstr>
      <vt:lpstr>Sacramento River in the Delta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Supply Reliability and Emergency Planning</vt:lpstr>
      <vt:lpstr>Levee Management and Maintenance</vt:lpstr>
      <vt:lpstr>PowerPoint Presentation</vt:lpstr>
      <vt:lpstr>Levee Monitoring</vt:lpstr>
      <vt:lpstr>PowerPoint Presentation</vt:lpstr>
      <vt:lpstr>PowerPoint Presentation</vt:lpstr>
      <vt:lpstr>USACE PL 84-99 Compliance</vt:lpstr>
      <vt:lpstr>PowerPoint Presentation</vt:lpstr>
      <vt:lpstr>FEMA HMP</vt:lpstr>
      <vt:lpstr>PowerPoint Presentation</vt:lpstr>
      <vt:lpstr>PowerPoint Presentation</vt:lpstr>
      <vt:lpstr>PowerPoint Presentation</vt:lpstr>
      <vt:lpstr>Emergency Management Planning</vt:lpstr>
      <vt:lpstr>PowerPoint Presentation</vt:lpstr>
      <vt:lpstr>PowerPoint Presentation</vt:lpstr>
      <vt:lpstr>PowerPoint Presentation</vt:lpstr>
      <vt:lpstr>PowerPoint Presentation</vt:lpstr>
      <vt:lpstr>PowerPoint Presentation</vt:lpstr>
      <vt:lpstr>Island Diversions and SB 88</vt:lpstr>
      <vt:lpstr>PowerPoint Presentation</vt:lpstr>
      <vt:lpstr>SB88 Regulation Requirements</vt:lpstr>
      <vt:lpstr>PowerPoint Presentation</vt:lpstr>
      <vt:lpstr>PowerPoint Presentation</vt:lpstr>
      <vt:lpstr>PowerPoint Presentation</vt:lpstr>
      <vt:lpstr>Environmental Management</vt:lpstr>
      <vt:lpstr>PowerPoint Presentation</vt:lpstr>
      <vt:lpstr>Environmental Management Data Use Cases</vt:lpstr>
      <vt:lpstr>PowerPoint Presentation</vt:lpstr>
      <vt:lpstr>PowerPoint Presentation</vt:lpstr>
      <vt:lpstr>PowerPoint Presentation</vt:lpstr>
      <vt:lpstr>Connecting with Existing Research</vt:lpstr>
      <vt:lpstr>PowerPoint Presentation</vt:lpstr>
      <vt:lpstr>The Solution</vt:lpstr>
      <vt:lpstr>Tools and Capabilities</vt:lpstr>
      <vt:lpstr>PowerPoint Presentation</vt:lpstr>
      <vt:lpstr>PowerPoint Presentation</vt:lpstr>
      <vt:lpstr>PowerPoint Presentation</vt:lpstr>
      <vt:lpstr>PowerPoint Presentation</vt:lpstr>
      <vt:lpstr>PowerPoint Presentation</vt:lpstr>
      <vt:lpstr>Services and Implementation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Purpose</dc:title>
  <dc:creator>34 North</dc:creator>
  <cp:lastModifiedBy>Nicole Lutkemuller</cp:lastModifiedBy>
  <cp:revision>35</cp:revision>
  <cp:lastPrinted>1601-01-01T00:00:00Z</cp:lastPrinted>
  <dcterms:created xsi:type="dcterms:W3CDTF">2017-02-14T21:46:20Z</dcterms:created>
  <dcterms:modified xsi:type="dcterms:W3CDTF">2017-03-24T21:26:50Z</dcterms:modified>
</cp:coreProperties>
</file>