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09" r:id="rId2"/>
    <p:sldId id="256" r:id="rId3"/>
    <p:sldId id="257" r:id="rId4"/>
    <p:sldId id="258" r:id="rId5"/>
    <p:sldId id="310" r:id="rId6"/>
    <p:sldId id="311" r:id="rId7"/>
    <p:sldId id="261" r:id="rId8"/>
    <p:sldId id="262" r:id="rId9"/>
    <p:sldId id="263" r:id="rId10"/>
    <p:sldId id="264" r:id="rId11"/>
    <p:sldId id="265" r:id="rId12"/>
    <p:sldId id="312" r:id="rId13"/>
    <p:sldId id="313" r:id="rId14"/>
    <p:sldId id="314" r:id="rId15"/>
    <p:sldId id="260" r:id="rId16"/>
    <p:sldId id="266" r:id="rId17"/>
    <p:sldId id="267" r:id="rId18"/>
    <p:sldId id="315" r:id="rId19"/>
    <p:sldId id="259" r:id="rId20"/>
    <p:sldId id="268" r:id="rId21"/>
    <p:sldId id="269" r:id="rId22"/>
    <p:sldId id="270" r:id="rId23"/>
    <p:sldId id="271" r:id="rId24"/>
    <p:sldId id="272" r:id="rId25"/>
    <p:sldId id="273" r:id="rId26"/>
    <p:sldId id="307" r:id="rId27"/>
    <p:sldId id="275" r:id="rId28"/>
    <p:sldId id="274" r:id="rId29"/>
    <p:sldId id="3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5"/>
  </p:normalViewPr>
  <p:slideViewPr>
    <p:cSldViewPr snapToGrid="0" snapToObjects="1">
      <p:cViewPr varScale="1">
        <p:scale>
          <a:sx n="107" d="100"/>
          <a:sy n="107" d="100"/>
        </p:scale>
        <p:origin x="192" y="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1519F-35EF-3D42-B2D7-26BC9F7F814E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3C10-1371-1B41-ADCB-D3919A67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8C3010-3CFF-FC48-BD85-9BB344B0AD1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59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043D06-8DE0-B14F-84E6-D4E9CF5F4175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55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AD3F83-F2F4-B24E-B5A0-011B08D2202F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30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D37BD0-7D6D-754D-A924-7400FCAE781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07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966EEB-9799-5A46-BFE4-8726D974014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7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7B6A-BB54-1F4D-89CB-B61439478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3469D-BCB3-F346-96FA-33BF31ACC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7D5A0-01DB-B144-A28C-0F1280A8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0AF91-3DCA-6F4C-A50A-6F744020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D61E1-42F9-2641-B1AD-800A816B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2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59F-6B99-0B46-864E-776FF789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E8C03-15E2-FF41-9A5A-5F3B65915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8EB96-9EA8-DA48-82A9-91EA310C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9FAA6-FA22-A844-8A66-6BC640A1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827D-FA52-1A4A-8194-2CE1BC8D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8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79CAE-E6FF-B143-9ADA-FB0A7A663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1A357-0B12-AB48-A575-EED4A6D0F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57710-F188-3D4E-841D-E8CC28C6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48D1-AA43-6D4C-8837-ED39C6D1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CFE58-97B9-2E48-B377-9B269490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76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7040" cy="1142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1121" cy="469489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fld id="{AA4012DC-154C-5447-B9BC-552089007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42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0A0E-7F63-E64B-B364-FB663CCB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45DEE-6B88-E440-B773-81A90DD4B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C2888-FFE0-FA46-B703-3892C46F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E6799-CCD9-0442-9A91-BA40309A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EC115-4162-F648-9C9A-3BBC4A09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4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457D-9568-824B-8023-636B96B3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D4F64-263D-B140-90EF-83498A8CC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D94A-2A54-9443-B744-81CF1025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72537-7F7F-AF4A-A324-E557E0B2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58B0C-CF42-8448-AF86-AA1315E2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4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A964-9F92-F147-BA4D-454A35F9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3D2BD-5EE1-3F40-B6A1-C2E21DB50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B1966-CC75-3C4C-A5E6-0B7CEF269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B77D9-1144-3C41-BBE7-87E36D33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DC0F1-9DC2-F04C-9F5C-A536C1ED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8476E-2D22-6B46-9A15-B989D1A1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1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3858-2433-104A-933E-7963964C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0390A-5660-C241-BFEA-56B9D0327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99A7D-C4A0-0340-88B0-B14BD3AC1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86EC4-CF2E-6C4B-88F7-665E53E8D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DBF3D-E51A-1E46-A2A5-A83F0D65F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82EABD-2C05-E74C-A479-0C81E258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29913-F016-AC42-A9C8-F47D619D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963BF7-BD71-8948-88CB-A6993AD0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A46C9-A39D-F847-8080-E196845B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C03D-4D3A-C74A-AEDE-8B443AA7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62D06-C378-FF4F-8091-590C1EDE5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9BC64-41A4-C046-B7B7-6CE84661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F7793-F800-4743-A520-22AD36DB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D1EE8D-9BA9-F946-A2C4-34A1FD99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5AC0B-0371-C64D-BE2D-D51ADAFB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0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2B823-D8DB-554A-A16C-800967EE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56E73-5F3B-EB45-B784-22719A493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A4BA7-3FD3-4C40-A9FB-103BF9BD5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CF6F5-BABE-AE49-AEC4-BF007C4B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B0437-5266-A344-93DE-5CBE7254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81E25-503E-1C40-87A5-98D13AD5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2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E9ACC-8D6E-C847-8B77-143641D3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267C54-862D-7746-A334-90868A99B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7A5A0-BD0D-CE4D-903B-127779FD8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EEAAE-3F7E-8B40-9230-FA2EE7C8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3B418-A1E3-7E4D-A5BA-B3E1A7D3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D9AB6-0168-B845-8CEF-642B766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B3EA7-C2F4-464A-AA2D-A1BBF529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D7586-3481-CD49-942C-770723951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56226-97E0-CD49-ABFE-B1039CD82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546A-48DF-D245-9A14-CC30B5BF2AE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4359D-7129-D444-BF1B-32CB1BF1E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0EC38-657B-3C48-BF2A-DF674EA78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5DBA0-29C8-CF49-898E-6A04B6579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baydeltalive.com/wiki/1731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38" y="6031354"/>
            <a:ext cx="3116487" cy="8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95" y="6145126"/>
            <a:ext cx="1648974" cy="6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27" y="381642"/>
            <a:ext cx="1022507" cy="171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74" y="390282"/>
            <a:ext cx="1621610" cy="170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84" y="390282"/>
            <a:ext cx="1638892" cy="172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457" y="375881"/>
            <a:ext cx="2223593" cy="318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44" y="2302803"/>
            <a:ext cx="1602888" cy="12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16" y="2302803"/>
            <a:ext cx="2864460" cy="129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784189" y="3869688"/>
            <a:ext cx="8626506" cy="51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2722" dirty="0">
              <a:solidFill>
                <a:srgbClr val="2CBBC0"/>
              </a:solidFill>
              <a:latin typeface="Source Sans Pro Black" charset="0"/>
            </a:endParaRPr>
          </a:p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2722" dirty="0">
              <a:solidFill>
                <a:srgbClr val="2CBBC0"/>
              </a:solidFill>
              <a:latin typeface="Source Sans Pro Black" charset="0"/>
            </a:endParaRPr>
          </a:p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2722" dirty="0">
              <a:solidFill>
                <a:srgbClr val="2CBBC0"/>
              </a:solidFill>
              <a:latin typeface="Source Sans Pro Black" charset="0"/>
            </a:endParaRPr>
          </a:p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2722" dirty="0">
              <a:solidFill>
                <a:srgbClr val="2CBBC0"/>
              </a:solidFill>
              <a:latin typeface="Source Sans Pro Black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796429" y="3868247"/>
            <a:ext cx="8626506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  <a:buClrTx/>
            </a:pPr>
            <a:r>
              <a:rPr lang="en-US" altLang="en-US" sz="2540" dirty="0">
                <a:solidFill>
                  <a:srgbClr val="FFFFFF"/>
                </a:solidFill>
                <a:latin typeface="Source Sans Pro Black" charset="0"/>
              </a:rPr>
              <a:t>BDL 2018 Review</a:t>
            </a:r>
          </a:p>
          <a:p>
            <a:pPr algn="ctr">
              <a:lnSpc>
                <a:spcPct val="105000"/>
              </a:lnSpc>
              <a:buClrTx/>
              <a:buFontTx/>
              <a:buNone/>
            </a:pPr>
            <a:r>
              <a:rPr lang="en-US" altLang="en-US" sz="2268" dirty="0">
                <a:solidFill>
                  <a:srgbClr val="FFFFFF"/>
                </a:solidFill>
                <a:latin typeface="Source Sans Pro Semibold" charset="0"/>
              </a:rPr>
              <a:t>Amye Osti/Dave Osti-34 North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488422" y="5142781"/>
            <a:ext cx="7213717" cy="4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  <a:buClrTx/>
              <a:buFontTx/>
              <a:buNone/>
            </a:pPr>
            <a:r>
              <a:rPr lang="en-US" altLang="en-US" sz="1996" i="1" dirty="0">
                <a:solidFill>
                  <a:srgbClr val="FFFFFF"/>
                </a:solidFill>
                <a:latin typeface="Source Sans Pro" charset="0"/>
              </a:rPr>
              <a:t>An Opportunity for Collaboration and Data Synthesis</a:t>
            </a:r>
          </a:p>
        </p:txBody>
      </p:sp>
    </p:spTree>
    <p:extLst>
      <p:ext uri="{BB962C8B-B14F-4D97-AF65-F5344CB8AC3E}">
        <p14:creationId xmlns:p14="http://schemas.microsoft.com/office/powerpoint/2010/main" val="2157407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B9EAD9-1CDC-C74C-922B-4A3432BC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6EDA6-9EE2-7C4A-B9E9-FA578255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537"/>
            <a:ext cx="12192000" cy="5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5FCA8-CBF7-4F4B-9E6A-62301492E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A2B63-2A11-7E44-B17C-C2B2B68AE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537"/>
            <a:ext cx="12192000" cy="5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7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AE765-6DA2-3941-87D3-CBA56A7E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49E6F-E7EF-E34F-9125-723E06907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33" y="-214396"/>
            <a:ext cx="6841067" cy="7766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9A59A7-9E91-7C4E-882B-7795A36A8C69}"/>
              </a:ext>
            </a:extLst>
          </p:cNvPr>
          <p:cNvSpPr/>
          <p:nvPr/>
        </p:nvSpPr>
        <p:spPr>
          <a:xfrm>
            <a:off x="-66148" y="6488668"/>
            <a:ext cx="401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https://dev.baydeltalive.com/wiki/17314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EBC7D3-BE57-6A4B-8D6A-082CFAC2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6" y="5573040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492C2F-8C0B-874F-B3F5-81987FB6CE75}"/>
              </a:ext>
            </a:extLst>
          </p:cNvPr>
          <p:cNvSpPr txBox="1"/>
          <p:nvPr/>
        </p:nvSpPr>
        <p:spPr>
          <a:xfrm>
            <a:off x="1104026" y="5743008"/>
            <a:ext cx="229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185941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AE765-6DA2-3941-87D3-CBA56A7E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1E2FC5-BD7B-FC49-BCC6-BB85E0A9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34" y="-129218"/>
            <a:ext cx="6851860" cy="8037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C338F-07F2-1B49-A710-AF59212E6A6D}"/>
              </a:ext>
            </a:extLst>
          </p:cNvPr>
          <p:cNvSpPr txBox="1"/>
          <p:nvPr/>
        </p:nvSpPr>
        <p:spPr>
          <a:xfrm>
            <a:off x="316337" y="6484520"/>
            <a:ext cx="456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https://dev.baydeltalive.com/wiki/17314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9C1BE9A-6A31-614A-87EF-D921BA4D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6" y="5573040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587706-2C9D-FD45-86E1-B0EAB8B1DCA6}"/>
              </a:ext>
            </a:extLst>
          </p:cNvPr>
          <p:cNvSpPr txBox="1"/>
          <p:nvPr/>
        </p:nvSpPr>
        <p:spPr>
          <a:xfrm>
            <a:off x="1104026" y="5743008"/>
            <a:ext cx="229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290859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AE765-6DA2-3941-87D3-CBA56A7E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8BE59-5D0F-5248-855E-D0F3F8EA5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24" y="575732"/>
            <a:ext cx="2929743" cy="10405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084FA-942E-7A43-AA3A-F7EBA0A30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33" y="0"/>
            <a:ext cx="2785800" cy="118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338BC-5A2D-2F4E-8C2B-99758B25C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812" y="0"/>
            <a:ext cx="2432108" cy="98382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952EFE-85AA-1D4D-AA76-66A93601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9840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90383-EF97-F84F-8577-2D810AC60828}"/>
              </a:ext>
            </a:extLst>
          </p:cNvPr>
          <p:cNvSpPr txBox="1"/>
          <p:nvPr/>
        </p:nvSpPr>
        <p:spPr>
          <a:xfrm>
            <a:off x="570630" y="553980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App Help </a:t>
            </a:r>
          </a:p>
        </p:txBody>
      </p:sp>
    </p:spTree>
    <p:extLst>
      <p:ext uri="{BB962C8B-B14F-4D97-AF65-F5344CB8AC3E}">
        <p14:creationId xmlns:p14="http://schemas.microsoft.com/office/powerpoint/2010/main" val="323822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7E446-6FFB-BC40-BECD-FD283DF8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61333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4FADA8-1568-EC43-AD09-26EAFD83920C}"/>
              </a:ext>
            </a:extLst>
          </p:cNvPr>
          <p:cNvSpPr/>
          <p:nvPr/>
        </p:nvSpPr>
        <p:spPr>
          <a:xfrm>
            <a:off x="3943744" y="3244334"/>
            <a:ext cx="4304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http://dev.baydeltalive.com/projects/16198</a:t>
            </a:r>
          </a:p>
        </p:txBody>
      </p:sp>
    </p:spTree>
    <p:extLst>
      <p:ext uri="{BB962C8B-B14F-4D97-AF65-F5344CB8AC3E}">
        <p14:creationId xmlns:p14="http://schemas.microsoft.com/office/powerpoint/2010/main" val="2359160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AE765-6DA2-3941-87D3-CBA56A7E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9FEC1-0915-EF4F-B6B0-9FA9B2D043F9}"/>
              </a:ext>
            </a:extLst>
          </p:cNvPr>
          <p:cNvSpPr txBox="1"/>
          <p:nvPr/>
        </p:nvSpPr>
        <p:spPr>
          <a:xfrm>
            <a:off x="203200" y="6348231"/>
            <a:ext cx="56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FF00"/>
                </a:highlight>
                <a:hlinkClick r:id="rId3"/>
              </a:rPr>
              <a:t>https://dev.baydeltalive.com/wiki/17315</a:t>
            </a:r>
            <a:endParaRPr lang="en-US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E5171-7308-F94A-AD80-FA9A90F2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240" y="169333"/>
            <a:ext cx="6781252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E65C2A-1A37-514E-A938-49440357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9840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F245DD-D536-464A-B41C-4E6F57FE6340}"/>
              </a:ext>
            </a:extLst>
          </p:cNvPr>
          <p:cNvSpPr txBox="1"/>
          <p:nvPr/>
        </p:nvSpPr>
        <p:spPr>
          <a:xfrm>
            <a:off x="570630" y="5539808"/>
            <a:ext cx="2600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Get the App </a:t>
            </a:r>
          </a:p>
        </p:txBody>
      </p:sp>
    </p:spTree>
    <p:extLst>
      <p:ext uri="{BB962C8B-B14F-4D97-AF65-F5344CB8AC3E}">
        <p14:creationId xmlns:p14="http://schemas.microsoft.com/office/powerpoint/2010/main" val="3341435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F3320-5230-E64C-9BA5-5AEEA727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C8497-71A0-F44E-B1C5-03B903EFC51A}"/>
              </a:ext>
            </a:extLst>
          </p:cNvPr>
          <p:cNvSpPr txBox="1"/>
          <p:nvPr/>
        </p:nvSpPr>
        <p:spPr>
          <a:xfrm>
            <a:off x="3691467" y="135466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7370D0-142B-8448-BE4F-13EA4DCDE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Soft launch new site:  DWR web infrastructure changes has rendered much of BDL obsolete.</a:t>
            </a:r>
          </a:p>
          <a:p>
            <a:r>
              <a:rPr lang="en-US" dirty="0">
                <a:solidFill>
                  <a:schemeClr val="bg1"/>
                </a:solidFill>
              </a:rPr>
              <a:t>Advance efforts to aggregate and develop content for technical teams:  CAMT, DPPIC, SWG</a:t>
            </a:r>
          </a:p>
        </p:txBody>
      </p:sp>
    </p:spTree>
    <p:extLst>
      <p:ext uri="{BB962C8B-B14F-4D97-AF65-F5344CB8AC3E}">
        <p14:creationId xmlns:p14="http://schemas.microsoft.com/office/powerpoint/2010/main" val="112511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F3320-5230-E64C-9BA5-5AEEA727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C8497-71A0-F44E-B1C5-03B903EFC51A}"/>
              </a:ext>
            </a:extLst>
          </p:cNvPr>
          <p:cNvSpPr txBox="1"/>
          <p:nvPr/>
        </p:nvSpPr>
        <p:spPr>
          <a:xfrm>
            <a:off x="1574800" y="135466"/>
            <a:ext cx="927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Proposed Improvements Before Hard Launch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7370D0-142B-8448-BE4F-13EA4DCDE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Complete Tasks in TO3:  Build Tools, Content Polish, GIS upgrade, Enhance DCT to be complete, CDEC/NWIS web service upgrade, Base map and Icons styling upgrade, automate key manual data updates, add additional project and project database functionality, metadata overhaul, SEO optimization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Complete Constituent Tracker for release</a:t>
            </a:r>
          </a:p>
        </p:txBody>
      </p:sp>
    </p:spTree>
    <p:extLst>
      <p:ext uri="{BB962C8B-B14F-4D97-AF65-F5344CB8AC3E}">
        <p14:creationId xmlns:p14="http://schemas.microsoft.com/office/powerpoint/2010/main" val="286110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5D3DC-52FB-F74B-8E4C-95D56170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1" cy="705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26A5D-554A-354C-BD46-F354AEB2D093}"/>
              </a:ext>
            </a:extLst>
          </p:cNvPr>
          <p:cNvSpPr txBox="1"/>
          <p:nvPr/>
        </p:nvSpPr>
        <p:spPr>
          <a:xfrm>
            <a:off x="3691467" y="135466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Outreach and Follow 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45C94-C441-3D43-AE6D-46992A570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Bob </a:t>
            </a:r>
            <a:r>
              <a:rPr lang="en-US" b="1" dirty="0" err="1">
                <a:solidFill>
                  <a:schemeClr val="bg1"/>
                </a:solidFill>
              </a:rPr>
              <a:t>Fukimora</a:t>
            </a:r>
            <a:r>
              <a:rPr lang="en-US" b="1" dirty="0">
                <a:solidFill>
                  <a:schemeClr val="bg1"/>
                </a:solidFill>
              </a:rPr>
              <a:t>:  Development of Web Services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Revive BDL Workgroup, consider contracting Val to facilitate until new champion is found.</a:t>
            </a:r>
          </a:p>
          <a:p>
            <a:pPr>
              <a:buFont typeface="Wingdings" pitchFamily="2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Legislature</a:t>
            </a:r>
          </a:p>
        </p:txBody>
      </p:sp>
    </p:spTree>
    <p:extLst>
      <p:ext uri="{BB962C8B-B14F-4D97-AF65-F5344CB8AC3E}">
        <p14:creationId xmlns:p14="http://schemas.microsoft.com/office/powerpoint/2010/main" val="203738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D01F8F52-26FD-5346-BBD7-9A53DF6B8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925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66ED2BA-818D-3548-B36C-F270655F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1" y="8036983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C550E0E-7FC4-6A49-93C6-6913B461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83" y="8162396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79D0E-5AB9-234F-902A-7C68C5B1C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067" y="0"/>
            <a:ext cx="6757799" cy="203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0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39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905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42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729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031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480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1"/>
            <a:ext cx="9143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59" y="6045756"/>
            <a:ext cx="3116487" cy="8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95" y="6145126"/>
            <a:ext cx="1648974" cy="6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95" y="-8640"/>
            <a:ext cx="8506974" cy="84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23521" y="-74887"/>
            <a:ext cx="9312018" cy="4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359" dirty="0">
                <a:solidFill>
                  <a:srgbClr val="FFFFFF"/>
                </a:solidFill>
                <a:latin typeface="Source Sans Pro Black" charset="0"/>
              </a:rPr>
              <a:t>Operations Decision Management</a:t>
            </a: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501384" y="1987410"/>
            <a:ext cx="2485701" cy="1736822"/>
          </a:xfrm>
          <a:prstGeom prst="ellipse">
            <a:avLst/>
          </a:prstGeom>
          <a:solidFill>
            <a:srgbClr val="CFE7F5"/>
          </a:solidFill>
          <a:ln w="36720" cap="flat">
            <a:solidFill>
              <a:srgbClr val="0084D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728928" y="2452579"/>
            <a:ext cx="2065177" cy="85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1814">
                <a:latin typeface="Source Sans Pro Semibold" charset="0"/>
              </a:rPr>
              <a:t>Water Operations Management Team (WOMT)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5941905" y="1008106"/>
            <a:ext cx="2099740" cy="748879"/>
          </a:xfrm>
          <a:prstGeom prst="roundRect">
            <a:avLst>
              <a:gd name="adj" fmla="val 190"/>
            </a:avLst>
          </a:prstGeom>
          <a:solidFill>
            <a:srgbClr val="CFE7F5"/>
          </a:solidFill>
          <a:ln w="64080" cap="flat">
            <a:solidFill>
              <a:srgbClr val="2CBB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6481962" y="2178949"/>
            <a:ext cx="2099740" cy="748879"/>
          </a:xfrm>
          <a:prstGeom prst="roundRect">
            <a:avLst>
              <a:gd name="adj" fmla="val 190"/>
            </a:avLst>
          </a:prstGeom>
          <a:solidFill>
            <a:srgbClr val="CFE7F5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5609230" y="3512529"/>
            <a:ext cx="2098300" cy="748879"/>
          </a:xfrm>
          <a:prstGeom prst="roundRect">
            <a:avLst>
              <a:gd name="adj" fmla="val 190"/>
            </a:avLst>
          </a:prstGeom>
          <a:solidFill>
            <a:srgbClr val="CFE7F5"/>
          </a:solidFill>
          <a:ln w="54720" cap="flat">
            <a:solidFill>
              <a:srgbClr val="2CBB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975029" y="1072914"/>
            <a:ext cx="2065177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1814">
                <a:latin typeface="Source Sans Pro Semibold" charset="0"/>
              </a:rPr>
              <a:t>CALFED Operations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516525" y="2213514"/>
            <a:ext cx="2065177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1814">
                <a:latin typeface="Source Sans Pro Semibold" charset="0"/>
              </a:rPr>
              <a:t>Smelt Working Group (SWG)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5642353" y="3547094"/>
            <a:ext cx="2065177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1814">
                <a:latin typeface="Source Sans Pro Semibold" charset="0"/>
              </a:rPr>
              <a:t>Delta Conditions Team (DCT)</a:t>
            </a:r>
          </a:p>
        </p:txBody>
      </p:sp>
      <p:cxnSp>
        <p:nvCxnSpPr>
          <p:cNvPr id="5134" name="AutoShape 14"/>
          <p:cNvCxnSpPr>
            <a:cxnSpLocks noChangeShapeType="1"/>
          </p:cNvCxnSpPr>
          <p:nvPr/>
        </p:nvCxnSpPr>
        <p:spPr bwMode="auto">
          <a:xfrm flipV="1">
            <a:off x="4629927" y="1379666"/>
            <a:ext cx="1311977" cy="891454"/>
          </a:xfrm>
          <a:prstGeom prst="bentConnector3">
            <a:avLst>
              <a:gd name="adj1" fmla="val 50009"/>
            </a:avLst>
          </a:prstGeom>
          <a:noFill/>
          <a:ln w="54720" cap="flat">
            <a:solidFill>
              <a:srgbClr val="2CBBC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35" name="AutoShape 15"/>
          <p:cNvCxnSpPr>
            <a:cxnSpLocks noChangeShapeType="1"/>
            <a:stCxn id="5129" idx="0"/>
          </p:cNvCxnSpPr>
          <p:nvPr/>
        </p:nvCxnSpPr>
        <p:spPr bwMode="auto">
          <a:xfrm flipH="1" flipV="1">
            <a:off x="6990335" y="1756985"/>
            <a:ext cx="540057" cy="421965"/>
          </a:xfrm>
          <a:prstGeom prst="straightConnector1">
            <a:avLst/>
          </a:prstGeom>
          <a:noFill/>
          <a:ln w="54720" cap="flat">
            <a:solidFill>
              <a:srgbClr val="2CBBC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36" name="AutoShape 16"/>
          <p:cNvCxnSpPr>
            <a:cxnSpLocks noChangeShapeType="1"/>
            <a:stCxn id="5129" idx="1"/>
            <a:endCxn id="5126" idx="6"/>
          </p:cNvCxnSpPr>
          <p:nvPr/>
        </p:nvCxnSpPr>
        <p:spPr bwMode="auto">
          <a:xfrm flipH="1">
            <a:off x="4987085" y="2553389"/>
            <a:ext cx="1494877" cy="302432"/>
          </a:xfrm>
          <a:prstGeom prst="straightConnector1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7262524" y="4916677"/>
            <a:ext cx="2099740" cy="892894"/>
          </a:xfrm>
          <a:prstGeom prst="roundRect">
            <a:avLst>
              <a:gd name="adj" fmla="val 157"/>
            </a:avLst>
          </a:prstGeom>
          <a:solidFill>
            <a:srgbClr val="CFE7F5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 rot="60000">
            <a:off x="7359013" y="4913796"/>
            <a:ext cx="1947084" cy="85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1814">
                <a:latin typeface="Source Sans Pro Semibold" charset="0"/>
              </a:rPr>
              <a:t>Delta Operations For Salmon and Sturgeon (DOSS)</a:t>
            </a:r>
          </a:p>
        </p:txBody>
      </p:sp>
      <p:cxnSp>
        <p:nvCxnSpPr>
          <p:cNvPr id="5139" name="AutoShape 19"/>
          <p:cNvCxnSpPr>
            <a:cxnSpLocks noChangeShapeType="1"/>
            <a:stCxn id="5130" idx="2"/>
            <a:endCxn id="5138" idx="0"/>
          </p:cNvCxnSpPr>
          <p:nvPr/>
        </p:nvCxnSpPr>
        <p:spPr bwMode="auto">
          <a:xfrm rot="16200000" flipH="1">
            <a:off x="7170353" y="3750155"/>
            <a:ext cx="653829" cy="1676336"/>
          </a:xfrm>
          <a:prstGeom prst="bentConnector3">
            <a:avLst>
              <a:gd name="adj1" fmla="val 51148"/>
            </a:avLst>
          </a:prstGeom>
          <a:noFill/>
          <a:ln w="54720" cap="flat">
            <a:solidFill>
              <a:srgbClr val="2CBBC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40" name="AutoShape 20"/>
          <p:cNvCxnSpPr>
            <a:cxnSpLocks noChangeShapeType="1"/>
            <a:stCxn id="5137" idx="1"/>
            <a:endCxn id="5126" idx="4"/>
          </p:cNvCxnSpPr>
          <p:nvPr/>
        </p:nvCxnSpPr>
        <p:spPr bwMode="auto">
          <a:xfrm flipH="1" flipV="1">
            <a:off x="3744234" y="3722792"/>
            <a:ext cx="3518290" cy="1638892"/>
          </a:xfrm>
          <a:prstGeom prst="curvedConnector3">
            <a:avLst>
              <a:gd name="adj1" fmla="val 50000"/>
            </a:avLst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41" name="AutoShape 21"/>
          <p:cNvCxnSpPr>
            <a:cxnSpLocks noChangeShapeType="1"/>
            <a:stCxn id="5129" idx="2"/>
            <a:endCxn id="5133" idx="0"/>
          </p:cNvCxnSpPr>
          <p:nvPr/>
        </p:nvCxnSpPr>
        <p:spPr bwMode="auto">
          <a:xfrm flipH="1">
            <a:off x="6674942" y="2927828"/>
            <a:ext cx="855450" cy="620705"/>
          </a:xfrm>
          <a:prstGeom prst="straightConnector1">
            <a:avLst/>
          </a:prstGeom>
          <a:noFill/>
          <a:ln w="54720" cap="flat">
            <a:solidFill>
              <a:srgbClr val="2CBBC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42" name="AutoShape 22"/>
          <p:cNvCxnSpPr>
            <a:cxnSpLocks noChangeShapeType="1"/>
            <a:stCxn id="5137" idx="3"/>
            <a:endCxn id="5131" idx="3"/>
          </p:cNvCxnSpPr>
          <p:nvPr/>
        </p:nvCxnSpPr>
        <p:spPr bwMode="auto">
          <a:xfrm rot="10800000">
            <a:off x="8040205" y="1369585"/>
            <a:ext cx="1323498" cy="3994979"/>
          </a:xfrm>
          <a:prstGeom prst="bentConnector3">
            <a:avLst>
              <a:gd name="adj1" fmla="val -12380"/>
            </a:avLst>
          </a:prstGeom>
          <a:noFill/>
          <a:ln w="54720" cap="flat">
            <a:solidFill>
              <a:srgbClr val="2CBBC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52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66" y="0"/>
            <a:ext cx="12225866" cy="916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95" y="6145126"/>
            <a:ext cx="1648974" cy="6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23521" y="-8640"/>
            <a:ext cx="9312018" cy="4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359">
                <a:solidFill>
                  <a:srgbClr val="FFFFFF"/>
                </a:solidFill>
                <a:latin typeface="Source Sans Pro Black" charset="0"/>
              </a:rPr>
              <a:t>A Collaborative Effort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699220" y="4810106"/>
            <a:ext cx="2867341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SAN JOAQUIN REAL TIME  MANAGEMENT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524426" y="339877"/>
            <a:ext cx="7213717" cy="4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 i="1">
                <a:solidFill>
                  <a:srgbClr val="FFFFFF"/>
                </a:solidFill>
                <a:latin typeface="Source Sans Pro" charset="0"/>
              </a:rPr>
              <a:t>Regional and Statewide Programs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78" y="1513600"/>
            <a:ext cx="2579311" cy="10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48" y="1528002"/>
            <a:ext cx="2579310" cy="10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217" y="1528002"/>
            <a:ext cx="2579310" cy="10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78" y="3800560"/>
            <a:ext cx="2579311" cy="10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48" y="3814962"/>
            <a:ext cx="2579310" cy="10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217" y="3814962"/>
            <a:ext cx="2579310" cy="10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58" y="1695059"/>
            <a:ext cx="1728181" cy="48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07" y="1528002"/>
            <a:ext cx="694153" cy="86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40" y="1687858"/>
            <a:ext cx="2091100" cy="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52" y="4013703"/>
            <a:ext cx="2281199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21" y="3876888"/>
            <a:ext cx="815126" cy="80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83" y="4022344"/>
            <a:ext cx="2099740" cy="4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671692" y="4844670"/>
            <a:ext cx="2867341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DWR 1641 WATER </a:t>
            </a:r>
          </a:p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QUALITY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7675847" y="4877794"/>
            <a:ext cx="2867341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SACRAMENTO RIVER </a:t>
            </a:r>
          </a:p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WATERSHED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699220" y="2559150"/>
            <a:ext cx="2867341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SACRAMENTO SAN JOAQUIN BAY-DELTA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4671692" y="2592273"/>
            <a:ext cx="2867341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SWRCB MY WATER QUALITY PORTALS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7675847" y="2625397"/>
            <a:ext cx="2867341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CALIFORNIA ESTUARY </a:t>
            </a:r>
          </a:p>
          <a:p>
            <a:pPr algn="ctr">
              <a:lnSpc>
                <a:spcPct val="105000"/>
              </a:lnSpc>
            </a:pPr>
            <a:r>
              <a:rPr lang="en-US" altLang="en-US" sz="1996">
                <a:solidFill>
                  <a:srgbClr val="FFFFFF"/>
                </a:solidFill>
                <a:latin typeface="Source Sans Pro Semibold" charset="0"/>
              </a:rPr>
              <a:t>PORTAL</a:t>
            </a:r>
          </a:p>
        </p:txBody>
      </p:sp>
    </p:spTree>
    <p:extLst>
      <p:ext uri="{BB962C8B-B14F-4D97-AF65-F5344CB8AC3E}">
        <p14:creationId xmlns:p14="http://schemas.microsoft.com/office/powerpoint/2010/main" val="344620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3467" cy="90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18" y="7074765"/>
            <a:ext cx="1648974" cy="6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3521" y="397352"/>
            <a:ext cx="9312018" cy="4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359" dirty="0">
                <a:solidFill>
                  <a:srgbClr val="FFFFFF"/>
                </a:solidFill>
                <a:latin typeface="Source Sans Pro Black" charset="0"/>
              </a:rPr>
              <a:t>Major Data Providers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063578" y="5140590"/>
            <a:ext cx="8231904" cy="4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" charset="0"/>
              </a:rPr>
              <a:t>Data is aggregated from stakeholders throughout the region: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723833" y="5524996"/>
            <a:ext cx="2168868" cy="72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 Black" charset="0"/>
              </a:rPr>
              <a:t>Hydrologic</a:t>
            </a:r>
          </a:p>
          <a:p>
            <a:pPr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 Black" charset="0"/>
              </a:rPr>
              <a:t>Water Quality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763769" y="5553284"/>
            <a:ext cx="2168868" cy="72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 Black" charset="0"/>
              </a:rPr>
              <a:t>Satellite</a:t>
            </a:r>
          </a:p>
          <a:p>
            <a:pPr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 Black" charset="0"/>
              </a:rPr>
              <a:t>Meteorological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053453" y="5524996"/>
            <a:ext cx="2540427" cy="74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 Black" charset="0"/>
              </a:rPr>
              <a:t>Terrestrial</a:t>
            </a:r>
          </a:p>
          <a:p>
            <a:pPr>
              <a:lnSpc>
                <a:spcPct val="105000"/>
              </a:lnSpc>
            </a:pPr>
            <a:r>
              <a:rPr lang="en-US" altLang="en-US" sz="1996" dirty="0">
                <a:solidFill>
                  <a:srgbClr val="FFFFFF"/>
                </a:solidFill>
                <a:latin typeface="Source Sans Pro Black" charset="0"/>
              </a:rPr>
              <a:t>Volunteer Sampling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79" y="1996335"/>
            <a:ext cx="5599308" cy="293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12" y="3291219"/>
            <a:ext cx="985063" cy="8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68" y="3440147"/>
            <a:ext cx="743118" cy="77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05" y="3609560"/>
            <a:ext cx="1183804" cy="43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27" y="3644016"/>
            <a:ext cx="1624491" cy="35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67" y="4390878"/>
            <a:ext cx="2583631" cy="33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22" y="4429800"/>
            <a:ext cx="2272559" cy="29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388" y="2167901"/>
            <a:ext cx="872732" cy="112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66" y="2251784"/>
            <a:ext cx="959141" cy="95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51" y="2350982"/>
            <a:ext cx="1002345" cy="63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69" y="2466718"/>
            <a:ext cx="1555363" cy="6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369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1"/>
            <a:ext cx="9143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59" y="6045756"/>
            <a:ext cx="3116487" cy="8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95" y="6145126"/>
            <a:ext cx="1648974" cy="6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95" y="-8640"/>
            <a:ext cx="8506974" cy="84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23521" y="-41764"/>
            <a:ext cx="9312018" cy="4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359" dirty="0">
                <a:solidFill>
                  <a:srgbClr val="FFFFFF"/>
                </a:solidFill>
                <a:latin typeface="Source Sans Pro Black" charset="0"/>
              </a:rPr>
              <a:t>Statewide Collaborative Projects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1052752"/>
            <a:ext cx="9143520" cy="483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523521" y="1656174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SRWP Monitoring Programs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523521" y="2081020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Forest Health and Fire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3521" y="2472741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Ecosystem Restoration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523521" y="2897584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Region Data Hubs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523521" y="3289306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Temperature Compliance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906972" y="1362383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Estuary Portal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908411" y="1787229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1641 Reporting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908411" y="2178950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Cache Collaborative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3908411" y="2603794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EMP Monitoring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3908411" y="2995515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State Estuaries Template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6096001" y="1427191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Fisheries Dashboards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096001" y="1852035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DOSS and DCT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6096001" y="2243756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DSM2 Modeling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6096001" y="2668601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Real Time Operations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6096001" y="3060323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By the Numbers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8381521" y="1427191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WARMF Modeling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381521" y="1852035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Real Time Management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8381521" y="2243756"/>
            <a:ext cx="2076698" cy="2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Compliance Monitoring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8381521" y="2668601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Reporting Dashboards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8381521" y="3060323"/>
            <a:ext cx="2076698" cy="2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179">
                <a:solidFill>
                  <a:srgbClr val="FFFFFF"/>
                </a:solidFill>
                <a:latin typeface="Source Sans Pro Semibold" charset="0"/>
              </a:rPr>
              <a:t>Collaborative Management</a:t>
            </a:r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 rot="16200000">
            <a:off x="3209218" y="2477781"/>
            <a:ext cx="829527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814" b="1">
                <a:solidFill>
                  <a:srgbClr val="69BD46"/>
                </a:solidFill>
                <a:latin typeface="Source Sans Pro" charset="0"/>
              </a:rPr>
              <a:t>SRWP</a:t>
            </a:r>
          </a:p>
        </p:txBody>
      </p:sp>
      <p:sp>
        <p:nvSpPr>
          <p:cNvPr id="18460" name="Text Box 28"/>
          <p:cNvSpPr txBox="1">
            <a:spLocks noChangeArrowheads="1"/>
          </p:cNvSpPr>
          <p:nvPr/>
        </p:nvSpPr>
        <p:spPr bwMode="auto">
          <a:xfrm rot="16200000">
            <a:off x="5139020" y="2137905"/>
            <a:ext cx="1558244" cy="35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814" b="1">
                <a:solidFill>
                  <a:srgbClr val="69BD46"/>
                </a:solidFill>
                <a:latin typeface="Source Sans Pro" charset="0"/>
              </a:rPr>
              <a:t>Ca Estuaries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 rot="16200000">
            <a:off x="7683768" y="2119183"/>
            <a:ext cx="829527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814" b="1">
                <a:solidFill>
                  <a:srgbClr val="69BD46"/>
                </a:solidFill>
                <a:latin typeface="Source Sans Pro" charset="0"/>
              </a:rPr>
              <a:t>BDL</a:t>
            </a:r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 rot="16200000">
            <a:off x="9819511" y="2328005"/>
            <a:ext cx="1129079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814" b="1">
                <a:solidFill>
                  <a:srgbClr val="69BD46"/>
                </a:solidFill>
                <a:latin typeface="Source Sans Pro" charset="0"/>
              </a:rPr>
              <a:t>SJRRTM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5236230" y="4016583"/>
            <a:ext cx="875612" cy="64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996" b="1">
                <a:solidFill>
                  <a:srgbClr val="FFFFFF"/>
                </a:solidFill>
                <a:latin typeface="Source Sans Pro" charset="0"/>
              </a:rPr>
              <a:t>OPEN</a:t>
            </a:r>
          </a:p>
          <a:p>
            <a:r>
              <a:rPr lang="en-US" altLang="en-US" sz="1996" b="1">
                <a:solidFill>
                  <a:srgbClr val="FFFFFF"/>
                </a:solidFill>
                <a:latin typeface="Source Sans Pro" charset="0"/>
              </a:rPr>
              <a:t>NRM</a:t>
            </a:r>
          </a:p>
        </p:txBody>
      </p:sp>
      <p:pic>
        <p:nvPicPr>
          <p:cNvPr id="18464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88" y="3886969"/>
            <a:ext cx="941859" cy="9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4997165" y="5273834"/>
            <a:ext cx="375880" cy="1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816">
                <a:solidFill>
                  <a:srgbClr val="FFFFFF"/>
                </a:solidFill>
                <a:latin typeface="Source Sans Pro" charset="0"/>
              </a:rPr>
              <a:t>Data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5393207" y="5270954"/>
            <a:ext cx="567420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816">
                <a:solidFill>
                  <a:srgbClr val="FFFFFF"/>
                </a:solidFill>
                <a:latin typeface="Source Sans Pro" charset="0"/>
              </a:rPr>
              <a:t>Research</a:t>
            </a:r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5884299" y="5272394"/>
            <a:ext cx="522775" cy="22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816">
                <a:solidFill>
                  <a:srgbClr val="FFFFFF"/>
                </a:solidFill>
                <a:latin typeface="Source Sans Pro" charset="0"/>
              </a:rPr>
              <a:t>Projects</a:t>
            </a: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6407074" y="5281036"/>
            <a:ext cx="407562" cy="1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816">
                <a:solidFill>
                  <a:srgbClr val="FFFFFF"/>
                </a:solidFill>
                <a:latin typeface="Source Sans Pro" charset="0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12894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17B2FD5-5112-CD44-BAF9-BE45EF50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925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861BFF-32F7-5947-936A-B55D625A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66" y="-8881863"/>
            <a:ext cx="7471834" cy="223557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17F5C0C-876B-094A-B1CA-2BBDD78B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1" y="8036983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4296E3B-8C65-4643-AD30-BF80EFB1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83" y="8162396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92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5928E-7146-CD4A-811C-09905604B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925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0294D9-DCED-2D4A-8201-F7836BD1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010" y="0"/>
            <a:ext cx="7902456" cy="236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1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7E446-6FFB-BC40-BECD-FD283DF8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61333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8296C92-EB34-D644-9EFA-C2D85408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0" y="703791"/>
            <a:ext cx="2724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C316A77-0166-5A4F-8A4C-34B0918B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07" y="703791"/>
            <a:ext cx="2724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2ECD34D-FD53-2E49-B8DD-E30D08C2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5" y="757238"/>
            <a:ext cx="2724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E1963-4C41-7E45-83AD-618C95B2B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46" y="2235200"/>
            <a:ext cx="9931400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E9617-428C-EC40-98E5-6888BF7CC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79" y="3555998"/>
            <a:ext cx="9931400" cy="125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C49D1-1E5F-4A47-9530-3CAA570B4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46" y="4813298"/>
            <a:ext cx="9804400" cy="1371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0D372E4-2FED-084F-8504-87C254F9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00" y="655638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A4773-3A72-B142-9DC3-4DDF84640229}"/>
              </a:ext>
            </a:extLst>
          </p:cNvPr>
          <p:cNvSpPr txBox="1"/>
          <p:nvPr/>
        </p:nvSpPr>
        <p:spPr>
          <a:xfrm>
            <a:off x="8969030" y="825606"/>
            <a:ext cx="206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App Icons</a:t>
            </a:r>
          </a:p>
        </p:txBody>
      </p:sp>
    </p:spTree>
    <p:extLst>
      <p:ext uri="{BB962C8B-B14F-4D97-AF65-F5344CB8AC3E}">
        <p14:creationId xmlns:p14="http://schemas.microsoft.com/office/powerpoint/2010/main" val="301103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7E446-6FFB-BC40-BECD-FD283DF8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1333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B821007-1DB5-004D-91AB-A5577B63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7" y="1462087"/>
            <a:ext cx="296227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5117067-1BC3-F243-A367-534457D3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30" y="1628774"/>
            <a:ext cx="32194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DE804F0-4A03-DC40-AFD1-A773FAC2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" y="5817393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1FCB6-6DD1-794D-A0F9-41B9946986A7}"/>
              </a:ext>
            </a:extLst>
          </p:cNvPr>
          <p:cNvSpPr txBox="1"/>
          <p:nvPr/>
        </p:nvSpPr>
        <p:spPr>
          <a:xfrm>
            <a:off x="1236133" y="5956189"/>
            <a:ext cx="118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309347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952A8-B2D1-3D43-BF03-34315DC3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C845C4-5FD2-874E-A964-91EB4472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537"/>
            <a:ext cx="12192000" cy="5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99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D32B7-58EE-074E-9118-1EF9ECA9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830" y="0"/>
            <a:ext cx="12432830" cy="6993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3C1B4-9F96-7442-8037-61DD65AA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537"/>
            <a:ext cx="12192000" cy="5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7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D8611-5C65-BB48-9147-B196C60C6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D838C-DD3A-B64B-A184-6C9D7949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537"/>
            <a:ext cx="12192000" cy="5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346</Words>
  <Application>Microsoft Macintosh PowerPoint</Application>
  <PresentationFormat>Widescreen</PresentationFormat>
  <Paragraphs>88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Microsoft YaHei</vt:lpstr>
      <vt:lpstr>Arial</vt:lpstr>
      <vt:lpstr>Calibri</vt:lpstr>
      <vt:lpstr>Calibri Light</vt:lpstr>
      <vt:lpstr>Source Sans Pro</vt:lpstr>
      <vt:lpstr>Source Sans Pro Black</vt:lpstr>
      <vt:lpstr>Source Sans Pro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21</cp:revision>
  <dcterms:created xsi:type="dcterms:W3CDTF">2018-05-28T18:23:28Z</dcterms:created>
  <dcterms:modified xsi:type="dcterms:W3CDTF">2018-05-30T16:42:25Z</dcterms:modified>
</cp:coreProperties>
</file>