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60" r:id="rId4"/>
    <p:sldId id="257" r:id="rId5"/>
    <p:sldId id="259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78" r:id="rId16"/>
    <p:sldId id="299" r:id="rId17"/>
    <p:sldId id="298" r:id="rId18"/>
    <p:sldId id="262" r:id="rId19"/>
    <p:sldId id="263" r:id="rId20"/>
    <p:sldId id="264" r:id="rId21"/>
    <p:sldId id="275" r:id="rId22"/>
    <p:sldId id="266" r:id="rId23"/>
    <p:sldId id="267" r:id="rId24"/>
    <p:sldId id="287" r:id="rId25"/>
    <p:sldId id="270" r:id="rId26"/>
    <p:sldId id="276" r:id="rId27"/>
    <p:sldId id="285" r:id="rId28"/>
    <p:sldId id="271" r:id="rId29"/>
    <p:sldId id="304" r:id="rId30"/>
    <p:sldId id="272" r:id="rId31"/>
    <p:sldId id="273" r:id="rId32"/>
    <p:sldId id="286" r:id="rId33"/>
    <p:sldId id="277" r:id="rId34"/>
    <p:sldId id="302" r:id="rId35"/>
    <p:sldId id="301" r:id="rId36"/>
    <p:sldId id="269" r:id="rId37"/>
    <p:sldId id="279" r:id="rId38"/>
    <p:sldId id="305" r:id="rId39"/>
    <p:sldId id="280" r:id="rId40"/>
    <p:sldId id="281" r:id="rId41"/>
    <p:sldId id="284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6" autoAdjust="0"/>
    <p:restoredTop sz="89623" autoAdjust="0"/>
  </p:normalViewPr>
  <p:slideViewPr>
    <p:cSldViewPr>
      <p:cViewPr>
        <p:scale>
          <a:sx n="63" d="100"/>
          <a:sy n="63" d="100"/>
        </p:scale>
        <p:origin x="-2512" y="-8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2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AAF94-D5F4-4732-9618-40504D85581D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7D519-3021-4DE6-A3A9-DEDBF03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6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</a:t>
            </a:r>
            <a:r>
              <a:rPr lang="en-US" baseline="0" dirty="0" smtClean="0"/>
              <a:t> Again here I would just delete this slide, seems like it will confuse the audience more than aid with the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KW: have included data sets in this section which</a:t>
            </a:r>
            <a:r>
              <a:rPr lang="en-US" baseline="0" dirty="0" smtClean="0"/>
              <a:t> have data that is readily available for download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93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http://www2.epa.gov/nutrient-policy-data/nitrogen-and-phosphorus-pollution-data-access-tool, http://www2.epa.gov/nutrientpollution, http://www.sfei.org/projects/satellite-imaging-detect-cyanobacterial-blooms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3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KW: need to check Stephens</a:t>
            </a:r>
            <a:r>
              <a:rPr lang="en-US" baseline="0" dirty="0" smtClean="0"/>
              <a:t> data sets (</a:t>
            </a:r>
            <a:r>
              <a:rPr lang="en-US" dirty="0" smtClean="0"/>
              <a:t>SRWP data, 1997-2003 [MLML?],</a:t>
            </a:r>
            <a:r>
              <a:rPr lang="en-US" baseline="0" dirty="0" smtClean="0"/>
              <a:t> </a:t>
            </a:r>
            <a:r>
              <a:rPr lang="en-US" dirty="0" smtClean="0"/>
              <a:t>SWAMP BOG data [CEDEN],</a:t>
            </a:r>
            <a:r>
              <a:rPr lang="en-US" baseline="0" dirty="0" smtClean="0"/>
              <a:t> </a:t>
            </a:r>
            <a:r>
              <a:rPr lang="en-US" dirty="0" smtClean="0"/>
              <a:t>Sac R NAWQA project [NWIS],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http://www2.epa.gov/fish-tech/national-lake-fish-tissue-study-reports, http://www.usgs.gov/mercury/</a:t>
            </a:r>
            <a:r>
              <a:rPr lang="en-US" dirty="0" smtClean="0"/>
              <a:t>)</a:t>
            </a:r>
          </a:p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4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Scoped</a:t>
            </a:r>
            <a:r>
              <a:rPr lang="en-US" baseline="0" dirty="0" smtClean="0"/>
              <a:t> to address 3-4 broad questions &amp; 3-4 dashboards for specific SHs (“use cases”)</a:t>
            </a:r>
          </a:p>
          <a:p>
            <a:r>
              <a:rPr lang="en-US" baseline="0" dirty="0" smtClean="0"/>
              <a:t>Note various types: Water quality, habitat, connections (who)</a:t>
            </a:r>
          </a:p>
          <a:p>
            <a:pPr defTabSz="89867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FF0000"/>
                </a:solidFill>
                <a:latin typeface="Tahoma" pitchFamily="34" charset="0"/>
              </a:rPr>
              <a:t>Also re salmon: Do river flows and temperatures support salmonid migration?</a:t>
            </a:r>
          </a:p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44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</a:t>
            </a:r>
            <a:r>
              <a:rPr lang="en-US" baseline="0" dirty="0" smtClean="0"/>
              <a:t> l</a:t>
            </a:r>
            <a:r>
              <a:rPr lang="en-US" dirty="0" smtClean="0"/>
              <a:t>ayout</a:t>
            </a:r>
          </a:p>
          <a:p>
            <a:endParaRPr lang="en-US" dirty="0" smtClean="0"/>
          </a:p>
          <a:p>
            <a:r>
              <a:rPr lang="en-US" dirty="0" smtClean="0"/>
              <a:t>KW: has this group seen the other</a:t>
            </a:r>
            <a:r>
              <a:rPr lang="en-US" baseline="0" dirty="0" smtClean="0"/>
              <a:t> OPENNRM projects? Could also be deleted, was part of original </a:t>
            </a:r>
            <a:r>
              <a:rPr lang="en-US" baseline="0" dirty="0" err="1" smtClean="0"/>
              <a:t>ppt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07/16/96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4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23E99-E211-5241-AAD0-0FEFEADA5D08}" type="slidenum">
              <a:rPr lang="en-US"/>
              <a:pPr/>
              <a:t>42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</a:t>
            </a:r>
            <a:r>
              <a:rPr lang="en-US" baseline="0" dirty="0" smtClean="0"/>
              <a:t> I did not change this slide, to me it seems like something that can be deleted and just talked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7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Review status</a:t>
            </a:r>
            <a:r>
              <a:rPr lang="en-US" baseline="0" dirty="0" smtClean="0"/>
              <a:t> of action items in previous </a:t>
            </a:r>
            <a:r>
              <a:rPr lang="en-US" baseline="0" dirty="0" err="1" smtClean="0"/>
              <a:t>mtg</a:t>
            </a:r>
            <a:r>
              <a:rPr lang="en-US" baseline="0" dirty="0" smtClean="0"/>
              <a:t> summary; note that CWQMC data management white paper is still in draft form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4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pPr/>
              <a:t>30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KW-depending on what route is decided (presenting on</a:t>
            </a:r>
            <a:r>
              <a:rPr lang="en-US" baseline="0" dirty="0" smtClean="0"/>
              <a:t> initial survey results or reissuing the survey) this slide may be edited or deleted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2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KW: have included data sets in this section which</a:t>
            </a:r>
            <a:r>
              <a:rPr lang="en-US" baseline="0" dirty="0" smtClean="0"/>
              <a:t> have data that is readily available for download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1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1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7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0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4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069B-CF15-429D-AEB5-C05634821123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00200"/>
            <a:ext cx="9144000" cy="16764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DATA PORTAL DEVELOPMENT FOR THE SACRAMENTO RIVER WATERSHED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964138"/>
            <a:ext cx="2638425" cy="750987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6873" y="5242441"/>
            <a:ext cx="1612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Holly Jorgensen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1" y="5556766"/>
            <a:ext cx="274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Stephen </a:t>
            </a:r>
            <a:r>
              <a:rPr lang="en-US" sz="1600" dirty="0" smtClean="0">
                <a:latin typeface="+mn-lt"/>
              </a:rPr>
              <a:t>McCord</a:t>
            </a:r>
            <a:r>
              <a:rPr lang="en-US" sz="1600" dirty="0"/>
              <a:t>, Ph.D., P.E</a:t>
            </a:r>
            <a:r>
              <a:rPr lang="en-US" sz="1600" dirty="0" smtClean="0"/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9" name="Picture 8" descr="SRWP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638800"/>
            <a:ext cx="2009040" cy="1097280"/>
          </a:xfrm>
          <a:prstGeom prst="rect">
            <a:avLst/>
          </a:prstGeom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130" y="76200"/>
            <a:ext cx="149147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7802" y="5243959"/>
            <a:ext cx="1104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Amye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Osti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2" descr="C:\Users\Stephen\Pictures\work related\logos\34North-Taglin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601652"/>
            <a:ext cx="1561856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0" y="5300246"/>
            <a:ext cx="1648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Chuck Lundgren</a:t>
            </a:r>
            <a:endParaRPr lang="en-US" sz="16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629" y="5717575"/>
            <a:ext cx="1228725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C:\Users\Holly\Downloads\Chart_Q6_1511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49867"/>
            <a:ext cx="6019800" cy="5350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DETAIL?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7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C:\Users\Holly\Downloads\Chart_Q10_1511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26349"/>
            <a:ext cx="5791200" cy="4998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DETAIL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3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4" name="Picture 4" descr="http://www.sacriver.org/files/images/roadmap/sacriverbasin_map_hydro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81200"/>
            <a:ext cx="3401786" cy="43815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2971800" cy="4114800"/>
          </a:xfrm>
        </p:spPr>
        <p:txBody>
          <a:bodyPr/>
          <a:lstStyle/>
          <a:p>
            <a:r>
              <a:rPr lang="en-US" dirty="0" smtClean="0"/>
              <a:t>Sacramento River   Watershed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Delta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DETAIL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6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6934200" cy="46482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Data and information not publicly accessible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Current monitoring activities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Mercury data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Fish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KEY RESPONSES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39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3434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i="1" dirty="0" smtClean="0"/>
              <a:t>Where is water quality an issue?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What is causing the water quality issue?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Is the watershed healthy?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What are the current conditions?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How successful are management efforts?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KEY RESPONSES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1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SURVEY: </a:t>
            </a:r>
            <a:r>
              <a:rPr lang="en-US" sz="3200" dirty="0" smtClean="0">
                <a:solidFill>
                  <a:schemeClr val="bg1"/>
                </a:solidFill>
              </a:rPr>
              <a:t>FEEDBACK AND ADDITIONAL COMMENTS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19200"/>
            <a:ext cx="7924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Initial thoughts in response to the Survey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Comments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Are there additional data you would like to see on the portal?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What data are you and your program collecting?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Questions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Concerns</a:t>
            </a:r>
          </a:p>
        </p:txBody>
      </p:sp>
    </p:spTree>
    <p:extLst>
      <p:ext uri="{BB962C8B-B14F-4D97-AF65-F5344CB8AC3E}">
        <p14:creationId xmlns:p14="http://schemas.microsoft.com/office/powerpoint/2010/main" val="230515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143000"/>
            <a:ext cx="7696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CDEC: Real </a:t>
            </a:r>
            <a:r>
              <a:rPr lang="en-US" sz="3200" dirty="0"/>
              <a:t>T</a:t>
            </a:r>
            <a:r>
              <a:rPr lang="en-US" sz="3200" dirty="0" smtClean="0"/>
              <a:t>ime </a:t>
            </a:r>
            <a:r>
              <a:rPr lang="en-US" sz="3200" dirty="0"/>
              <a:t>W</a:t>
            </a:r>
            <a:r>
              <a:rPr lang="en-US" sz="3200" dirty="0" smtClean="0"/>
              <a:t>ater </a:t>
            </a:r>
            <a:r>
              <a:rPr lang="en-US" sz="3200" dirty="0"/>
              <a:t>Q</a:t>
            </a:r>
            <a:r>
              <a:rPr lang="en-US" sz="3200" dirty="0" smtClean="0"/>
              <a:t>uality and Hydrological </a:t>
            </a:r>
            <a:r>
              <a:rPr lang="en-US" sz="3200" dirty="0"/>
              <a:t>D</a:t>
            </a:r>
            <a:r>
              <a:rPr lang="en-US" sz="3200" dirty="0" smtClean="0"/>
              <a:t>ata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CEDEN: metals, pesticides, nutrients, water quality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USGS NWIS: current and historic water quality data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USGS EMMA: mercury in fish tissue, mercury in stream sediment, mercury in soils, mines (current and historic)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Local data sets (Lake </a:t>
            </a:r>
            <a:r>
              <a:rPr lang="en-US" sz="3200" dirty="0" err="1" smtClean="0"/>
              <a:t>Almanor</a:t>
            </a:r>
            <a:r>
              <a:rPr lang="en-US" sz="3200" dirty="0" smtClean="0"/>
              <a:t>, Feather River, Dry Creek Area)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DATA: </a:t>
            </a:r>
            <a:r>
              <a:rPr lang="en-US" sz="3200" dirty="0" smtClean="0">
                <a:solidFill>
                  <a:schemeClr val="bg1"/>
                </a:solidFill>
              </a:rPr>
              <a:t>IN DEVELOPMENT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2CFB208A-5644-498A-967E-7BEA16BB9E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1430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DATA: </a:t>
            </a:r>
            <a:r>
              <a:rPr lang="en-US" sz="3200" dirty="0" smtClean="0">
                <a:solidFill>
                  <a:schemeClr val="bg1"/>
                </a:solidFill>
              </a:rPr>
              <a:t>IN DEVELOPMENT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2CFB208A-5644-498A-967E-7BEA16BB9E9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" y="1447800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charset="2"/>
              <a:buChar char="ü"/>
            </a:pPr>
            <a:r>
              <a:rPr lang="en-US" sz="3200" dirty="0"/>
              <a:t>CVRWQCB Wetland Database  </a:t>
            </a:r>
            <a:endParaRPr lang="en-US" sz="3200" dirty="0" smtClean="0"/>
          </a:p>
          <a:p>
            <a:pPr marL="285750" lvl="0" indent="-285750">
              <a:buFont typeface="Wingdings" charset="2"/>
              <a:buChar char="ü"/>
            </a:pPr>
            <a:r>
              <a:rPr lang="en-US" sz="3200" dirty="0" smtClean="0"/>
              <a:t>CRAM </a:t>
            </a:r>
            <a:r>
              <a:rPr lang="en-US" sz="3200" dirty="0"/>
              <a:t>Rapid assessment of wetlands and riparian </a:t>
            </a:r>
            <a:r>
              <a:rPr lang="en-US" sz="3200" dirty="0" smtClean="0"/>
              <a:t>habitats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n-US" sz="3200" dirty="0" smtClean="0"/>
              <a:t>GIS </a:t>
            </a:r>
            <a:r>
              <a:rPr lang="en-US" sz="3200" dirty="0"/>
              <a:t>Data (habitat, fire, streams, watersheds, counties, endangered species, barriers to fish passage, abandoned mines, etc.</a:t>
            </a:r>
            <a:r>
              <a:rPr lang="en-US" sz="3200" dirty="0" smtClean="0"/>
              <a:t>)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n-US" sz="3200" dirty="0" smtClean="0"/>
              <a:t>SACRAMENTO </a:t>
            </a:r>
            <a:r>
              <a:rPr lang="en-US" sz="3200" dirty="0"/>
              <a:t>RIVER WATERSHED </a:t>
            </a:r>
            <a:r>
              <a:rPr lang="en-US" sz="3200" dirty="0" smtClean="0"/>
              <a:t>PROGRAM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n-US" sz="3200" dirty="0" smtClean="0"/>
              <a:t>WDL</a:t>
            </a:r>
            <a:r>
              <a:rPr lang="en-US" sz="3200" dirty="0"/>
              <a:t>/WQX</a:t>
            </a:r>
          </a:p>
        </p:txBody>
      </p:sp>
    </p:spTree>
    <p:extLst>
      <p:ext uri="{BB962C8B-B14F-4D97-AF65-F5344CB8AC3E}">
        <p14:creationId xmlns:p14="http://schemas.microsoft.com/office/powerpoint/2010/main" val="3099939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WATERSHED INFORMATION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6" t="8945" r="33165" b="9874"/>
          <a:stretch/>
        </p:blipFill>
        <p:spPr bwMode="auto">
          <a:xfrm>
            <a:off x="0" y="775157"/>
            <a:ext cx="4013200" cy="58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2332" y="1219200"/>
            <a:ext cx="52916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3200" dirty="0" smtClean="0"/>
              <a:t>General Watershed Information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3200" dirty="0" smtClean="0"/>
              <a:t>Regional and Sub-Watershed Inventory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3200" dirty="0" smtClean="0"/>
              <a:t>Spotlights/Special Topics on areas of concern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3200" dirty="0" smtClean="0"/>
              <a:t>Current Conditions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41528" r="17084" b="11388"/>
          <a:stretch/>
        </p:blipFill>
        <p:spPr bwMode="auto">
          <a:xfrm>
            <a:off x="3048000" y="4267200"/>
            <a:ext cx="6053668" cy="21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200+ GIS layers, CEDEN, CDEC, NWIS, WDL, SRWP Data…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16641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72100" y="1295400"/>
            <a:ext cx="377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Current Conditions:</a:t>
            </a:r>
            <a:endParaRPr lang="en-US" sz="3200" dirty="0"/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Dissolved Oxygen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Turbidity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River Discharge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Water Temperature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Electrical Conductivity</a:t>
            </a:r>
            <a:endParaRPr lang="en-US" sz="3200" dirty="0"/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Reservoirs</a:t>
            </a:r>
            <a:endParaRPr lang="en-US" sz="3200" dirty="0"/>
          </a:p>
        </p:txBody>
      </p:sp>
      <p:sp>
        <p:nvSpPr>
          <p:cNvPr id="4" name="AutoShape 2" descr="Screen Shot 2015-11-02 at 2.34.33 P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dirty="0" smtClean="0">
                <a:solidFill>
                  <a:schemeClr val="bg1"/>
                </a:solidFill>
              </a:rPr>
              <a:t>TOPICS: REAL TIME DATA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CDEC, NWIS</a:t>
            </a:r>
            <a:endParaRPr lang="en-US" i="1" dirty="0"/>
          </a:p>
        </p:txBody>
      </p:sp>
      <p:pic>
        <p:nvPicPr>
          <p:cNvPr id="9" name="Picture 8" descr="Current_Condition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195769" cy="55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1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654050" y="990600"/>
            <a:ext cx="7772400" cy="5186362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/>
              <a:t>Welcome and </a:t>
            </a:r>
            <a:r>
              <a:rPr lang="en-US" dirty="0" smtClean="0"/>
              <a:t>Introductions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Current </a:t>
            </a:r>
            <a:r>
              <a:rPr lang="en-US" dirty="0"/>
              <a:t>News &amp; </a:t>
            </a:r>
            <a:r>
              <a:rPr lang="en-US" dirty="0" smtClean="0"/>
              <a:t>Activities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smtClean="0"/>
              <a:t>Survey Results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Survey Feedback 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smtClean="0"/>
              <a:t>Key Topics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Portal Updates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</a:t>
            </a:r>
            <a:r>
              <a:rPr lang="en-US" sz="3200" b="1" dirty="0" smtClean="0">
                <a:solidFill>
                  <a:schemeClr val="bg1"/>
                </a:solidFill>
              </a:rPr>
              <a:t>VERVIEW: </a:t>
            </a:r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GENDA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43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70555" r="33229" b="9815"/>
          <a:stretch/>
        </p:blipFill>
        <p:spPr bwMode="auto">
          <a:xfrm>
            <a:off x="-381000" y="5029200"/>
            <a:ext cx="80772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82440"/>
            <a:ext cx="4038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Current Storage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Inflow/Outflow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Storage Capacity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Lake Surface Elevation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Scheduled Releases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Gate status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Recent Releases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Trend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RESERVOIR OPERATIONS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 t="29882" r="32188" b="49114"/>
          <a:stretch/>
        </p:blipFill>
        <p:spPr bwMode="auto">
          <a:xfrm>
            <a:off x="0" y="982440"/>
            <a:ext cx="5029200" cy="44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CDEC, NWIS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41954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1667" r="8333" b="6297"/>
          <a:stretch/>
        </p:blipFill>
        <p:spPr bwMode="auto">
          <a:xfrm>
            <a:off x="96497" y="838200"/>
            <a:ext cx="897130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NUTRIENT BACKGROUND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6475511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CDEC, NWIS, CEDEN, WDL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33247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02100" y="1219200"/>
            <a:ext cx="4686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800" dirty="0" smtClean="0"/>
              <a:t>Are excess nutrients a problem in the watershed?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smtClean="0"/>
              <a:t>Nitrate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smtClean="0"/>
              <a:t>Ammonia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smtClean="0"/>
              <a:t>Phosphorus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err="1" smtClean="0"/>
              <a:t>Eutropocation</a:t>
            </a:r>
            <a:r>
              <a:rPr lang="en-US" sz="2800" dirty="0" smtClean="0"/>
              <a:t> Indicators (Chlorophyll a, </a:t>
            </a:r>
            <a:r>
              <a:rPr lang="en-US" sz="2800" dirty="0" err="1" smtClean="0"/>
              <a:t>cyanotoxins</a:t>
            </a:r>
            <a:r>
              <a:rPr lang="en-US" sz="2800" dirty="0" smtClean="0"/>
              <a:t>)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13A24B75-3C75-4572-BEEE-A056B98A6BC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604742"/>
            <a:ext cx="4045236" cy="21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2718"/>
            <a:ext cx="3823744" cy="216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100" y="1034534"/>
            <a:ext cx="18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Averages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40386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NUTRIENTS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CDEC, NWIS, CEDEN, WDL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6111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120" y="813375"/>
            <a:ext cx="42291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Sources of Mercury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Mercury Criteria (fish tissue criterion = 0.3 ppm, </a:t>
            </a:r>
            <a:r>
              <a:rPr lang="en-US" sz="3200" dirty="0" err="1" smtClean="0"/>
              <a:t>THg</a:t>
            </a:r>
            <a:r>
              <a:rPr lang="en-US" sz="3200" dirty="0" smtClean="0"/>
              <a:t> in water criterion = 50 ng/L)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err="1" smtClean="0"/>
              <a:t>Methylmercury</a:t>
            </a:r>
            <a:r>
              <a:rPr lang="en-US" sz="3200" dirty="0" smtClean="0"/>
              <a:t> TMDL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Where is mercury contamination an issue?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13375"/>
            <a:ext cx="4617720" cy="4433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MERCURY AND FISH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19260" r="23854" b="32490"/>
          <a:stretch/>
        </p:blipFill>
        <p:spPr bwMode="auto">
          <a:xfrm>
            <a:off x="1844040" y="4837915"/>
            <a:ext cx="2926080" cy="20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CEDEN, USGS EMMA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28636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40347"/>
              </p:ext>
            </p:extLst>
          </p:nvPr>
        </p:nvGraphicFramePr>
        <p:xfrm>
          <a:off x="2667000" y="1600200"/>
          <a:ext cx="35052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</a:tblGrid>
              <a:tr h="30690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Fish Health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690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GIS Data Layer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Description/Use</a:t>
                      </a:r>
                    </a:p>
                  </a:txBody>
                  <a:tcPr/>
                </a:tc>
              </a:tr>
              <a:tr h="529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Fish 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Species</a:t>
                      </a:r>
                      <a:r>
                        <a:rPr lang="en-US" sz="1200" baseline="0" dirty="0" smtClean="0"/>
                        <a:t> abundance can be displayed relative to water quality conditions.</a:t>
                      </a:r>
                      <a:endParaRPr lang="en-US" sz="1200" dirty="0"/>
                    </a:p>
                  </a:txBody>
                  <a:tcPr/>
                </a:tc>
              </a:tr>
              <a:tr h="529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Water Temperatures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Could</a:t>
                      </a:r>
                      <a:r>
                        <a:rPr lang="en-US" sz="1200" baseline="0" dirty="0" smtClean="0"/>
                        <a:t> display w</a:t>
                      </a:r>
                      <a:r>
                        <a:rPr lang="en-US" sz="1200" dirty="0" smtClean="0"/>
                        <a:t>ater temperatures</a:t>
                      </a:r>
                      <a:r>
                        <a:rPr lang="en-US" sz="1200" baseline="0" dirty="0" smtClean="0"/>
                        <a:t> relative to necessary fish survival temps. </a:t>
                      </a:r>
                      <a:endParaRPr lang="en-US" sz="1200" dirty="0"/>
                    </a:p>
                  </a:txBody>
                  <a:tcPr/>
                </a:tc>
              </a:tr>
              <a:tr h="3783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Dissolved Oxygen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 levels</a:t>
                      </a:r>
                      <a:r>
                        <a:rPr lang="en-US" sz="1200" baseline="0" dirty="0" smtClean="0"/>
                        <a:t> relative to fish population locations.</a:t>
                      </a:r>
                      <a:endParaRPr lang="en-US" sz="1200" dirty="0"/>
                    </a:p>
                  </a:txBody>
                  <a:tcPr/>
                </a:tc>
              </a:tr>
              <a:tr h="546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Fish Passage Barriers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Barriers to fish passage.</a:t>
                      </a:r>
                      <a:endParaRPr lang="en-US" sz="1200" dirty="0"/>
                    </a:p>
                  </a:txBody>
                  <a:tcPr/>
                </a:tc>
              </a:tr>
              <a:tr h="529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Toxic</a:t>
                      </a:r>
                      <a:r>
                        <a:rPr lang="en-US" sz="1400" baseline="0" dirty="0" smtClean="0"/>
                        <a:t> Substances Monitoring 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Presence</a:t>
                      </a:r>
                      <a:r>
                        <a:rPr lang="en-US" sz="1200" baseline="0" dirty="0" smtClean="0"/>
                        <a:t> of toxic substances evaluated by observed levels in f</a:t>
                      </a:r>
                      <a:r>
                        <a:rPr lang="en-US" sz="1200" dirty="0" smtClean="0"/>
                        <a:t>ish tissue.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</a:tr>
              <a:tr h="529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Principal Areas of Mining Pollution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Display</a:t>
                      </a:r>
                      <a:r>
                        <a:rPr lang="en-US" sz="1200" baseline="0" dirty="0" smtClean="0"/>
                        <a:t> fish observations relative to areas of mining pollution.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dirty="0" smtClean="0">
                <a:solidFill>
                  <a:schemeClr val="bg1"/>
                </a:solidFill>
              </a:rPr>
              <a:t>TOPICS: GIS for Data Stories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SAFE TO SWIM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3611" r="16953" b="5416"/>
          <a:stretch/>
        </p:blipFill>
        <p:spPr bwMode="auto">
          <a:xfrm>
            <a:off x="0" y="775157"/>
            <a:ext cx="6734175" cy="41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11-12 at 3.0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1989714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645977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SWAMP, CDEC,  CEDEN, WDL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1219200"/>
            <a:ext cx="33604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Sources of </a:t>
            </a:r>
            <a:r>
              <a:rPr lang="en-US" sz="3200" dirty="0" err="1" smtClean="0"/>
              <a:t>eColi</a:t>
            </a:r>
            <a:endParaRPr lang="en-US" sz="32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3200" dirty="0" err="1" smtClean="0"/>
              <a:t>eColi</a:t>
            </a:r>
            <a:r>
              <a:rPr lang="en-US" sz="3200" dirty="0" smtClean="0"/>
              <a:t> Criteria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Current Conditions at key areas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Where is </a:t>
            </a:r>
            <a:r>
              <a:rPr lang="en-US" sz="3200" dirty="0" err="1" smtClean="0"/>
              <a:t>eColi</a:t>
            </a:r>
            <a:endParaRPr lang="en-US" sz="32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an issue?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7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ABANDONED MINES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34north.com/mail/?_task=mail&amp;_action=get&amp;_mbox=INBOX&amp;_uid=695&amp;_part=2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7206" r="5131" b="7700"/>
          <a:stretch/>
        </p:blipFill>
        <p:spPr bwMode="auto">
          <a:xfrm>
            <a:off x="152400" y="1295400"/>
            <a:ext cx="6048036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29350" y="1066800"/>
            <a:ext cx="2705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Key Issues: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What </a:t>
            </a:r>
            <a:r>
              <a:rPr lang="en-US" sz="2800" dirty="0">
                <a:solidFill>
                  <a:prstClr val="black"/>
                </a:solidFill>
              </a:rPr>
              <a:t>are the remediation strategies?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>
                <a:solidFill>
                  <a:prstClr val="black"/>
                </a:solidFill>
              </a:rPr>
              <a:t>Possible sources of contaminants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Distance </a:t>
            </a:r>
            <a:r>
              <a:rPr lang="en-US" sz="2800" dirty="0">
                <a:solidFill>
                  <a:prstClr val="black"/>
                </a:solidFill>
              </a:rPr>
              <a:t>to </a:t>
            </a:r>
            <a:r>
              <a:rPr lang="en-US" sz="2800" dirty="0" smtClean="0">
                <a:solidFill>
                  <a:prstClr val="black"/>
                </a:solidFill>
              </a:rPr>
              <a:t>rivers/streams/lakes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9681" y="619408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 with mine location and type, water quality stations, project data, water bodies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879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02125"/>
              </p:ext>
            </p:extLst>
          </p:nvPr>
        </p:nvGraphicFramePr>
        <p:xfrm>
          <a:off x="2590800" y="1371600"/>
          <a:ext cx="4064000" cy="476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Mining Pollution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GIS Data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Description/Use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Principal Areas of Mine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Areas of current</a:t>
                      </a:r>
                      <a:r>
                        <a:rPr lang="en-US" sz="1200" baseline="0" dirty="0" smtClean="0"/>
                        <a:t> and potential pollution listed with pollutant, type of mine, and point of discharge.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Historic</a:t>
                      </a:r>
                      <a:r>
                        <a:rPr lang="en-US" sz="1400" baseline="0" dirty="0" smtClean="0"/>
                        <a:t> and Current Mining Features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 topographically occurring</a:t>
                      </a:r>
                      <a:r>
                        <a:rPr lang="en-US" sz="1200" baseline="0" dirty="0" smtClean="0"/>
                        <a:t> mining features in CA. 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Abandoned Mine Locations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Abandoned Mine locations could be pollution sources.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Mercury levels</a:t>
                      </a:r>
                      <a:r>
                        <a:rPr lang="en-US" sz="1400" baseline="0" dirty="0" smtClean="0"/>
                        <a:t> in Fish Tissue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Can</a:t>
                      </a:r>
                      <a:r>
                        <a:rPr lang="en-US" sz="1200" baseline="0" dirty="0" smtClean="0"/>
                        <a:t> show l</a:t>
                      </a:r>
                      <a:r>
                        <a:rPr lang="en-US" sz="1200" dirty="0" smtClean="0"/>
                        <a:t>ocations</a:t>
                      </a:r>
                      <a:r>
                        <a:rPr lang="en-US" sz="1200" baseline="0" dirty="0" smtClean="0"/>
                        <a:t> of unsafe Hg levels in fish tissue.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Fish Consumption</a:t>
                      </a:r>
                      <a:r>
                        <a:rPr lang="en-US" sz="1400" baseline="0" dirty="0" smtClean="0"/>
                        <a:t> Advisories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Locations</a:t>
                      </a:r>
                      <a:r>
                        <a:rPr lang="en-US" sz="1200" baseline="0" dirty="0" smtClean="0"/>
                        <a:t> of posted Fish Consumption Advisories due to high levels of pollutants in fish tissue.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Threatened and Endangered Species Critical Habitat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Critical habitat areas</a:t>
                      </a:r>
                      <a:r>
                        <a:rPr lang="en-US" sz="1200" baseline="0" dirty="0" smtClean="0"/>
                        <a:t> in CA could intersect mine pollution areas, abandoned mines, or active mines.    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dirty="0" smtClean="0">
                <a:solidFill>
                  <a:schemeClr val="bg1"/>
                </a:solidFill>
              </a:rPr>
              <a:t>TOPICS: GIS for Data Stories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0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WATER QUALITY and 1641 WATER QUALITY CONTROL PLAN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11-12 at 2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5255539" cy="3971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2200" y="1600200"/>
            <a:ext cx="2705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What is WQ</a:t>
            </a:r>
            <a:endParaRPr lang="en-US" sz="2800" dirty="0">
              <a:solidFill>
                <a:prstClr val="black"/>
              </a:solidFill>
            </a:endParaRP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Why is WQ Important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WQ in SRW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Sources of Pollution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Reports and Links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Current Conditions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645977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DWR 1641 WQ Report, CDEC, CEDEN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4054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ü"/>
            </a:pPr>
            <a:r>
              <a:rPr lang="en-US" sz="2800" dirty="0"/>
              <a:t>Who is doing what to manage water quality in the watershed? [</a:t>
            </a:r>
            <a:r>
              <a:rPr lang="en-US" sz="2800" dirty="0" err="1"/>
              <a:t>Reg</a:t>
            </a:r>
            <a:r>
              <a:rPr lang="en-US" sz="2800" dirty="0"/>
              <a:t> </a:t>
            </a:r>
            <a:r>
              <a:rPr lang="en-US" sz="2800" dirty="0" err="1"/>
              <a:t>Bd</a:t>
            </a:r>
            <a:r>
              <a:rPr lang="en-US" sz="2800" dirty="0"/>
              <a:t> Basin Plans; 303(d) list; TMDL Report Cards (My WQ Portal); IRWMPs; FERC relicensing; vet through Mon. Comm.]</a:t>
            </a:r>
          </a:p>
          <a:p>
            <a:pPr lvl="0">
              <a:buFont typeface="Wingdings" charset="2"/>
              <a:buChar char="ü"/>
            </a:pPr>
            <a:r>
              <a:rPr lang="en-US" sz="2800" dirty="0"/>
              <a:t>Who is monitoring water quality? Where and how? [build on/update CV Monitoring Directory; </a:t>
            </a:r>
            <a:r>
              <a:rPr lang="en-US" sz="2800" dirty="0" err="1"/>
              <a:t>coord</a:t>
            </a:r>
            <a:r>
              <a:rPr lang="en-US" sz="2800" dirty="0"/>
              <a:t> w RDC, SWAMP; CDEC &amp; USGS sites; vet through Mon. </a:t>
            </a:r>
            <a:r>
              <a:rPr lang="en-US" sz="2800" dirty="0" err="1"/>
              <a:t>Comm</a:t>
            </a:r>
            <a:r>
              <a:rPr lang="en-US" sz="2800" dirty="0"/>
              <a:t>.;identify monitoring stations and their current monitoring regimes for pollutants of interest]</a:t>
            </a:r>
          </a:p>
          <a:p>
            <a:pPr lvl="0">
              <a:buFont typeface="Wingdings" charset="2"/>
              <a:buChar char="ü"/>
            </a:pPr>
            <a:r>
              <a:rPr lang="en-US" sz="2800" dirty="0"/>
              <a:t>What laws, regulations, and policies protect our water quality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WATER QUALITY MANAGEMENT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0" y="914400"/>
            <a:ext cx="4421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 smtClean="0"/>
              <a:t>SWAMP: State, Regional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DWR: MWQI, Regions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ILRPs: Sac Valley, Rice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MS4s: Phase I &amp; II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POTWs: CVCWA, </a:t>
            </a:r>
            <a:r>
              <a:rPr lang="en-US" dirty="0" err="1" smtClean="0"/>
              <a:t>indiv</a:t>
            </a:r>
            <a:r>
              <a:rPr lang="en-US" dirty="0" smtClean="0"/>
              <a:t>.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Riparian &amp; wetland (p)reserves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Sac. Area CMP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Delta programs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343400" y="787857"/>
            <a:ext cx="4317999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 smtClean="0"/>
              <a:t>CWQMC</a:t>
            </a:r>
          </a:p>
          <a:p>
            <a:pPr lvl="1"/>
            <a:r>
              <a:rPr lang="en-US" dirty="0" smtClean="0"/>
              <a:t>CA Estuaries Mon. WG</a:t>
            </a:r>
          </a:p>
          <a:p>
            <a:pPr lvl="1"/>
            <a:r>
              <a:rPr lang="en-US" dirty="0" smtClean="0"/>
              <a:t>CA Wetland Mon. WG</a:t>
            </a:r>
          </a:p>
          <a:p>
            <a:pPr lvl="1"/>
            <a:r>
              <a:rPr lang="en-US" dirty="0" smtClean="0"/>
              <a:t>Healthy Watersheds Partnership</a:t>
            </a:r>
          </a:p>
          <a:p>
            <a:pPr lvl="1"/>
            <a:r>
              <a:rPr lang="en-US" dirty="0" smtClean="0"/>
              <a:t>Data Man. WG</a:t>
            </a:r>
          </a:p>
          <a:p>
            <a:pPr lvl="1"/>
            <a:r>
              <a:rPr lang="en-US" dirty="0" smtClean="0"/>
              <a:t>BOG WG “Is it safe to eat fish?”</a:t>
            </a:r>
          </a:p>
          <a:p>
            <a:pPr lvl="1"/>
            <a:r>
              <a:rPr lang="en-US" dirty="0" smtClean="0"/>
              <a:t>Collaboration Workgroup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UPDATES: </a:t>
            </a:r>
            <a:r>
              <a:rPr lang="en-US" sz="3200" dirty="0" smtClean="0">
                <a:solidFill>
                  <a:schemeClr val="bg1"/>
                </a:solidFill>
              </a:rPr>
              <a:t>CURRENT NEWS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07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BENEFICIAL USES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4458" r="14406" b="7946"/>
          <a:stretch/>
        </p:blipFill>
        <p:spPr bwMode="auto">
          <a:xfrm>
            <a:off x="0" y="1066800"/>
            <a:ext cx="567519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1066800"/>
            <a:ext cx="301160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What are the beneficial uses in your area?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How is the water managed and monitored for those beneficial uses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What impacts does this have upstream and downstream?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645977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 layers, 303d List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79385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FOREST HEALTH, FIRE RISK, EROSION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11-12 at 3.19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3713409" cy="4876800"/>
          </a:xfrm>
          <a:prstGeom prst="rect">
            <a:avLst/>
          </a:prstGeom>
        </p:spPr>
      </p:pic>
      <p:pic>
        <p:nvPicPr>
          <p:cNvPr id="6" name="Picture 5" descr="Screen Shot 2015-11-12 at 3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66800"/>
            <a:ext cx="2743199" cy="2869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GIS, Land use, </a:t>
            </a:r>
            <a:r>
              <a:rPr lang="en-US" i="1" dirty="0" err="1" smtClean="0"/>
              <a:t>CalFire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19648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008342"/>
              </p:ext>
            </p:extLst>
          </p:nvPr>
        </p:nvGraphicFramePr>
        <p:xfrm>
          <a:off x="2819400" y="1752600"/>
          <a:ext cx="3505200" cy="444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2184400"/>
              </a:tblGrid>
              <a:tr h="46355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Forest</a:t>
                      </a:r>
                      <a:r>
                        <a:rPr lang="en-US" baseline="0" dirty="0" smtClean="0"/>
                        <a:t> Health and </a:t>
                      </a:r>
                      <a:r>
                        <a:rPr lang="en-US" dirty="0" smtClean="0"/>
                        <a:t>Fire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GIS Data Layer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Description/Use</a:t>
                      </a:r>
                      <a:endParaRPr lang="en-US" sz="1400" b="1" dirty="0"/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Fuel Treatments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Areas that</a:t>
                      </a:r>
                      <a:r>
                        <a:rPr lang="en-US" sz="1200" baseline="0" dirty="0" smtClean="0"/>
                        <a:t> have received fuel treatments in California – could highlight areas lacking treatment with historic fires</a:t>
                      </a:r>
                      <a:endParaRPr lang="en-US" sz="12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Historic Fires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Historic Fires up to 2014</a:t>
                      </a:r>
                      <a:endParaRPr lang="en-US" sz="1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Fire Hazard Severity Zones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Display</a:t>
                      </a:r>
                      <a:r>
                        <a:rPr lang="en-US" sz="1200" baseline="0" dirty="0" smtClean="0"/>
                        <a:t> high severity zones relative to populated areas, meadows, hydrologic features,  etc. </a:t>
                      </a:r>
                      <a:endParaRPr lang="en-US" sz="1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Vegetation Types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Highlight</a:t>
                      </a:r>
                      <a:r>
                        <a:rPr lang="en-US" sz="1200" baseline="0" dirty="0" smtClean="0"/>
                        <a:t> types more susceptible to fire</a:t>
                      </a:r>
                      <a:endParaRPr lang="en-US" sz="1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Sierra Nevada</a:t>
                      </a:r>
                      <a:r>
                        <a:rPr lang="en-US" sz="1400" baseline="0" dirty="0" smtClean="0"/>
                        <a:t> Meadows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Display</a:t>
                      </a:r>
                      <a:r>
                        <a:rPr lang="en-US" sz="1200" baseline="0" dirty="0" smtClean="0"/>
                        <a:t> proximity to historic fires and fuel treatments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dirty="0" smtClean="0">
                <a:solidFill>
                  <a:schemeClr val="bg1"/>
                </a:solidFill>
              </a:rPr>
              <a:t>TOPICS: GIS for Data Stories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DROUGHT MANAGEMENT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5-11-12 at 3.0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67200"/>
            <a:ext cx="4309203" cy="2378603"/>
          </a:xfrm>
          <a:prstGeom prst="rect">
            <a:avLst/>
          </a:prstGeom>
        </p:spPr>
      </p:pic>
      <p:pic>
        <p:nvPicPr>
          <p:cNvPr id="10" name="Picture 9" descr="Screen Shot 2015-11-12 at 3.0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8200"/>
            <a:ext cx="6034938" cy="3048000"/>
          </a:xfrm>
          <a:prstGeom prst="rect">
            <a:avLst/>
          </a:prstGeom>
        </p:spPr>
      </p:pic>
      <p:pic>
        <p:nvPicPr>
          <p:cNvPr id="11" name="Picture 10" descr="Screen Shot 2015-11-12 at 3.00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2971800" cy="37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SWCMP HIGHLIGHTS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600200"/>
            <a:ext cx="434340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Program Overview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Program Highlights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Constituent Overview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Access to Data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Reports and Assessment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Links</a:t>
            </a:r>
          </a:p>
          <a:p>
            <a:pPr marL="457200" indent="-457200">
              <a:buFont typeface="Wingdings" charset="2"/>
              <a:buChar char="ü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Sets:  GIS, SWAMP, WDL </a:t>
            </a:r>
            <a:endParaRPr lang="en-US" i="1" dirty="0"/>
          </a:p>
        </p:txBody>
      </p:sp>
      <p:pic>
        <p:nvPicPr>
          <p:cNvPr id="5" name="Picture 4" descr="waterquality_swcmp_sites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32394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BATTLE CREEK (Special)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978" y="1219200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Key Issues: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Sediment Transport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Turbidity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Flood Events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Salmon and Steelhead rearing and spawning habitat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Fire Safe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Restoration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 descr="Screen Shot 2015-11-12 at 3.1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" y="838200"/>
            <a:ext cx="4086977" cy="4267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34444" r="31979" b="18888"/>
          <a:stretch/>
        </p:blipFill>
        <p:spPr bwMode="auto">
          <a:xfrm>
            <a:off x="1219200" y="4267200"/>
            <a:ext cx="343504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617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25185" r="62500" b="11111"/>
          <a:stretch/>
        </p:blipFill>
        <p:spPr bwMode="auto">
          <a:xfrm>
            <a:off x="152400" y="914400"/>
            <a:ext cx="3505200" cy="57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3900" y="775157"/>
            <a:ext cx="5219700" cy="692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endParaRPr lang="en-US" sz="32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Cold Water releases for salmonid species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Salmon life stages and water needs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Reservoir Water Quality Scheduled Releases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Inflow and Outflow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Recreational Activities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Snowpack (SWE) and   snow melt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Lake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LAKE SHASTA (Special)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COLLABORATION (Special)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157"/>
            <a:ext cx="4678958" cy="608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1066800"/>
            <a:ext cx="411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Who is conducting research in the watershed?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Who is monitoring  areas in the watershed?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Do studies overlap?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Regional Program</a:t>
            </a:r>
          </a:p>
          <a:p>
            <a:r>
              <a:rPr lang="en-US" sz="3200" dirty="0" smtClean="0"/>
              <a:t>Summaries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2782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11" y="914400"/>
            <a:ext cx="4114800" cy="2800350"/>
          </a:xfrm>
        </p:spPr>
        <p:txBody>
          <a:bodyPr>
            <a:noAutofit/>
          </a:bodyPr>
          <a:lstStyle/>
          <a:p>
            <a:pPr lvl="0">
              <a:buClr>
                <a:schemeClr val="tx2">
                  <a:lumMod val="50000"/>
                </a:schemeClr>
              </a:buClr>
              <a:buFont typeface="Wingdings" charset="2"/>
              <a:buChar char="ü"/>
            </a:pPr>
            <a:r>
              <a:rPr lang="en-US" sz="3200" dirty="0"/>
              <a:t>Aquatic ecosystem health</a:t>
            </a:r>
          </a:p>
          <a:p>
            <a:pPr lvl="0">
              <a:buClr>
                <a:schemeClr val="tx2">
                  <a:lumMod val="50000"/>
                </a:schemeClr>
              </a:buClr>
              <a:buFont typeface="Wingdings" charset="2"/>
              <a:buChar char="ü"/>
            </a:pPr>
            <a:r>
              <a:rPr lang="en-US" sz="3200" dirty="0"/>
              <a:t>Salmon run health</a:t>
            </a:r>
          </a:p>
          <a:p>
            <a:pPr lvl="0">
              <a:buClr>
                <a:schemeClr val="tx2">
                  <a:lumMod val="50000"/>
                </a:schemeClr>
              </a:buClr>
              <a:buFont typeface="Wingdings" charset="2"/>
              <a:buChar char="ü"/>
            </a:pPr>
            <a:r>
              <a:rPr lang="en-US" sz="3200" dirty="0"/>
              <a:t>Riparian habitat projects &amp; wildlife benefits</a:t>
            </a:r>
          </a:p>
          <a:p>
            <a:pPr>
              <a:buClr>
                <a:schemeClr val="tx2">
                  <a:lumMod val="50000"/>
                </a:schemeClr>
              </a:buClr>
              <a:buFont typeface="Wingdings" charset="2"/>
              <a:buChar char="ü"/>
            </a:pPr>
            <a:r>
              <a:rPr lang="en-US" sz="3200" dirty="0"/>
              <a:t>Invasive </a:t>
            </a:r>
            <a:r>
              <a:rPr lang="en-US" sz="3200" dirty="0" smtClean="0"/>
              <a:t>Species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19600" y="838200"/>
            <a:ext cx="4267200" cy="280035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3200" dirty="0"/>
              <a:t>Drought Management</a:t>
            </a:r>
          </a:p>
          <a:p>
            <a:pPr>
              <a:buFont typeface="Wingdings" charset="2"/>
              <a:buChar char="ü"/>
            </a:pPr>
            <a:r>
              <a:rPr lang="en-US" sz="3200" dirty="0"/>
              <a:t>Domestic, Municipal and Industrial Water Supply</a:t>
            </a:r>
          </a:p>
          <a:p>
            <a:pPr>
              <a:buFont typeface="Wingdings" charset="2"/>
              <a:buChar char="ü"/>
            </a:pPr>
            <a:r>
              <a:rPr lang="en-US" sz="3200" dirty="0" smtClean="0"/>
              <a:t>SGMA</a:t>
            </a:r>
          </a:p>
          <a:p>
            <a:pPr>
              <a:buFont typeface="Wingdings" charset="2"/>
              <a:buChar char="ü"/>
            </a:pPr>
            <a:r>
              <a:rPr lang="en-US" sz="3200" dirty="0"/>
              <a:t>Hydropower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2" descr="https://lh6.googleusercontent.com/-wIqG3xeSAZE/TKmB3NJEz8I/AAAAAAAABnE/UDgRQ2_AL7I/s912/sacramentobasin_reiring_aeria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2438400" cy="182880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4" descr="https://lh3.googleusercontent.com/-HVY4uxhR3ZU/TLeYiX2mC2I/AAAAAAAACRc/uRwVx0iHeOg/s912/sacbasin_jungling_aerialriv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1" y="4951747"/>
            <a:ext cx="2743200" cy="1830053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6" descr="https://lh4.googleusercontent.com/-Qoq0xd8aVDU/TLeAM671flI/AAAAAAAACRA/Y-MO5MtHWyU/s912/P904005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933950"/>
            <a:ext cx="2514600" cy="184785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ADDITIONAL QUESTIONS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085E-A85D-46AC-9240-7D71EC97C11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DEVELOPMENT: </a:t>
            </a:r>
            <a:r>
              <a:rPr lang="en-US" sz="3200" dirty="0" smtClean="0">
                <a:solidFill>
                  <a:schemeClr val="bg1"/>
                </a:solidFill>
              </a:rPr>
              <a:t>UPDATES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143000"/>
            <a:ext cx="7696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OPENNRM Instance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200+ GIS file ported to web server, inventoried, metadata, styling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SWIM database analysis, conversion to </a:t>
            </a:r>
            <a:r>
              <a:rPr lang="en-US" sz="3200" dirty="0" err="1" smtClean="0"/>
              <a:t>postgres</a:t>
            </a:r>
            <a:endParaRPr lang="en-US" sz="3200" dirty="0" smtClean="0"/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Set up metadata schema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CEDEN, WQX, DJFMP and database/ web service review.   New datasets review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/>
              <a:t>Question and Topic Data </a:t>
            </a:r>
            <a:r>
              <a:rPr lang="en-US" sz="3200" dirty="0"/>
              <a:t>R</a:t>
            </a:r>
            <a:r>
              <a:rPr lang="en-US" sz="3200" dirty="0" smtClean="0"/>
              <a:t>esearch</a:t>
            </a:r>
          </a:p>
          <a:p>
            <a:pPr marL="457200" indent="-457200">
              <a:buFont typeface="Wingdings" charset="2"/>
              <a:buChar char="ü"/>
            </a:pPr>
            <a:endParaRPr lang="en-US" sz="320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1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292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Stakeholder commitments</a:t>
            </a:r>
          </a:p>
          <a:p>
            <a:pPr lvl="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Survey stakeholders for key issues, areas of concern, and data</a:t>
            </a:r>
          </a:p>
          <a:p>
            <a:pPr lvl="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Identify available information for the Watershed (data, GIS, maps, reports, programs, monitoring efforts, photos,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lvl="0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 questions and key data dashboards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rgbClr val="558ED5"/>
                </a:solidFill>
              </a:rPr>
              <a:t>Dashboard s</a:t>
            </a:r>
            <a:r>
              <a:rPr lang="en-US" sz="3200" dirty="0" smtClean="0">
                <a:solidFill>
                  <a:srgbClr val="558ED5"/>
                </a:solidFill>
              </a:rPr>
              <a:t>cript </a:t>
            </a:r>
            <a:r>
              <a:rPr lang="en-US" sz="3200" dirty="0">
                <a:solidFill>
                  <a:srgbClr val="558ED5"/>
                </a:solidFill>
              </a:rPr>
              <a:t>analyses </a:t>
            </a:r>
            <a:r>
              <a:rPr lang="en-US" sz="3200" dirty="0" smtClean="0">
                <a:solidFill>
                  <a:srgbClr val="558ED5"/>
                </a:solidFill>
              </a:rPr>
              <a:t>&amp; visualizations </a:t>
            </a:r>
            <a:endParaRPr lang="en-US" sz="3200" dirty="0">
              <a:solidFill>
                <a:srgbClr val="558ED5"/>
              </a:solidFill>
            </a:endParaRPr>
          </a:p>
          <a:p>
            <a:pPr lvl="0"/>
            <a:r>
              <a:rPr lang="en-US" sz="3200" dirty="0" smtClean="0">
                <a:solidFill>
                  <a:srgbClr val="558ED5"/>
                </a:solidFill>
              </a:rPr>
              <a:t>Portal instance  &amp; host site</a:t>
            </a:r>
            <a:endParaRPr lang="en-US" sz="3200" dirty="0">
              <a:solidFill>
                <a:srgbClr val="558ED5"/>
              </a:solidFill>
            </a:endParaRPr>
          </a:p>
          <a:p>
            <a:r>
              <a:rPr lang="en-US" sz="3200" dirty="0" smtClean="0"/>
              <a:t>Outline </a:t>
            </a:r>
            <a:r>
              <a:rPr lang="en-US" sz="3200" dirty="0"/>
              <a:t>future </a:t>
            </a:r>
            <a:r>
              <a:rPr lang="en-US" sz="3200" dirty="0" smtClean="0"/>
              <a:t>activities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OVERVIEW: </a:t>
            </a:r>
            <a:r>
              <a:rPr lang="en-US" sz="3200" dirty="0" smtClean="0">
                <a:solidFill>
                  <a:schemeClr val="bg1"/>
                </a:solidFill>
              </a:rPr>
              <a:t>DEVELOPMENT PROCESS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9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085E-A85D-46AC-9240-7D71EC97C11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2819400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WRAP-UP: </a:t>
            </a:r>
            <a:r>
              <a:rPr lang="en-US" sz="3200" dirty="0" smtClean="0">
                <a:solidFill>
                  <a:schemeClr val="bg1"/>
                </a:solidFill>
              </a:rPr>
              <a:t>QUESTIONS? COMMENTS?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5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ine-lake-425px.jpg"/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24775" cy="1309687"/>
          </a:xfrm>
          <a:noFill/>
          <a:ln/>
        </p:spPr>
        <p:txBody>
          <a:bodyPr lIns="92075" tIns="46038" rIns="92075" bIns="46038" anchor="b"/>
          <a:lstStyle/>
          <a:p>
            <a:pPr algn="ctr"/>
            <a:r>
              <a:rPr lang="en-US" dirty="0" smtClean="0">
                <a:latin typeface="Titillium WebRegular"/>
                <a:cs typeface="Titillium WebRegular"/>
              </a:rPr>
              <a:t>For more </a:t>
            </a:r>
            <a:r>
              <a:rPr lang="en-US" dirty="0">
                <a:latin typeface="Titillium WebRegular"/>
                <a:cs typeface="Titillium WebRegular"/>
              </a:rPr>
              <a:t>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38200" y="2667000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Stephen McCord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McCord </a:t>
            </a:r>
            <a:r>
              <a:rPr lang="en-US" sz="2600" dirty="0" err="1" smtClean="0">
                <a:latin typeface="+mj-lt"/>
                <a:cs typeface="Titillium WebRegular"/>
              </a:rPr>
              <a:t>Envir</a:t>
            </a:r>
            <a:r>
              <a:rPr lang="en-US" sz="2600" dirty="0" smtClean="0">
                <a:latin typeface="+mj-lt"/>
                <a:cs typeface="Titillium WebRegular"/>
              </a:rPr>
              <a:t>., Inc.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sam@mccenv.com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530-220-3165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www.mccenv.com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105400" y="2683564"/>
            <a:ext cx="3657600" cy="280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latin typeface="+mj-lt"/>
              </a:rPr>
              <a:t>Holly Jorgensen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SRWP Exec. Dir.</a:t>
            </a:r>
          </a:p>
          <a:p>
            <a:pPr marL="0" indent="0">
              <a:buNone/>
            </a:pPr>
            <a:r>
              <a:rPr lang="en-US" sz="2600" dirty="0">
                <a:latin typeface="+mj-lt"/>
              </a:rPr>
              <a:t>holly@sacriver.org</a:t>
            </a:r>
            <a:endParaRPr lang="en-US" sz="2600" dirty="0" smtClean="0">
              <a:latin typeface="+mj-lt"/>
            </a:endParaRP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530-781-2220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www.sacriver.org</a:t>
            </a:r>
          </a:p>
        </p:txBody>
      </p:sp>
    </p:spTree>
    <p:extLst>
      <p:ext uri="{BB962C8B-B14F-4D97-AF65-F5344CB8AC3E}">
        <p14:creationId xmlns:p14="http://schemas.microsoft.com/office/powerpoint/2010/main" val="16215428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OpenNRM_Water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3601"/>
            <a:ext cx="833438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34_North_Contact_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2" y="1931989"/>
            <a:ext cx="5827713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7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219200"/>
            <a:ext cx="7772400" cy="541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HJ: Update list of committed SH’s</a:t>
            </a:r>
          </a:p>
          <a:p>
            <a:r>
              <a:rPr lang="en-US" dirty="0" smtClean="0"/>
              <a:t>HJ: Distribute &amp; summarize survey</a:t>
            </a:r>
          </a:p>
          <a:p>
            <a:r>
              <a:rPr lang="en-US" dirty="0" smtClean="0"/>
              <a:t>SM: Upload SRWP data to CEDEN?</a:t>
            </a:r>
          </a:p>
          <a:p>
            <a:r>
              <a:rPr lang="en-US" dirty="0" smtClean="0"/>
              <a:t>Team: Present at SRWP forum</a:t>
            </a:r>
          </a:p>
          <a:p>
            <a:r>
              <a:rPr lang="en-US" dirty="0" smtClean="0"/>
              <a:t>HJ: ID additional stakeholders</a:t>
            </a:r>
          </a:p>
          <a:p>
            <a:r>
              <a:rPr lang="en-US" dirty="0" smtClean="0"/>
              <a:t>SM/AO: Sommer </a:t>
            </a:r>
            <a:r>
              <a:rPr lang="en-US" dirty="0" smtClean="0">
                <a:sym typeface="Wingdings" pitchFamily="2" charset="2"/>
              </a:rPr>
              <a:t> USFWS </a:t>
            </a:r>
            <a:r>
              <a:rPr lang="en-US" dirty="0" smtClean="0"/>
              <a:t>(fish data)</a:t>
            </a:r>
          </a:p>
          <a:p>
            <a:r>
              <a:rPr lang="en-US" dirty="0" smtClean="0"/>
              <a:t>SM: Data sources table reviews</a:t>
            </a:r>
          </a:p>
          <a:p>
            <a:r>
              <a:rPr lang="en-US" dirty="0" smtClean="0"/>
              <a:t>SM: Draft storyboards for key topics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UPDATES: </a:t>
            </a:r>
            <a:r>
              <a:rPr lang="en-US" sz="3200" dirty="0" smtClean="0">
                <a:solidFill>
                  <a:schemeClr val="bg1"/>
                </a:solidFill>
              </a:rPr>
              <a:t>ACTION ITEMS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0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085E-A85D-46AC-9240-7D71EC97C11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STAKEHOLDER SURVEY: </a:t>
            </a:r>
            <a:r>
              <a:rPr lang="en-US" sz="3200" dirty="0" smtClean="0">
                <a:solidFill>
                  <a:schemeClr val="bg1"/>
                </a:solidFill>
              </a:rPr>
              <a:t>RESULTS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27400"/>
            <a:ext cx="1028700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27400"/>
            <a:ext cx="1028700" cy="20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27400"/>
            <a:ext cx="1028700" cy="20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27400"/>
            <a:ext cx="1028700" cy="20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27400"/>
            <a:ext cx="1028700" cy="203200"/>
          </a:xfrm>
          <a:prstGeom prst="rect">
            <a:avLst/>
          </a:prstGeom>
        </p:spPr>
      </p:pic>
      <p:pic>
        <p:nvPicPr>
          <p:cNvPr id="12" name="Picture 11" descr="BENEFI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5000"/>
            <a:ext cx="2743200" cy="2380891"/>
          </a:xfrm>
          <a:prstGeom prst="rect">
            <a:avLst/>
          </a:prstGeom>
        </p:spPr>
      </p:pic>
      <p:pic>
        <p:nvPicPr>
          <p:cNvPr id="14" name="Picture 13" descr="DAT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33800"/>
            <a:ext cx="2971800" cy="2591038"/>
          </a:xfrm>
          <a:prstGeom prst="rect">
            <a:avLst/>
          </a:prstGeom>
        </p:spPr>
      </p:pic>
      <p:pic>
        <p:nvPicPr>
          <p:cNvPr id="15" name="Picture 14" descr="waterqualit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4999"/>
            <a:ext cx="28194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4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37338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State and Federal </a:t>
            </a:r>
            <a:r>
              <a:rPr lang="en-US" dirty="0"/>
              <a:t>A</a:t>
            </a:r>
            <a:r>
              <a:rPr lang="en-US" dirty="0" smtClean="0"/>
              <a:t>gencies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Resource Conservation Districts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NGOs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Counties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Water Managers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Regulated </a:t>
            </a:r>
            <a:r>
              <a:rPr lang="en-US" dirty="0"/>
              <a:t>D</a:t>
            </a:r>
            <a:r>
              <a:rPr lang="en-US" dirty="0" smtClean="0"/>
              <a:t>ischargers</a:t>
            </a:r>
          </a:p>
          <a:p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RESPONSES:  </a:t>
            </a:r>
            <a:r>
              <a:rPr lang="en-US" sz="3200" dirty="0" smtClean="0">
                <a:solidFill>
                  <a:schemeClr val="bg1"/>
                </a:solidFill>
              </a:rPr>
              <a:t>WHO?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9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239000" cy="5334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Top 5 Data </a:t>
            </a:r>
            <a:r>
              <a:rPr lang="en-US" dirty="0"/>
              <a:t>S</a:t>
            </a:r>
            <a:r>
              <a:rPr lang="en-US" dirty="0" smtClean="0"/>
              <a:t>ets </a:t>
            </a:r>
            <a:r>
              <a:rPr lang="en-US" dirty="0"/>
              <a:t>R</a:t>
            </a:r>
            <a:r>
              <a:rPr lang="en-US" dirty="0" smtClean="0"/>
              <a:t>egularly </a:t>
            </a:r>
            <a:r>
              <a:rPr lang="en-US" dirty="0"/>
              <a:t>U</a:t>
            </a:r>
            <a:r>
              <a:rPr lang="en-US" dirty="0" smtClean="0"/>
              <a:t>sed: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CEDEN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NWIS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CDEC</a:t>
            </a:r>
          </a:p>
          <a:p>
            <a:pPr lvl="1">
              <a:buFont typeface="Wingdings" charset="2"/>
              <a:buChar char="ü"/>
            </a:pPr>
            <a:r>
              <a:rPr lang="en-US" sz="3200" dirty="0" smtClean="0"/>
              <a:t>CIWQS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DWR Water Data Library</a:t>
            </a:r>
          </a:p>
          <a:p>
            <a:pPr lvl="1">
              <a:buFont typeface="Wingdings" charset="2"/>
              <a:buChar char="ü"/>
            </a:pPr>
            <a:endParaRPr lang="en-US" sz="3200" i="1" dirty="0" smtClean="0"/>
          </a:p>
          <a:p>
            <a:pPr marL="0" indent="0">
              <a:buNone/>
            </a:pPr>
            <a:r>
              <a:rPr lang="en-US" dirty="0" smtClean="0"/>
              <a:t>Top 5 GIS Layers </a:t>
            </a:r>
            <a:r>
              <a:rPr lang="en-US" dirty="0"/>
              <a:t>C</a:t>
            </a:r>
            <a:r>
              <a:rPr lang="en-US" dirty="0" smtClean="0"/>
              <a:t>ommonly </a:t>
            </a:r>
            <a:r>
              <a:rPr lang="en-US" dirty="0"/>
              <a:t>A</a:t>
            </a:r>
            <a:r>
              <a:rPr lang="en-US" dirty="0" smtClean="0"/>
              <a:t>ccessed: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Water Bodies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Monitoring Stations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Mine Sites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Land Uses</a:t>
            </a:r>
          </a:p>
          <a:p>
            <a:pPr lvl="1">
              <a:buFont typeface="Wingdings" charset="2"/>
              <a:buChar char="ü"/>
            </a:pPr>
            <a:r>
              <a:rPr lang="en-US" sz="3200" u="sng" dirty="0" smtClean="0"/>
              <a:t>Watershed Boundaries</a:t>
            </a:r>
            <a:endParaRPr lang="en-US" sz="3200" i="1" u="sng" dirty="0" smtClean="0"/>
          </a:p>
          <a:p>
            <a:pPr lvl="1">
              <a:buFont typeface="Wingdings" pitchFamily="2" charset="2"/>
              <a:buChar char="Ø"/>
            </a:pPr>
            <a:endParaRPr lang="en-US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WHAT?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8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C:\Users\Holly\Downloads\Chart_Q5_1511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58226"/>
            <a:ext cx="5486400" cy="5230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 RESPONSE SUMMAY: </a:t>
            </a:r>
            <a:r>
              <a:rPr lang="en-US" sz="3200" dirty="0" smtClean="0">
                <a:solidFill>
                  <a:schemeClr val="bg1"/>
                </a:solidFill>
              </a:rPr>
              <a:t>DETAIL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8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1989</Words>
  <Application>Microsoft Macintosh PowerPoint</Application>
  <PresentationFormat>On-screen Show (4:3)</PresentationFormat>
  <Paragraphs>364</Paragraphs>
  <Slides>42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DATA PORTAL DEVELOPMENT FOR THE SACRAMENTO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Portal Development for the Sacramento River Watershed</dc:title>
  <dc:creator>Karly Wagner</dc:creator>
  <cp:lastModifiedBy>Amye Rita Osti</cp:lastModifiedBy>
  <cp:revision>59</cp:revision>
  <dcterms:created xsi:type="dcterms:W3CDTF">2015-11-10T20:10:56Z</dcterms:created>
  <dcterms:modified xsi:type="dcterms:W3CDTF">2015-11-30T17:08:21Z</dcterms:modified>
</cp:coreProperties>
</file>