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61" r:id="rId3"/>
    <p:sldId id="258" r:id="rId4"/>
    <p:sldId id="271" r:id="rId5"/>
    <p:sldId id="272" r:id="rId6"/>
    <p:sldId id="308" r:id="rId7"/>
    <p:sldId id="273" r:id="rId8"/>
    <p:sldId id="285" r:id="rId9"/>
    <p:sldId id="286" r:id="rId10"/>
    <p:sldId id="287" r:id="rId11"/>
    <p:sldId id="307" r:id="rId12"/>
    <p:sldId id="305" r:id="rId13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7"/>
    <p:restoredTop sz="94597"/>
  </p:normalViewPr>
  <p:slideViewPr>
    <p:cSldViewPr>
      <p:cViewPr varScale="1">
        <p:scale>
          <a:sx n="131" d="100"/>
          <a:sy n="131" d="100"/>
        </p:scale>
        <p:origin x="200" y="7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</a:lstStyle>
          <a:p>
            <a:endParaRPr lang="en-US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</a:lstStyle>
          <a:p>
            <a:fld id="{1611B8BF-D77E-2B46-AE22-F717F9C22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357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8C3010-3CFF-FC48-BD85-9BB344B0AD1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094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5D64D7-1C1D-FB4E-9CF8-D6154D21CC4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849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49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691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043D06-8DE0-B14F-84E6-D4E9CF5F4175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4337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082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5866FD-962D-C94A-B4B1-B51B7F5E7B39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2289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64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D37BD0-7D6D-754D-A924-7400FCAE781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001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AD3F83-F2F4-B24E-B5A0-011B08D2202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531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966EEB-9799-5A46-BFE4-8726D9740146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514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DE2C06-4410-A242-BD72-93DB8F62A425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696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41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A571BC-6CEC-EF4F-9B27-7A407E741B83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036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D3A7E0-4F40-994E-BA15-26C7ECA928BC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06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06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99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A5BBC5-9D38-C946-93F8-CF77F17704A6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576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AB3B54-703A-4E4D-AF9A-EFEC839FDF1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0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BB256B-87C6-B44D-AE87-BDCA51B3C5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33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D431802-7BAE-454C-A4B5-AE0A884E2C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42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033046-1ABC-8E43-84CF-36CB1AA4D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2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AA4012DC-154C-5447-B9BC-552089007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03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5BB2D2-8BEC-8B45-AC8D-58F84AD9AE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21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07D161D-3E1F-D049-A8F3-D36474FC9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38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E1B14B-AC9C-0D43-8D2A-4E12FBFB87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96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3B4709D-4165-074F-8A78-ECCB21EFE7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7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71F540-4A67-4B42-BB4A-664A00573F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48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7CB123-B3CB-4742-AF6A-4DC7EEBEC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20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6EDA05-B34F-E841-80B3-A20DAE5E7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E3B67D-4824-B642-9BE1-7A83EB5E3C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41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F26C6E19-5489-A741-8CE4-99F1C0ECCB2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1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18" y="6648450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420688"/>
            <a:ext cx="1127125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430213"/>
            <a:ext cx="1787525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30213"/>
            <a:ext cx="18065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414338"/>
            <a:ext cx="24511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538413"/>
            <a:ext cx="1766887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2538413"/>
            <a:ext cx="3157537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87338" y="4265613"/>
            <a:ext cx="950912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  <a:buClrTx/>
              <a:buFontTx/>
              <a:buNone/>
            </a:pPr>
            <a:endParaRPr lang="en-US" altLang="en-US" sz="3000" dirty="0" smtClean="0">
              <a:solidFill>
                <a:srgbClr val="2CBBC0"/>
              </a:solidFill>
              <a:latin typeface="Source Sans Pro Black" charset="0"/>
            </a:endParaRPr>
          </a:p>
          <a:p>
            <a:pPr algn="ctr">
              <a:lnSpc>
                <a:spcPct val="105000"/>
              </a:lnSpc>
              <a:buClrTx/>
              <a:buFontTx/>
              <a:buNone/>
            </a:pPr>
            <a:endParaRPr lang="en-US" altLang="en-US" sz="3000" dirty="0">
              <a:solidFill>
                <a:srgbClr val="2CBBC0"/>
              </a:solidFill>
              <a:latin typeface="Source Sans Pro Black" charset="0"/>
            </a:endParaRPr>
          </a:p>
          <a:p>
            <a:pPr algn="ctr">
              <a:lnSpc>
                <a:spcPct val="105000"/>
              </a:lnSpc>
              <a:buClrTx/>
              <a:buFontTx/>
              <a:buNone/>
            </a:pPr>
            <a:endParaRPr lang="en-US" altLang="en-US" sz="3000" dirty="0" smtClean="0">
              <a:solidFill>
                <a:srgbClr val="2CBBC0"/>
              </a:solidFill>
              <a:latin typeface="Source Sans Pro Black" charset="0"/>
            </a:endParaRPr>
          </a:p>
          <a:p>
            <a:pPr algn="ctr">
              <a:lnSpc>
                <a:spcPct val="105000"/>
              </a:lnSpc>
              <a:buClrTx/>
              <a:buFontTx/>
              <a:buNone/>
            </a:pPr>
            <a:endParaRPr lang="en-US" altLang="en-US" sz="3000" dirty="0">
              <a:solidFill>
                <a:srgbClr val="2CBBC0"/>
              </a:solidFill>
              <a:latin typeface="Source Sans Pro Black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00831" y="4264026"/>
            <a:ext cx="95091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  <a:buClrTx/>
            </a:pPr>
            <a:r>
              <a:rPr lang="en-US" altLang="en-US" sz="2800" dirty="0">
                <a:solidFill>
                  <a:srgbClr val="FFFFFF"/>
                </a:solidFill>
                <a:latin typeface="Source Sans Pro Black" charset="0"/>
              </a:rPr>
              <a:t>Connecting Scientific Research Projects and Data Through Software</a:t>
            </a:r>
          </a:p>
          <a:p>
            <a:pPr algn="ctr">
              <a:lnSpc>
                <a:spcPct val="105000"/>
              </a:lnSpc>
              <a:buClrTx/>
              <a:buFontTx/>
              <a:buNone/>
            </a:pPr>
            <a:r>
              <a:rPr lang="en-US" altLang="en-US" sz="2500" dirty="0" smtClean="0">
                <a:solidFill>
                  <a:srgbClr val="FFFFFF"/>
                </a:solidFill>
                <a:latin typeface="Source Sans Pro Semibold" charset="0"/>
              </a:rPr>
              <a:t>Val </a:t>
            </a:r>
            <a:r>
              <a:rPr lang="en-US" altLang="en-US" sz="2500" dirty="0" smtClean="0">
                <a:solidFill>
                  <a:srgbClr val="FFFFFF"/>
                </a:solidFill>
                <a:latin typeface="Source Sans Pro Semibold" charset="0"/>
              </a:rPr>
              <a:t>Connor, </a:t>
            </a:r>
            <a:r>
              <a:rPr lang="en-US" altLang="en-US" sz="2500" dirty="0" smtClean="0">
                <a:solidFill>
                  <a:srgbClr val="FFFFFF"/>
                </a:solidFill>
                <a:latin typeface="Source Sans Pro Semibold" charset="0"/>
              </a:rPr>
              <a:t>GEI</a:t>
            </a:r>
            <a:r>
              <a:rPr lang="en-US" altLang="en-US" sz="2500" dirty="0" smtClean="0">
                <a:solidFill>
                  <a:srgbClr val="FFFFFF"/>
                </a:solidFill>
                <a:latin typeface="Source Sans Pro Semibold" charset="0"/>
              </a:rPr>
              <a:t>, Russ Ryan, MWD,  Amye Osti, 34 North </a:t>
            </a:r>
            <a:endParaRPr lang="en-US" altLang="en-US" sz="2500" dirty="0">
              <a:solidFill>
                <a:srgbClr val="FFFFFF"/>
              </a:solidFill>
              <a:latin typeface="Source Sans Pro Semibold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063625" y="5668963"/>
            <a:ext cx="795178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  <a:buClrTx/>
              <a:buFontTx/>
              <a:buNone/>
            </a:pPr>
            <a:r>
              <a:rPr lang="en-US" altLang="en-US" sz="2200" i="1" dirty="0">
                <a:solidFill>
                  <a:srgbClr val="FFFFFF"/>
                </a:solidFill>
                <a:latin typeface="Source Sans Pro" charset="0"/>
              </a:rPr>
              <a:t>An Opportunity for Collaboration and Data Synthesis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0" y="-9525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Data Dashboards and Stories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14350" y="811213"/>
            <a:ext cx="648652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33375" y="5707063"/>
            <a:ext cx="94488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3000">
                <a:solidFill>
                  <a:srgbClr val="2CBBC0"/>
                </a:solidFill>
                <a:latin typeface="Source Sans Pro Black" charset="0"/>
              </a:rPr>
              <a:t>Fisheries, Reservoir Conditions, Water Quality</a:t>
            </a: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1250950"/>
            <a:ext cx="3157537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36763"/>
            <a:ext cx="3057525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078038"/>
            <a:ext cx="3157538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-82550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 dirty="0" smtClean="0">
                <a:solidFill>
                  <a:srgbClr val="FFFFFF"/>
                </a:solidFill>
                <a:latin typeface="Source Sans Pro Black" charset="0"/>
              </a:rPr>
              <a:t>Operations Decision Management</a:t>
            </a:r>
            <a:endParaRPr lang="en-US" altLang="en-US" sz="2600" dirty="0">
              <a:solidFill>
                <a:srgbClr val="FFFFFF"/>
              </a:solidFill>
              <a:latin typeface="Source Sans Pro Black" charset="0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1077913" y="2190750"/>
            <a:ext cx="2740025" cy="1914525"/>
          </a:xfrm>
          <a:prstGeom prst="ellipse">
            <a:avLst/>
          </a:prstGeom>
          <a:solidFill>
            <a:srgbClr val="CFE7F5"/>
          </a:solidFill>
          <a:ln w="36720" cap="flat">
            <a:solidFill>
              <a:srgbClr val="0084D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28738" y="2703513"/>
            <a:ext cx="2276475" cy="94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2000">
                <a:latin typeface="Source Sans Pro Semibold" charset="0"/>
              </a:rPr>
              <a:t>Water Operations Management Team (WOMT)</a:t>
            </a: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4870450" y="1111250"/>
            <a:ext cx="2314575" cy="825500"/>
          </a:xfrm>
          <a:prstGeom prst="roundRect">
            <a:avLst>
              <a:gd name="adj" fmla="val 190"/>
            </a:avLst>
          </a:prstGeom>
          <a:solidFill>
            <a:srgbClr val="CFE7F5"/>
          </a:solidFill>
          <a:ln w="64080" cap="flat">
            <a:solidFill>
              <a:srgbClr val="2CBB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AutoShape 9"/>
          <p:cNvSpPr>
            <a:spLocks noChangeArrowheads="1"/>
          </p:cNvSpPr>
          <p:nvPr/>
        </p:nvSpPr>
        <p:spPr bwMode="auto">
          <a:xfrm>
            <a:off x="5465763" y="2401888"/>
            <a:ext cx="2314575" cy="825500"/>
          </a:xfrm>
          <a:prstGeom prst="roundRect">
            <a:avLst>
              <a:gd name="adj" fmla="val 190"/>
            </a:avLst>
          </a:prstGeom>
          <a:solidFill>
            <a:srgbClr val="CFE7F5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4503738" y="3871913"/>
            <a:ext cx="2312987" cy="825500"/>
          </a:xfrm>
          <a:prstGeom prst="roundRect">
            <a:avLst>
              <a:gd name="adj" fmla="val 190"/>
            </a:avLst>
          </a:prstGeom>
          <a:solidFill>
            <a:srgbClr val="CFE7F5"/>
          </a:solidFill>
          <a:ln w="54720" cap="flat">
            <a:solidFill>
              <a:srgbClr val="2CBB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4906963" y="1182688"/>
            <a:ext cx="22764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2000">
                <a:latin typeface="Source Sans Pro Semibold" charset="0"/>
              </a:rPr>
              <a:t>CALFED Operations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503863" y="2439988"/>
            <a:ext cx="22764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2000">
                <a:latin typeface="Source Sans Pro Semibold" charset="0"/>
              </a:rPr>
              <a:t>Smelt Working Group (SWG)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540250" y="3910013"/>
            <a:ext cx="22764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2000">
                <a:latin typeface="Source Sans Pro Semibold" charset="0"/>
              </a:rPr>
              <a:t>Delta Conditions Team (DCT)</a:t>
            </a:r>
          </a:p>
        </p:txBody>
      </p:sp>
      <p:cxnSp>
        <p:nvCxnSpPr>
          <p:cNvPr id="5134" name="AutoShape 14"/>
          <p:cNvCxnSpPr>
            <a:cxnSpLocks noChangeShapeType="1"/>
          </p:cNvCxnSpPr>
          <p:nvPr/>
        </p:nvCxnSpPr>
        <p:spPr bwMode="auto">
          <a:xfrm flipV="1">
            <a:off x="3424238" y="1520825"/>
            <a:ext cx="1446212" cy="982663"/>
          </a:xfrm>
          <a:prstGeom prst="bentConnector3">
            <a:avLst>
              <a:gd name="adj1" fmla="val 50009"/>
            </a:avLst>
          </a:prstGeom>
          <a:noFill/>
          <a:ln w="54720" cap="flat">
            <a:solidFill>
              <a:srgbClr val="2CBBC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35" name="AutoShape 15"/>
          <p:cNvCxnSpPr>
            <a:cxnSpLocks noChangeShapeType="1"/>
            <a:stCxn id="5129" idx="0"/>
          </p:cNvCxnSpPr>
          <p:nvPr/>
        </p:nvCxnSpPr>
        <p:spPr bwMode="auto">
          <a:xfrm flipH="1" flipV="1">
            <a:off x="6026150" y="1936750"/>
            <a:ext cx="595313" cy="465138"/>
          </a:xfrm>
          <a:prstGeom prst="straightConnector1">
            <a:avLst/>
          </a:prstGeom>
          <a:noFill/>
          <a:ln w="54720" cap="flat">
            <a:solidFill>
              <a:srgbClr val="2CBBC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36" name="AutoShape 16"/>
          <p:cNvCxnSpPr>
            <a:cxnSpLocks noChangeShapeType="1"/>
            <a:stCxn id="5129" idx="1"/>
            <a:endCxn id="5126" idx="6"/>
          </p:cNvCxnSpPr>
          <p:nvPr/>
        </p:nvCxnSpPr>
        <p:spPr bwMode="auto">
          <a:xfrm flipH="1">
            <a:off x="3817938" y="2814638"/>
            <a:ext cx="1647825" cy="333375"/>
          </a:xfrm>
          <a:prstGeom prst="straightConnector1">
            <a:avLst/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6326188" y="5419725"/>
            <a:ext cx="2314575" cy="984250"/>
          </a:xfrm>
          <a:prstGeom prst="roundRect">
            <a:avLst>
              <a:gd name="adj" fmla="val 157"/>
            </a:avLst>
          </a:prstGeom>
          <a:solidFill>
            <a:srgbClr val="CFE7F5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 rot="60000">
            <a:off x="6432550" y="5416550"/>
            <a:ext cx="2146300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2000">
                <a:latin typeface="Source Sans Pro Semibold" charset="0"/>
              </a:rPr>
              <a:t>Delta Operations For Salmon and Sturgeon (DOSS)</a:t>
            </a:r>
          </a:p>
        </p:txBody>
      </p:sp>
      <p:cxnSp>
        <p:nvCxnSpPr>
          <p:cNvPr id="5139" name="AutoShape 19"/>
          <p:cNvCxnSpPr>
            <a:cxnSpLocks noChangeShapeType="1"/>
            <a:stCxn id="5130" idx="2"/>
            <a:endCxn id="5138" idx="0"/>
          </p:cNvCxnSpPr>
          <p:nvPr/>
        </p:nvCxnSpPr>
        <p:spPr bwMode="auto">
          <a:xfrm rot="16200000" flipH="1">
            <a:off x="6224587" y="4133851"/>
            <a:ext cx="720725" cy="1847850"/>
          </a:xfrm>
          <a:prstGeom prst="bentConnector3">
            <a:avLst>
              <a:gd name="adj1" fmla="val 51148"/>
            </a:avLst>
          </a:prstGeom>
          <a:noFill/>
          <a:ln w="54720" cap="flat">
            <a:solidFill>
              <a:srgbClr val="2CBBC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40" name="AutoShape 20"/>
          <p:cNvCxnSpPr>
            <a:cxnSpLocks noChangeShapeType="1"/>
            <a:stCxn id="5137" idx="1"/>
            <a:endCxn id="5126" idx="4"/>
          </p:cNvCxnSpPr>
          <p:nvPr/>
        </p:nvCxnSpPr>
        <p:spPr bwMode="auto">
          <a:xfrm flipH="1" flipV="1">
            <a:off x="2447925" y="4103688"/>
            <a:ext cx="3878263" cy="1806575"/>
          </a:xfrm>
          <a:prstGeom prst="curvedConnector3">
            <a:avLst>
              <a:gd name="adj1" fmla="val 50000"/>
            </a:avLst>
          </a:prstGeom>
          <a:noFill/>
          <a:ln w="54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41" name="AutoShape 21"/>
          <p:cNvCxnSpPr>
            <a:cxnSpLocks noChangeShapeType="1"/>
            <a:stCxn id="5129" idx="2"/>
            <a:endCxn id="5133" idx="0"/>
          </p:cNvCxnSpPr>
          <p:nvPr/>
        </p:nvCxnSpPr>
        <p:spPr bwMode="auto">
          <a:xfrm flipH="1">
            <a:off x="5678488" y="3227388"/>
            <a:ext cx="942975" cy="684212"/>
          </a:xfrm>
          <a:prstGeom prst="straightConnector1">
            <a:avLst/>
          </a:prstGeom>
          <a:noFill/>
          <a:ln w="54720" cap="flat">
            <a:solidFill>
              <a:srgbClr val="2CBBC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42" name="AutoShape 22"/>
          <p:cNvCxnSpPr>
            <a:cxnSpLocks noChangeShapeType="1"/>
            <a:stCxn id="5137" idx="3"/>
            <a:endCxn id="5131" idx="3"/>
          </p:cNvCxnSpPr>
          <p:nvPr/>
        </p:nvCxnSpPr>
        <p:spPr bwMode="auto">
          <a:xfrm rot="10800000">
            <a:off x="7183438" y="1509713"/>
            <a:ext cx="1458912" cy="4403725"/>
          </a:xfrm>
          <a:prstGeom prst="bentConnector3">
            <a:avLst>
              <a:gd name="adj1" fmla="val -12380"/>
            </a:avLst>
          </a:prstGeom>
          <a:noFill/>
          <a:ln w="54720" cap="flat">
            <a:solidFill>
              <a:srgbClr val="2CBBC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7156954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-82550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What Types of Information Do Managers </a:t>
            </a:r>
          </a:p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Consider?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2641600"/>
            <a:ext cx="43338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716213" y="1557338"/>
            <a:ext cx="315753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Meteorological Forecasts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4479925" y="2098675"/>
            <a:ext cx="211931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Carcass Surveys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455738" y="2098675"/>
            <a:ext cx="2290762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Sediment Surveys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131888" y="2638425"/>
            <a:ext cx="2084387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Fish Production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700088" y="3178175"/>
            <a:ext cx="16446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Weir Counts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095375" y="3717925"/>
            <a:ext cx="188912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Redd Surveys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1108075" y="4483100"/>
            <a:ext cx="20764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Genetic Analysis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755775" y="5022850"/>
            <a:ext cx="250825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Stream Guage Data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4743450" y="5059363"/>
            <a:ext cx="26590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Salmon Escapement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2546350" y="5526088"/>
            <a:ext cx="369887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Reservoir Release Schedules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5238750" y="4483100"/>
            <a:ext cx="146050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Trawl Data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7443788" y="4446588"/>
            <a:ext cx="2328862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Modeling Outputs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975475" y="3978275"/>
            <a:ext cx="20764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Reservoir Inflow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7443788" y="3546475"/>
            <a:ext cx="247650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Biotelemetry Data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7335838" y="3079750"/>
            <a:ext cx="182086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Water Quality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5445125" y="2843213"/>
            <a:ext cx="148113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Seine Data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164263" y="2447925"/>
            <a:ext cx="342741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Juvenile Monitoring Data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452687" y="4575968"/>
            <a:ext cx="112395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Salvage</a:t>
            </a:r>
          </a:p>
        </p:txBody>
      </p:sp>
    </p:spTree>
    <p:extLst>
      <p:ext uri="{BB962C8B-B14F-4D97-AF65-F5344CB8AC3E}">
        <p14:creationId xmlns:p14="http://schemas.microsoft.com/office/powerpoint/2010/main" val="823952889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-9525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Major Data Providers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3238" y="4740275"/>
            <a:ext cx="9074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Data is aggregated from stakeholders throughout the region: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484313" y="5270500"/>
            <a:ext cx="23907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Black" charset="0"/>
              </a:rPr>
              <a:t>Hydrologic</a:t>
            </a:r>
          </a:p>
          <a:p>
            <a:pPr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Black" charset="0"/>
              </a:rPr>
              <a:t>Water Quality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679825" y="5270500"/>
            <a:ext cx="23907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Black" charset="0"/>
              </a:rPr>
              <a:t>Satellite</a:t>
            </a:r>
          </a:p>
          <a:p>
            <a:pPr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Black" charset="0"/>
              </a:rPr>
              <a:t>Meteorological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56313" y="5270500"/>
            <a:ext cx="280035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Black" charset="0"/>
              </a:rPr>
              <a:t>Terrestrial</a:t>
            </a:r>
          </a:p>
          <a:p>
            <a:pPr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Black" charset="0"/>
              </a:rPr>
              <a:t>Volunteer Sampling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43013"/>
            <a:ext cx="61722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2735263"/>
            <a:ext cx="10858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2751138"/>
            <a:ext cx="8191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2992438"/>
            <a:ext cx="13049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987675"/>
            <a:ext cx="17907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3854450"/>
            <a:ext cx="28479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3892550"/>
            <a:ext cx="2505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1390650"/>
            <a:ext cx="9620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462088"/>
            <a:ext cx="105727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624013"/>
            <a:ext cx="11049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563688"/>
            <a:ext cx="1714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-9525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A Collaborative Effort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93675" y="5302250"/>
            <a:ext cx="3160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SAN JOAQUIN REAL TIME  MANAGEMENT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103313" y="374650"/>
            <a:ext cx="795178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 i="1">
                <a:solidFill>
                  <a:srgbClr val="FFFFFF"/>
                </a:solidFill>
                <a:latin typeface="Source Sans Pro" charset="0"/>
              </a:rPr>
              <a:t>Regional and Statewide Programs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668463"/>
            <a:ext cx="2843213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1684338"/>
            <a:ext cx="2843212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1684338"/>
            <a:ext cx="2843212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189413"/>
            <a:ext cx="2843213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4205288"/>
            <a:ext cx="2843212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205288"/>
            <a:ext cx="2843212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868488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684338"/>
            <a:ext cx="765175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1860550"/>
            <a:ext cx="23050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424363"/>
            <a:ext cx="2514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273550"/>
            <a:ext cx="898525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4433888"/>
            <a:ext cx="23145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3470275" y="5340350"/>
            <a:ext cx="3160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DWR 1641 WATER </a:t>
            </a:r>
          </a:p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QUALITY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6781800" y="5376863"/>
            <a:ext cx="3160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SACRAMENTO RIVER </a:t>
            </a:r>
          </a:p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WATERSHED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193675" y="2820988"/>
            <a:ext cx="3160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SACRAMENTO SAN JOAQUIN BAY-DELTA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3470275" y="2857500"/>
            <a:ext cx="3160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SWRCB MY WATER QUALITY PORTALS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6781800" y="2894013"/>
            <a:ext cx="3160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CALIFORNIA ESTUARY </a:t>
            </a:r>
          </a:p>
          <a:p>
            <a:pPr algn="ctr">
              <a:lnSpc>
                <a:spcPct val="105000"/>
              </a:lnSpc>
            </a:pPr>
            <a:r>
              <a:rPr lang="en-US" altLang="en-US" sz="2200">
                <a:solidFill>
                  <a:srgbClr val="FFFFFF"/>
                </a:solidFill>
                <a:latin typeface="Source Sans Pro Semibold" charset="0"/>
              </a:rPr>
              <a:t>PORTAL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-46038"/>
            <a:ext cx="10264775" cy="44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 dirty="0">
                <a:solidFill>
                  <a:srgbClr val="FFFFFF"/>
                </a:solidFill>
                <a:latin typeface="Source Sans Pro Black" charset="0"/>
              </a:rPr>
              <a:t>OpenNRM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63"/>
            <a:ext cx="10079038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1825625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SRWP Monitoring Programs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0" y="229393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Forest Health and Fire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0" y="272573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Ecosystem Restoration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0" y="3194050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Region Data Hubs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0" y="3625850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Temperature Compliance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2627313" y="1501775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Estuary Portal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628900" y="197008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1641 Reporting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2628900" y="240188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Cache Collaborative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2628900" y="2870200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EMP Monitoring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2628900" y="3302000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State Estuaries Template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040313" y="1573213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Fisheries Dashboards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040313" y="2041525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DOSS and DCT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040313" y="2473325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DSM2 Modeling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040313" y="294163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Real Time Operations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5040313" y="337343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By the Numbers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559675" y="1573213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WARMF Modeling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7559675" y="2041525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Real Time Management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7559675" y="2473325"/>
            <a:ext cx="228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Compliance Monitoring</a:t>
            </a: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7559675" y="294163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Reporting Dashboards</a:t>
            </a: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7559675" y="337343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1300">
                <a:solidFill>
                  <a:srgbClr val="FFFFFF"/>
                </a:solidFill>
                <a:latin typeface="Source Sans Pro Semibold" charset="0"/>
              </a:rPr>
              <a:t>Collaborative Management</a:t>
            </a:r>
          </a:p>
        </p:txBody>
      </p:sp>
      <p:sp>
        <p:nvSpPr>
          <p:cNvPr id="18459" name="Text Box 27"/>
          <p:cNvSpPr txBox="1">
            <a:spLocks noChangeArrowheads="1"/>
          </p:cNvSpPr>
          <p:nvPr/>
        </p:nvSpPr>
        <p:spPr bwMode="auto">
          <a:xfrm rot="16200000">
            <a:off x="1858169" y="2731294"/>
            <a:ext cx="91440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000" b="1">
                <a:solidFill>
                  <a:srgbClr val="69BD46"/>
                </a:solidFill>
                <a:latin typeface="Source Sans Pro" charset="0"/>
              </a:rPr>
              <a:t>SRWP</a:t>
            </a:r>
          </a:p>
        </p:txBody>
      </p:sp>
      <p:sp>
        <p:nvSpPr>
          <p:cNvPr id="18460" name="Text Box 28"/>
          <p:cNvSpPr txBox="1">
            <a:spLocks noChangeArrowheads="1"/>
          </p:cNvSpPr>
          <p:nvPr/>
        </p:nvSpPr>
        <p:spPr bwMode="auto">
          <a:xfrm rot="16200000">
            <a:off x="3985419" y="2356644"/>
            <a:ext cx="1717675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000" b="1">
                <a:solidFill>
                  <a:srgbClr val="69BD46"/>
                </a:solidFill>
                <a:latin typeface="Source Sans Pro" charset="0"/>
              </a:rPr>
              <a:t>Ca Estuaries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 rot="16200000">
            <a:off x="6790532" y="2336006"/>
            <a:ext cx="9144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000" b="1">
                <a:solidFill>
                  <a:srgbClr val="69BD46"/>
                </a:solidFill>
                <a:latin typeface="Source Sans Pro" charset="0"/>
              </a:rPr>
              <a:t>BDL</a:t>
            </a:r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 rot="16200000">
            <a:off x="9144794" y="2566194"/>
            <a:ext cx="124460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000" b="1">
                <a:solidFill>
                  <a:srgbClr val="69BD46"/>
                </a:solidFill>
                <a:latin typeface="Source Sans Pro" charset="0"/>
              </a:rPr>
              <a:t>SJRRTM</a:t>
            </a:r>
          </a:p>
        </p:txBody>
      </p:sp>
      <p:sp>
        <p:nvSpPr>
          <p:cNvPr id="18463" name="Text Box 31"/>
          <p:cNvSpPr txBox="1">
            <a:spLocks noChangeArrowheads="1"/>
          </p:cNvSpPr>
          <p:nvPr/>
        </p:nvSpPr>
        <p:spPr bwMode="auto">
          <a:xfrm>
            <a:off x="4092575" y="4427538"/>
            <a:ext cx="9652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2200" b="1">
                <a:solidFill>
                  <a:srgbClr val="FFFFFF"/>
                </a:solidFill>
                <a:latin typeface="Source Sans Pro" charset="0"/>
              </a:rPr>
              <a:t>OPEN</a:t>
            </a:r>
          </a:p>
          <a:p>
            <a:r>
              <a:rPr lang="en-US" altLang="en-US" sz="2200" b="1">
                <a:solidFill>
                  <a:srgbClr val="FFFFFF"/>
                </a:solidFill>
                <a:latin typeface="Source Sans Pro" charset="0"/>
              </a:rPr>
              <a:t>NRM</a:t>
            </a:r>
          </a:p>
        </p:txBody>
      </p:sp>
      <p:pic>
        <p:nvPicPr>
          <p:cNvPr id="18464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4284663"/>
            <a:ext cx="10382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3829050" y="5813425"/>
            <a:ext cx="414338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900">
                <a:solidFill>
                  <a:srgbClr val="FFFFFF"/>
                </a:solidFill>
                <a:latin typeface="Source Sans Pro" charset="0"/>
              </a:rPr>
              <a:t>Data</a:t>
            </a:r>
          </a:p>
        </p:txBody>
      </p:sp>
      <p:sp>
        <p:nvSpPr>
          <p:cNvPr id="18466" name="Text Box 34"/>
          <p:cNvSpPr txBox="1">
            <a:spLocks noChangeArrowheads="1"/>
          </p:cNvSpPr>
          <p:nvPr/>
        </p:nvSpPr>
        <p:spPr bwMode="auto">
          <a:xfrm>
            <a:off x="4265613" y="5810250"/>
            <a:ext cx="625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900">
                <a:solidFill>
                  <a:srgbClr val="FFFFFF"/>
                </a:solidFill>
                <a:latin typeface="Source Sans Pro" charset="0"/>
              </a:rPr>
              <a:t>Research</a:t>
            </a:r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4806950" y="5811838"/>
            <a:ext cx="57626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900">
                <a:solidFill>
                  <a:srgbClr val="FFFFFF"/>
                </a:solidFill>
                <a:latin typeface="Source Sans Pro" charset="0"/>
              </a:rPr>
              <a:t>Projects</a:t>
            </a:r>
          </a:p>
        </p:txBody>
      </p:sp>
      <p:sp>
        <p:nvSpPr>
          <p:cNvPr id="18468" name="Text Box 36"/>
          <p:cNvSpPr txBox="1">
            <a:spLocks noChangeArrowheads="1"/>
          </p:cNvSpPr>
          <p:nvPr/>
        </p:nvSpPr>
        <p:spPr bwMode="auto">
          <a:xfrm>
            <a:off x="5383213" y="5821363"/>
            <a:ext cx="449262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r>
              <a:rPr lang="en-US" altLang="en-US" sz="900">
                <a:solidFill>
                  <a:srgbClr val="FFFFFF"/>
                </a:solidFill>
                <a:latin typeface="Source Sans Pro" charset="0"/>
              </a:rPr>
              <a:t>Tools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-46038"/>
            <a:ext cx="10264775" cy="44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BayDeltaLive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322263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 i="1">
                <a:solidFill>
                  <a:srgbClr val="FFFFFF"/>
                </a:solidFill>
                <a:latin typeface="Source Sans Pro" charset="0"/>
              </a:rPr>
              <a:t>DWR Environmental Monitoring Program Report</a:t>
            </a: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019175"/>
            <a:ext cx="2206625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1006475"/>
            <a:ext cx="2217737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93775"/>
            <a:ext cx="2217737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3592513"/>
            <a:ext cx="22002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3619500"/>
            <a:ext cx="22002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3609975"/>
            <a:ext cx="2208213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-117475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Cache Collaborative Info Hub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0" y="206375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 i="1">
                <a:solidFill>
                  <a:srgbClr val="FFFFFF"/>
                </a:solidFill>
                <a:latin typeface="Source Sans Pro" charset="0"/>
              </a:rPr>
              <a:t>Regional data sets, GIS, Maps, Documents, Images, Reports 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0" y="477838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 i="1">
                <a:solidFill>
                  <a:srgbClr val="FFFFFF"/>
                </a:solidFill>
                <a:latin typeface="Source Sans Pro" charset="0"/>
              </a:rPr>
              <a:t>and Current Conditions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071563"/>
            <a:ext cx="87725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357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-46038"/>
            <a:ext cx="10264775" cy="44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By The Numbers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0" y="322263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 i="1" dirty="0" smtClean="0">
                <a:solidFill>
                  <a:srgbClr val="FFFFFF"/>
                </a:solidFill>
                <a:latin typeface="Source Sans Pro" charset="0"/>
              </a:rPr>
              <a:t>Delta Conditions Reporting for the DSC</a:t>
            </a:r>
            <a:endParaRPr lang="en-US" altLang="en-US" sz="2200" i="1" dirty="0">
              <a:solidFill>
                <a:srgbClr val="FFFFFF"/>
              </a:solidFill>
              <a:latin typeface="Source Sans Pro" charset="0"/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820738" y="1401762"/>
            <a:ext cx="8356600" cy="5121275"/>
          </a:xfrm>
          <a:prstGeom prst="roundRect">
            <a:avLst>
              <a:gd name="adj" fmla="val 28"/>
            </a:avLst>
          </a:prstGeom>
          <a:solidFill>
            <a:srgbClr val="FFFFFF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703388"/>
            <a:ext cx="2801937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1722437"/>
            <a:ext cx="2801937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703388"/>
            <a:ext cx="2801938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3910013"/>
            <a:ext cx="282892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3944938"/>
            <a:ext cx="2840037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948113"/>
            <a:ext cx="28511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182688"/>
            <a:ext cx="83566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-9525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Salinity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0" y="369888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200" i="1">
                <a:solidFill>
                  <a:srgbClr val="FFFFFF"/>
                </a:solidFill>
                <a:latin typeface="Source Sans Pro" charset="0"/>
              </a:rPr>
              <a:t>www.baydeltalive.com/salinity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95" y="4467366"/>
            <a:ext cx="1366837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26016" r="8856" b="2242"/>
          <a:stretch/>
        </p:blipFill>
        <p:spPr bwMode="auto">
          <a:xfrm>
            <a:off x="760413" y="1286961"/>
            <a:ext cx="2057400" cy="243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785" y="1304423"/>
            <a:ext cx="15589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4611490"/>
            <a:ext cx="283845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57" y="1234821"/>
            <a:ext cx="3518529" cy="322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1988"/>
            <a:ext cx="1331913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4471988"/>
            <a:ext cx="128905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238" y="4467366"/>
            <a:ext cx="1366837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6664325"/>
            <a:ext cx="3435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6773863"/>
            <a:ext cx="1817688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-9525"/>
            <a:ext cx="9377363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-9525"/>
            <a:ext cx="1026477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>
              <a:lnSpc>
                <a:spcPct val="105000"/>
              </a:lnSpc>
            </a:pPr>
            <a:r>
              <a:rPr lang="en-US" altLang="en-US" sz="2600">
                <a:solidFill>
                  <a:srgbClr val="FFFFFF"/>
                </a:solidFill>
                <a:latin typeface="Source Sans Pro Black" charset="0"/>
              </a:rPr>
              <a:t>Turbidity Conditions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14350" y="811213"/>
            <a:ext cx="648652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33375" y="5527675"/>
            <a:ext cx="944880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algn="ctr"/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Turbidity Model displays real-time data from 46 CDEC Stations.</a:t>
            </a:r>
          </a:p>
          <a:p>
            <a:pPr algn="ctr"/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View data at various intervals (15 min, 1 r, 6 hr, 12 hr, 1 day, 1 week, 1 mo, 1 yr).</a:t>
            </a:r>
          </a:p>
          <a:p>
            <a:pPr algn="ctr"/>
            <a:r>
              <a:rPr lang="en-US" altLang="en-US" sz="2200">
                <a:solidFill>
                  <a:srgbClr val="FFFFFF"/>
                </a:solidFill>
                <a:latin typeface="Source Sans Pro" charset="0"/>
              </a:rPr>
              <a:t>Data is 15-minute and averaged based on interval.</a:t>
            </a: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082675"/>
            <a:ext cx="60833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Microsoft YaHei"/>
      </a:majorFont>
      <a:minorFont>
        <a:latin typeface="Arial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332</Words>
  <Application>Microsoft Macintosh PowerPoint</Application>
  <PresentationFormat>Custom</PresentationFormat>
  <Paragraphs>108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Lucida Sans Unicode</vt:lpstr>
      <vt:lpstr>Microsoft YaHei</vt:lpstr>
      <vt:lpstr>Source Sans Pro</vt:lpstr>
      <vt:lpstr>Source Sans Pro Black</vt:lpstr>
      <vt:lpstr>Source Sans Pro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Amye Osti</dc:creator>
  <cp:lastModifiedBy>Amye Osti</cp:lastModifiedBy>
  <cp:revision>8</cp:revision>
  <cp:lastPrinted>1601-01-01T00:00:00Z</cp:lastPrinted>
  <dcterms:created xsi:type="dcterms:W3CDTF">2017-04-19T15:04:08Z</dcterms:created>
  <dcterms:modified xsi:type="dcterms:W3CDTF">2017-05-18T17:27:11Z</dcterms:modified>
</cp:coreProperties>
</file>