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0" r:id="rId2"/>
    <p:sldMasterId id="2147483654" r:id="rId3"/>
    <p:sldMasterId id="2147483652" r:id="rId4"/>
  </p:sldMasterIdLst>
  <p:notesMasterIdLst>
    <p:notesMasterId r:id="rId40"/>
  </p:notesMasterIdLst>
  <p:sldIdLst>
    <p:sldId id="258" r:id="rId5"/>
    <p:sldId id="274" r:id="rId6"/>
    <p:sldId id="282" r:id="rId7"/>
    <p:sldId id="298" r:id="rId8"/>
    <p:sldId id="257" r:id="rId9"/>
    <p:sldId id="259" r:id="rId10"/>
    <p:sldId id="260" r:id="rId11"/>
    <p:sldId id="279" r:id="rId12"/>
    <p:sldId id="280" r:id="rId13"/>
    <p:sldId id="261" r:id="rId14"/>
    <p:sldId id="278" r:id="rId15"/>
    <p:sldId id="281" r:id="rId16"/>
    <p:sldId id="264" r:id="rId17"/>
    <p:sldId id="265" r:id="rId18"/>
    <p:sldId id="310" r:id="rId19"/>
    <p:sldId id="311" r:id="rId20"/>
    <p:sldId id="299" r:id="rId21"/>
    <p:sldId id="305" r:id="rId22"/>
    <p:sldId id="300" r:id="rId23"/>
    <p:sldId id="301" r:id="rId24"/>
    <p:sldId id="302" r:id="rId25"/>
    <p:sldId id="303" r:id="rId26"/>
    <p:sldId id="291" r:id="rId27"/>
    <p:sldId id="292" r:id="rId28"/>
    <p:sldId id="293" r:id="rId29"/>
    <p:sldId id="297" r:id="rId30"/>
    <p:sldId id="285" r:id="rId31"/>
    <p:sldId id="304" r:id="rId32"/>
    <p:sldId id="287" r:id="rId33"/>
    <p:sldId id="306" r:id="rId34"/>
    <p:sldId id="286" r:id="rId35"/>
    <p:sldId id="288" r:id="rId36"/>
    <p:sldId id="307" r:id="rId37"/>
    <p:sldId id="308" r:id="rId38"/>
    <p:sldId id="309" r:id="rId39"/>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3F80CC"/>
    <a:srgbClr val="00FF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0472" autoAdjust="0"/>
  </p:normalViewPr>
  <p:slideViewPr>
    <p:cSldViewPr snapToGrid="0" snapToObjects="1">
      <p:cViewPr varScale="1">
        <p:scale>
          <a:sx n="143" d="100"/>
          <a:sy n="143" d="100"/>
        </p:scale>
        <p:origin x="216" y="138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22AA14-AA87-6543-B4AE-12D49A5A6C1C}" type="datetimeFigureOut">
              <a:rPr lang="en-US" smtClean="0"/>
              <a:pPr/>
              <a:t>1/8/20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5CB47A-5BAF-5847-8462-8E087781F250}" type="slidenum">
              <a:rPr lang="en-US" smtClean="0"/>
              <a:pPr/>
              <a:t>‹#›</a:t>
            </a:fld>
            <a:endParaRPr lang="en-US"/>
          </a:p>
        </p:txBody>
      </p:sp>
    </p:spTree>
    <p:extLst>
      <p:ext uri="{BB962C8B-B14F-4D97-AF65-F5344CB8AC3E}">
        <p14:creationId xmlns:p14="http://schemas.microsoft.com/office/powerpoint/2010/main" val="408560746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spatial representation of constituent values in the Delta.  These values were modeled for only a specific time period, and may not be generated easily in real time.  However, an alternate approach would be to use station velocity and constituent observations to estimate the constituent values across certain reaches.  The estimates would have some spatial and temporal limitations, when compared to modeled results, but would have the advantage of being immediately computed at any time when station observations are available.</a:t>
            </a:r>
          </a:p>
        </p:txBody>
      </p:sp>
      <p:sp>
        <p:nvSpPr>
          <p:cNvPr id="4" name="Slide Number Placeholder 3"/>
          <p:cNvSpPr>
            <a:spLocks noGrp="1"/>
          </p:cNvSpPr>
          <p:nvPr>
            <p:ph type="sldNum" sz="quarter" idx="5"/>
          </p:nvPr>
        </p:nvSpPr>
        <p:spPr/>
        <p:txBody>
          <a:bodyPr/>
          <a:lstStyle/>
          <a:p>
            <a:fld id="{7D5CB47A-5BAF-5847-8462-8E087781F250}" type="slidenum">
              <a:rPr lang="en-US" smtClean="0"/>
              <a:pPr/>
              <a:t>2</a:t>
            </a:fld>
            <a:endParaRPr lang="en-US"/>
          </a:p>
        </p:txBody>
      </p:sp>
    </p:spTree>
    <p:extLst>
      <p:ext uri="{BB962C8B-B14F-4D97-AF65-F5344CB8AC3E}">
        <p14:creationId xmlns:p14="http://schemas.microsoft.com/office/powerpoint/2010/main" val="2204035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 plot of SRV velocity, excursions, EC, and advected EC with arrows showing the direction of advection.  See next slide.</a:t>
            </a:r>
          </a:p>
        </p:txBody>
      </p:sp>
      <p:sp>
        <p:nvSpPr>
          <p:cNvPr id="4" name="Slide Number Placeholder 3"/>
          <p:cNvSpPr>
            <a:spLocks noGrp="1"/>
          </p:cNvSpPr>
          <p:nvPr>
            <p:ph type="sldNum" sz="quarter" idx="5"/>
          </p:nvPr>
        </p:nvSpPr>
        <p:spPr/>
        <p:txBody>
          <a:bodyPr/>
          <a:lstStyle/>
          <a:p>
            <a:fld id="{7D5CB47A-5BAF-5847-8462-8E087781F250}" type="slidenum">
              <a:rPr lang="en-US" smtClean="0"/>
              <a:pPr/>
              <a:t>11</a:t>
            </a:fld>
            <a:endParaRPr lang="en-US"/>
          </a:p>
        </p:txBody>
      </p:sp>
    </p:spTree>
    <p:extLst>
      <p:ext uri="{BB962C8B-B14F-4D97-AF65-F5344CB8AC3E}">
        <p14:creationId xmlns:p14="http://schemas.microsoft.com/office/powerpoint/2010/main" val="33000161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EC advected from SDI toward SRV is close, but not exact. See next slide.</a:t>
            </a:r>
          </a:p>
        </p:txBody>
      </p:sp>
      <p:sp>
        <p:nvSpPr>
          <p:cNvPr id="4" name="Slide Number Placeholder 3"/>
          <p:cNvSpPr>
            <a:spLocks noGrp="1"/>
          </p:cNvSpPr>
          <p:nvPr>
            <p:ph type="sldNum" sz="quarter" idx="5"/>
          </p:nvPr>
        </p:nvSpPr>
        <p:spPr/>
        <p:txBody>
          <a:bodyPr/>
          <a:lstStyle/>
          <a:p>
            <a:fld id="{7D5CB47A-5BAF-5847-8462-8E087781F250}" type="slidenum">
              <a:rPr lang="en-US" smtClean="0"/>
              <a:pPr/>
              <a:t>12</a:t>
            </a:fld>
            <a:endParaRPr lang="en-US"/>
          </a:p>
        </p:txBody>
      </p:sp>
    </p:spTree>
    <p:extLst>
      <p:ext uri="{BB962C8B-B14F-4D97-AF65-F5344CB8AC3E}">
        <p14:creationId xmlns:p14="http://schemas.microsoft.com/office/powerpoint/2010/main" val="4625286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a scalar is applied to the SDI velocity, the EC value in the top graph is advected further and matches the SRV EC more closely.  See next slide.</a:t>
            </a:r>
          </a:p>
        </p:txBody>
      </p:sp>
      <p:sp>
        <p:nvSpPr>
          <p:cNvPr id="4" name="Slide Number Placeholder 3"/>
          <p:cNvSpPr>
            <a:spLocks noGrp="1"/>
          </p:cNvSpPr>
          <p:nvPr>
            <p:ph type="sldNum" sz="quarter" idx="5"/>
          </p:nvPr>
        </p:nvSpPr>
        <p:spPr/>
        <p:txBody>
          <a:bodyPr/>
          <a:lstStyle/>
          <a:p>
            <a:fld id="{7D5CB47A-5BAF-5847-8462-8E087781F250}" type="slidenum">
              <a:rPr lang="en-US" smtClean="0"/>
              <a:pPr/>
              <a:t>13</a:t>
            </a:fld>
            <a:endParaRPr lang="en-US"/>
          </a:p>
        </p:txBody>
      </p:sp>
    </p:spTree>
    <p:extLst>
      <p:ext uri="{BB962C8B-B14F-4D97-AF65-F5344CB8AC3E}">
        <p14:creationId xmlns:p14="http://schemas.microsoft.com/office/powerpoint/2010/main" val="867595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Over plot of RYI velocity, excursions, EC, and advected EC with arrows showing the direction of advection.  Values closely align with SRV advected EC values.</a:t>
            </a:r>
          </a:p>
          <a:p>
            <a:endParaRPr lang="en-US" dirty="0"/>
          </a:p>
        </p:txBody>
      </p:sp>
      <p:sp>
        <p:nvSpPr>
          <p:cNvPr id="4" name="Slide Number Placeholder 3"/>
          <p:cNvSpPr>
            <a:spLocks noGrp="1"/>
          </p:cNvSpPr>
          <p:nvPr>
            <p:ph type="sldNum" sz="quarter" idx="5"/>
          </p:nvPr>
        </p:nvSpPr>
        <p:spPr/>
        <p:txBody>
          <a:bodyPr/>
          <a:lstStyle/>
          <a:p>
            <a:fld id="{7D5CB47A-5BAF-5847-8462-8E087781F250}" type="slidenum">
              <a:rPr lang="en-US" smtClean="0"/>
              <a:pPr/>
              <a:t>14</a:t>
            </a:fld>
            <a:endParaRPr lang="en-US"/>
          </a:p>
        </p:txBody>
      </p:sp>
    </p:spTree>
    <p:extLst>
      <p:ext uri="{BB962C8B-B14F-4D97-AF65-F5344CB8AC3E}">
        <p14:creationId xmlns:p14="http://schemas.microsoft.com/office/powerpoint/2010/main" val="362264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Simple advection relies on some assumptions that aren’t always valid due to the propagation of slack water and flood/ebb velocities through the Delta.</a:t>
            </a:r>
          </a:p>
        </p:txBody>
      </p:sp>
      <p:sp>
        <p:nvSpPr>
          <p:cNvPr id="4" name="Slide Number Placeholder 3"/>
          <p:cNvSpPr>
            <a:spLocks noGrp="1"/>
          </p:cNvSpPr>
          <p:nvPr>
            <p:ph type="sldNum" sz="quarter" idx="5"/>
          </p:nvPr>
        </p:nvSpPr>
        <p:spPr/>
        <p:txBody>
          <a:bodyPr/>
          <a:lstStyle/>
          <a:p>
            <a:fld id="{7D5CB47A-5BAF-5847-8462-8E087781F250}" type="slidenum">
              <a:rPr lang="en-US" smtClean="0"/>
              <a:pPr/>
              <a:t>15</a:t>
            </a:fld>
            <a:endParaRPr lang="en-US"/>
          </a:p>
        </p:txBody>
      </p:sp>
    </p:spTree>
    <p:extLst>
      <p:ext uri="{BB962C8B-B14F-4D97-AF65-F5344CB8AC3E}">
        <p14:creationId xmlns:p14="http://schemas.microsoft.com/office/powerpoint/2010/main" val="34996711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top graph shows position of slack water over time in the top graph.  The bottom graph shows velocity time series at eight sites along the Sacramento-Sutter reach.  High slack water is a crest with velocities on either side moving away from it.  Low slack water is a trough with velocities on either side moving toward it.  Downstream floods last longer than upstream floods, but down necessarily end after the upstream flood ends.  Slack water moves up and down the reach according to the physical properties of a wave passing through a fluid.  The appearance and movement of the wave isn’t always straightforward due to several factors including water momentum, channel geometry, junctions, channels geometry at the edge of the estuary, and inflow from upstream.  The plot above shows (as time progresses from left to right) that there are periods with zero, one, two, or three slack water locations across the reach.  Crests and troughs sometimes move toward each other and, once joined, form a unidirectional velocity gradient with neither a crest, nor a trough.  As water rises and falls, crests or troughs may form in the middle of the reach.</a:t>
            </a:r>
          </a:p>
        </p:txBody>
      </p:sp>
      <p:sp>
        <p:nvSpPr>
          <p:cNvPr id="4" name="Slide Number Placeholder 3"/>
          <p:cNvSpPr>
            <a:spLocks noGrp="1"/>
          </p:cNvSpPr>
          <p:nvPr>
            <p:ph type="sldNum" sz="quarter" idx="5"/>
          </p:nvPr>
        </p:nvSpPr>
        <p:spPr/>
        <p:txBody>
          <a:bodyPr/>
          <a:lstStyle/>
          <a:p>
            <a:fld id="{7D5CB47A-5BAF-5847-8462-8E087781F250}" type="slidenum">
              <a:rPr lang="en-US" smtClean="0"/>
              <a:pPr/>
              <a:t>16</a:t>
            </a:fld>
            <a:endParaRPr lang="en-US"/>
          </a:p>
        </p:txBody>
      </p:sp>
    </p:spTree>
    <p:extLst>
      <p:ext uri="{BB962C8B-B14F-4D97-AF65-F5344CB8AC3E}">
        <p14:creationId xmlns:p14="http://schemas.microsoft.com/office/powerpoint/2010/main" val="21599039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of velocity time series showing flood velocities across the reach.  The upstream site doesn’t flood on this tidal cycle.  See next slides for notable times on the graph.</a:t>
            </a:r>
          </a:p>
        </p:txBody>
      </p:sp>
      <p:sp>
        <p:nvSpPr>
          <p:cNvPr id="4" name="Slide Number Placeholder 3"/>
          <p:cNvSpPr>
            <a:spLocks noGrp="1"/>
          </p:cNvSpPr>
          <p:nvPr>
            <p:ph type="sldNum" sz="quarter" idx="5"/>
          </p:nvPr>
        </p:nvSpPr>
        <p:spPr/>
        <p:txBody>
          <a:bodyPr/>
          <a:lstStyle/>
          <a:p>
            <a:fld id="{7D5CB47A-5BAF-5847-8462-8E087781F250}" type="slidenum">
              <a:rPr lang="en-US" smtClean="0"/>
              <a:pPr/>
              <a:t>17</a:t>
            </a:fld>
            <a:endParaRPr lang="en-US"/>
          </a:p>
        </p:txBody>
      </p:sp>
    </p:spTree>
    <p:extLst>
      <p:ext uri="{BB962C8B-B14F-4D97-AF65-F5344CB8AC3E}">
        <p14:creationId xmlns:p14="http://schemas.microsoft.com/office/powerpoint/2010/main" val="29140756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and the following slides show velocities turning from ebb to flood.  Simple advection using the downstream velocity can cause fundamental errors in advected constituent values.</a:t>
            </a:r>
          </a:p>
        </p:txBody>
      </p:sp>
      <p:sp>
        <p:nvSpPr>
          <p:cNvPr id="4" name="Slide Number Placeholder 3"/>
          <p:cNvSpPr>
            <a:spLocks noGrp="1"/>
          </p:cNvSpPr>
          <p:nvPr>
            <p:ph type="sldNum" sz="quarter" idx="5"/>
          </p:nvPr>
        </p:nvSpPr>
        <p:spPr/>
        <p:txBody>
          <a:bodyPr/>
          <a:lstStyle/>
          <a:p>
            <a:fld id="{7D5CB47A-5BAF-5847-8462-8E087781F250}" type="slidenum">
              <a:rPr lang="en-US" smtClean="0"/>
              <a:pPr/>
              <a:t>23</a:t>
            </a:fld>
            <a:endParaRPr lang="en-US"/>
          </a:p>
        </p:txBody>
      </p:sp>
    </p:spTree>
    <p:extLst>
      <p:ext uri="{BB962C8B-B14F-4D97-AF65-F5344CB8AC3E}">
        <p14:creationId xmlns:p14="http://schemas.microsoft.com/office/powerpoint/2010/main" val="36396914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same parcel advected with velocities from station 1 and 2 end up at different locations, which is impossible, since it is actually a single parcel of water moving up the channel, being measured at two sites.</a:t>
            </a:r>
          </a:p>
        </p:txBody>
      </p:sp>
      <p:sp>
        <p:nvSpPr>
          <p:cNvPr id="4" name="Slide Number Placeholder 3"/>
          <p:cNvSpPr>
            <a:spLocks noGrp="1"/>
          </p:cNvSpPr>
          <p:nvPr>
            <p:ph type="sldNum" sz="quarter" idx="5"/>
          </p:nvPr>
        </p:nvSpPr>
        <p:spPr/>
        <p:txBody>
          <a:bodyPr/>
          <a:lstStyle/>
          <a:p>
            <a:fld id="{7D5CB47A-5BAF-5847-8462-8E087781F250}" type="slidenum">
              <a:rPr lang="en-US" smtClean="0"/>
              <a:pPr/>
              <a:t>26</a:t>
            </a:fld>
            <a:endParaRPr lang="en-US"/>
          </a:p>
        </p:txBody>
      </p:sp>
    </p:spTree>
    <p:extLst>
      <p:ext uri="{BB962C8B-B14F-4D97-AF65-F5344CB8AC3E}">
        <p14:creationId xmlns:p14="http://schemas.microsoft.com/office/powerpoint/2010/main" val="10996843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more accurate Particle Tracking Model advection results in advection paths that last longer, but travel a shorter distance.  Differences can be on the order of 10%.</a:t>
            </a:r>
          </a:p>
        </p:txBody>
      </p:sp>
      <p:sp>
        <p:nvSpPr>
          <p:cNvPr id="4" name="Slide Number Placeholder 3"/>
          <p:cNvSpPr>
            <a:spLocks noGrp="1"/>
          </p:cNvSpPr>
          <p:nvPr>
            <p:ph type="sldNum" sz="quarter" idx="5"/>
          </p:nvPr>
        </p:nvSpPr>
        <p:spPr/>
        <p:txBody>
          <a:bodyPr/>
          <a:lstStyle/>
          <a:p>
            <a:fld id="{7D5CB47A-5BAF-5847-8462-8E087781F250}" type="slidenum">
              <a:rPr lang="en-US" smtClean="0"/>
              <a:pPr/>
              <a:t>32</a:t>
            </a:fld>
            <a:endParaRPr lang="en-US"/>
          </a:p>
        </p:txBody>
      </p:sp>
    </p:spTree>
    <p:extLst>
      <p:ext uri="{BB962C8B-B14F-4D97-AF65-F5344CB8AC3E}">
        <p14:creationId xmlns:p14="http://schemas.microsoft.com/office/powerpoint/2010/main" val="17452122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end goal for the first cut.  Intermediate time estimates during flood or ebb could be a future goal.  This goal is aimed at understanding the extend that constituent values from downstream are pushed upstream.</a:t>
            </a:r>
          </a:p>
        </p:txBody>
      </p:sp>
      <p:sp>
        <p:nvSpPr>
          <p:cNvPr id="4" name="Slide Number Placeholder 3"/>
          <p:cNvSpPr>
            <a:spLocks noGrp="1"/>
          </p:cNvSpPr>
          <p:nvPr>
            <p:ph type="sldNum" sz="quarter" idx="5"/>
          </p:nvPr>
        </p:nvSpPr>
        <p:spPr/>
        <p:txBody>
          <a:bodyPr/>
          <a:lstStyle/>
          <a:p>
            <a:fld id="{7D5CB47A-5BAF-5847-8462-8E087781F250}" type="slidenum">
              <a:rPr lang="en-US" smtClean="0"/>
              <a:pPr/>
              <a:t>3</a:t>
            </a:fld>
            <a:endParaRPr lang="en-US"/>
          </a:p>
        </p:txBody>
      </p:sp>
    </p:spTree>
    <p:extLst>
      <p:ext uri="{BB962C8B-B14F-4D97-AF65-F5344CB8AC3E}">
        <p14:creationId xmlns:p14="http://schemas.microsoft.com/office/powerpoint/2010/main" val="35253810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Detail view of previous slide.</a:t>
            </a:r>
          </a:p>
        </p:txBody>
      </p:sp>
      <p:sp>
        <p:nvSpPr>
          <p:cNvPr id="4" name="Slide Number Placeholder 3"/>
          <p:cNvSpPr>
            <a:spLocks noGrp="1"/>
          </p:cNvSpPr>
          <p:nvPr>
            <p:ph type="sldNum" sz="quarter" idx="5"/>
          </p:nvPr>
        </p:nvSpPr>
        <p:spPr/>
        <p:txBody>
          <a:bodyPr/>
          <a:lstStyle/>
          <a:p>
            <a:fld id="{7D5CB47A-5BAF-5847-8462-8E087781F250}" type="slidenum">
              <a:rPr lang="en-US" smtClean="0"/>
              <a:pPr/>
              <a:t>33</a:t>
            </a:fld>
            <a:endParaRPr lang="en-US"/>
          </a:p>
        </p:txBody>
      </p:sp>
    </p:spTree>
    <p:extLst>
      <p:ext uri="{BB962C8B-B14F-4D97-AF65-F5344CB8AC3E}">
        <p14:creationId xmlns:p14="http://schemas.microsoft.com/office/powerpoint/2010/main" val="25509582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the PTM-advected EC values with no additional correction.  Five stations.</a:t>
            </a:r>
          </a:p>
        </p:txBody>
      </p:sp>
      <p:sp>
        <p:nvSpPr>
          <p:cNvPr id="4" name="Slide Number Placeholder 3"/>
          <p:cNvSpPr>
            <a:spLocks noGrp="1"/>
          </p:cNvSpPr>
          <p:nvPr>
            <p:ph type="sldNum" sz="quarter" idx="5"/>
          </p:nvPr>
        </p:nvSpPr>
        <p:spPr/>
        <p:txBody>
          <a:bodyPr/>
          <a:lstStyle/>
          <a:p>
            <a:fld id="{7D5CB47A-5BAF-5847-8462-8E087781F250}" type="slidenum">
              <a:rPr lang="en-US" smtClean="0"/>
              <a:pPr/>
              <a:t>34</a:t>
            </a:fld>
            <a:endParaRPr lang="en-US"/>
          </a:p>
        </p:txBody>
      </p:sp>
    </p:spTree>
    <p:extLst>
      <p:ext uri="{BB962C8B-B14F-4D97-AF65-F5344CB8AC3E}">
        <p14:creationId xmlns:p14="http://schemas.microsoft.com/office/powerpoint/2010/main" val="26889627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Detail.  Four </a:t>
            </a:r>
            <a:r>
              <a:rPr lang="en-US" dirty="0"/>
              <a:t>stations from SDI to LIB. The top graph shows EC tracks generally aligning with one another. Movement upstream is from right to left.  Flood advection moves the EC values shown in the bottom graph.  </a:t>
            </a:r>
          </a:p>
        </p:txBody>
      </p:sp>
      <p:sp>
        <p:nvSpPr>
          <p:cNvPr id="4" name="Slide Number Placeholder 3"/>
          <p:cNvSpPr>
            <a:spLocks noGrp="1"/>
          </p:cNvSpPr>
          <p:nvPr>
            <p:ph type="sldNum" sz="quarter" idx="5"/>
          </p:nvPr>
        </p:nvSpPr>
        <p:spPr/>
        <p:txBody>
          <a:bodyPr/>
          <a:lstStyle/>
          <a:p>
            <a:fld id="{7D5CB47A-5BAF-5847-8462-8E087781F250}" type="slidenum">
              <a:rPr lang="en-US" smtClean="0"/>
              <a:pPr/>
              <a:t>35</a:t>
            </a:fld>
            <a:endParaRPr lang="en-US"/>
          </a:p>
        </p:txBody>
      </p:sp>
    </p:spTree>
    <p:extLst>
      <p:ext uri="{BB962C8B-B14F-4D97-AF65-F5344CB8AC3E}">
        <p14:creationId xmlns:p14="http://schemas.microsoft.com/office/powerpoint/2010/main" val="8999513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simple advection method that uses velocity at the downstream site to push water parcels.  We didn’t end up using this method.</a:t>
            </a:r>
          </a:p>
        </p:txBody>
      </p:sp>
      <p:sp>
        <p:nvSpPr>
          <p:cNvPr id="4" name="Slide Number Placeholder 3"/>
          <p:cNvSpPr>
            <a:spLocks noGrp="1"/>
          </p:cNvSpPr>
          <p:nvPr>
            <p:ph type="sldNum" sz="quarter" idx="5"/>
          </p:nvPr>
        </p:nvSpPr>
        <p:spPr/>
        <p:txBody>
          <a:bodyPr/>
          <a:lstStyle/>
          <a:p>
            <a:fld id="{7D5CB47A-5BAF-5847-8462-8E087781F250}" type="slidenum">
              <a:rPr lang="en-US" smtClean="0"/>
              <a:pPr/>
              <a:t>4</a:t>
            </a:fld>
            <a:endParaRPr lang="en-US"/>
          </a:p>
        </p:txBody>
      </p:sp>
    </p:spTree>
    <p:extLst>
      <p:ext uri="{BB962C8B-B14F-4D97-AF65-F5344CB8AC3E}">
        <p14:creationId xmlns:p14="http://schemas.microsoft.com/office/powerpoint/2010/main" val="39511209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Starting point.  Time series of velocity and EC at a given station.  See next slide.</a:t>
            </a:r>
          </a:p>
        </p:txBody>
      </p:sp>
      <p:sp>
        <p:nvSpPr>
          <p:cNvPr id="4" name="Slide Number Placeholder 3"/>
          <p:cNvSpPr>
            <a:spLocks noGrp="1"/>
          </p:cNvSpPr>
          <p:nvPr>
            <p:ph type="sldNum" sz="quarter" idx="5"/>
          </p:nvPr>
        </p:nvSpPr>
        <p:spPr/>
        <p:txBody>
          <a:bodyPr/>
          <a:lstStyle/>
          <a:p>
            <a:fld id="{7D5CB47A-5BAF-5847-8462-8E087781F250}" type="slidenum">
              <a:rPr lang="en-US" smtClean="0"/>
              <a:pPr/>
              <a:t>5</a:t>
            </a:fld>
            <a:endParaRPr lang="en-US"/>
          </a:p>
        </p:txBody>
      </p:sp>
    </p:spTree>
    <p:extLst>
      <p:ext uri="{BB962C8B-B14F-4D97-AF65-F5344CB8AC3E}">
        <p14:creationId xmlns:p14="http://schemas.microsoft.com/office/powerpoint/2010/main" val="767215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Excursions superimposed to show start and end timing and direction.  When the excursion track levels out, that corresponds to low velocity (at or near slack water).  See next slide.</a:t>
            </a:r>
          </a:p>
        </p:txBody>
      </p:sp>
      <p:sp>
        <p:nvSpPr>
          <p:cNvPr id="4" name="Slide Number Placeholder 3"/>
          <p:cNvSpPr>
            <a:spLocks noGrp="1"/>
          </p:cNvSpPr>
          <p:nvPr>
            <p:ph type="sldNum" sz="quarter" idx="5"/>
          </p:nvPr>
        </p:nvSpPr>
        <p:spPr/>
        <p:txBody>
          <a:bodyPr/>
          <a:lstStyle/>
          <a:p>
            <a:fld id="{7D5CB47A-5BAF-5847-8462-8E087781F250}" type="slidenum">
              <a:rPr lang="en-US" smtClean="0"/>
              <a:pPr/>
              <a:t>6</a:t>
            </a:fld>
            <a:endParaRPr lang="en-US"/>
          </a:p>
        </p:txBody>
      </p:sp>
    </p:spTree>
    <p:extLst>
      <p:ext uri="{BB962C8B-B14F-4D97-AF65-F5344CB8AC3E}">
        <p14:creationId xmlns:p14="http://schemas.microsoft.com/office/powerpoint/2010/main" val="3303294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EC values at the site are tracked for the duration of the flood tide / flood excursion.  See next slide for map.</a:t>
            </a:r>
          </a:p>
        </p:txBody>
      </p:sp>
      <p:sp>
        <p:nvSpPr>
          <p:cNvPr id="4" name="Slide Number Placeholder 3"/>
          <p:cNvSpPr>
            <a:spLocks noGrp="1"/>
          </p:cNvSpPr>
          <p:nvPr>
            <p:ph type="sldNum" sz="quarter" idx="5"/>
          </p:nvPr>
        </p:nvSpPr>
        <p:spPr/>
        <p:txBody>
          <a:bodyPr/>
          <a:lstStyle/>
          <a:p>
            <a:fld id="{7D5CB47A-5BAF-5847-8462-8E087781F250}" type="slidenum">
              <a:rPr lang="en-US" smtClean="0"/>
              <a:pPr/>
              <a:t>7</a:t>
            </a:fld>
            <a:endParaRPr lang="en-US"/>
          </a:p>
        </p:txBody>
      </p:sp>
    </p:spTree>
    <p:extLst>
      <p:ext uri="{BB962C8B-B14F-4D97-AF65-F5344CB8AC3E}">
        <p14:creationId xmlns:p14="http://schemas.microsoft.com/office/powerpoint/2010/main" val="28284819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shows the SDI station location on the map.  See next slide to see advection on the map.</a:t>
            </a:r>
          </a:p>
        </p:txBody>
      </p:sp>
      <p:sp>
        <p:nvSpPr>
          <p:cNvPr id="4" name="Slide Number Placeholder 3"/>
          <p:cNvSpPr>
            <a:spLocks noGrp="1"/>
          </p:cNvSpPr>
          <p:nvPr>
            <p:ph type="sldNum" sz="quarter" idx="5"/>
          </p:nvPr>
        </p:nvSpPr>
        <p:spPr/>
        <p:txBody>
          <a:bodyPr/>
          <a:lstStyle/>
          <a:p>
            <a:fld id="{7D5CB47A-5BAF-5847-8462-8E087781F250}" type="slidenum">
              <a:rPr lang="en-US" smtClean="0"/>
              <a:pPr/>
              <a:t>8</a:t>
            </a:fld>
            <a:endParaRPr lang="en-US"/>
          </a:p>
        </p:txBody>
      </p:sp>
    </p:spTree>
    <p:extLst>
      <p:ext uri="{BB962C8B-B14F-4D97-AF65-F5344CB8AC3E}">
        <p14:creationId xmlns:p14="http://schemas.microsoft.com/office/powerpoint/2010/main" val="36557647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Advection during the flood tide from SDI is shown on the map.  The direction of flood direction is from left to right (negative) on the top graph.  Note:  the top graph uses distance toward the ocean as the X axis.  The bottom graphs use time as the X axis.  See next slide.</a:t>
            </a:r>
          </a:p>
        </p:txBody>
      </p:sp>
      <p:sp>
        <p:nvSpPr>
          <p:cNvPr id="4" name="Slide Number Placeholder 3"/>
          <p:cNvSpPr>
            <a:spLocks noGrp="1"/>
          </p:cNvSpPr>
          <p:nvPr>
            <p:ph type="sldNum" sz="quarter" idx="5"/>
          </p:nvPr>
        </p:nvSpPr>
        <p:spPr/>
        <p:txBody>
          <a:bodyPr/>
          <a:lstStyle/>
          <a:p>
            <a:fld id="{7D5CB47A-5BAF-5847-8462-8E087781F250}" type="slidenum">
              <a:rPr lang="en-US" smtClean="0"/>
              <a:pPr/>
              <a:t>9</a:t>
            </a:fld>
            <a:endParaRPr lang="en-US"/>
          </a:p>
        </p:txBody>
      </p:sp>
    </p:spTree>
    <p:extLst>
      <p:ext uri="{BB962C8B-B14F-4D97-AF65-F5344CB8AC3E}">
        <p14:creationId xmlns:p14="http://schemas.microsoft.com/office/powerpoint/2010/main" val="35155000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EC from the middle graph is advected using the excursion from the bottom graph.  This gives a point in TIME on the top graph, showing a snapshot of EC between SDI at 0.0 km and the upstream extent of the excursion at about -8.5 km.  See next slide.</a:t>
            </a:r>
          </a:p>
        </p:txBody>
      </p:sp>
      <p:sp>
        <p:nvSpPr>
          <p:cNvPr id="4" name="Slide Number Placeholder 3"/>
          <p:cNvSpPr>
            <a:spLocks noGrp="1"/>
          </p:cNvSpPr>
          <p:nvPr>
            <p:ph type="sldNum" sz="quarter" idx="5"/>
          </p:nvPr>
        </p:nvSpPr>
        <p:spPr/>
        <p:txBody>
          <a:bodyPr/>
          <a:lstStyle/>
          <a:p>
            <a:fld id="{7D5CB47A-5BAF-5847-8462-8E087781F250}" type="slidenum">
              <a:rPr lang="en-US" smtClean="0"/>
              <a:pPr/>
              <a:t>10</a:t>
            </a:fld>
            <a:endParaRPr lang="en-US"/>
          </a:p>
        </p:txBody>
      </p:sp>
    </p:spTree>
    <p:extLst>
      <p:ext uri="{BB962C8B-B14F-4D97-AF65-F5344CB8AC3E}">
        <p14:creationId xmlns:p14="http://schemas.microsoft.com/office/powerpoint/2010/main" val="22441569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xml"/><Relationship Id="rId1" Type="http://schemas.openxmlformats.org/officeDocument/2006/relationships/slideLayout" Target="../slideLayouts/slideLayout3.xml"/><Relationship Id="rId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presentation_cover_temp_16_9.png"/>
          <p:cNvPicPr>
            <a:picLocks noChangeAspect="1"/>
          </p:cNvPicPr>
          <p:nvPr userDrawn="1"/>
        </p:nvPicPr>
        <p:blipFill>
          <a:blip r:embed="rId3"/>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presentation_2nd_page_temp_16_9.png"/>
          <p:cNvPicPr>
            <a:picLocks noChangeAspect="1"/>
          </p:cNvPicPr>
          <p:nvPr userDrawn="1"/>
        </p:nvPicPr>
        <p:blipFill>
          <a:blip r:embed="rId3"/>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gen_art.jpg"/>
          <p:cNvPicPr>
            <a:picLocks noChangeAspect="1"/>
          </p:cNvPicPr>
          <p:nvPr userDrawn="1"/>
        </p:nvPicPr>
        <p:blipFill>
          <a:blip r:embed="rId3"/>
          <a:stretch>
            <a:fillRect/>
          </a:stretch>
        </p:blipFill>
        <p:spPr>
          <a:xfrm>
            <a:off x="6763" y="0"/>
            <a:ext cx="9130473" cy="5143500"/>
          </a:xfrm>
          <a:prstGeom prst="rect">
            <a:avLst/>
          </a:prstGeom>
        </p:spPr>
      </p:pic>
      <p:pic>
        <p:nvPicPr>
          <p:cNvPr id="7" name="Picture 6" descr="presentation_2nd_page_temp_16_9.png"/>
          <p:cNvPicPr>
            <a:picLocks noChangeAspect="1"/>
          </p:cNvPicPr>
          <p:nvPr userDrawn="1"/>
        </p:nvPicPr>
        <p:blipFill>
          <a:blip r:embed="rId4"/>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655"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3"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bwMode="auto">
          <a:xfrm>
            <a:off x="1234602" y="2235209"/>
            <a:ext cx="6667707" cy="1587412"/>
          </a:xfrm>
          <a:prstGeom prst="rect">
            <a:avLst/>
          </a:prstGeom>
          <a:noFill/>
          <a:ln w="12700">
            <a:noFill/>
            <a:miter lim="800000"/>
            <a:headEnd/>
            <a:tailEnd/>
          </a:ln>
          <a:effectLst/>
        </p:spPr>
        <p:txBody>
          <a:bodyPr lIns="50800" tIns="50800" rIns="90488" bIns="50800" anchor="t">
            <a:prstTxWarp prst="textNoShape">
              <a:avLst/>
            </a:prstTxWarp>
          </a:bodyPr>
          <a:lstStyle/>
          <a:p>
            <a:pPr marL="39688">
              <a:spcBef>
                <a:spcPts val="600"/>
              </a:spcBef>
              <a:spcAft>
                <a:spcPts val="0"/>
              </a:spcAft>
              <a:defRPr/>
            </a:pPr>
            <a:r>
              <a:rPr lang="en-US" sz="2400" b="1" kern="0" dirty="0">
                <a:latin typeface="Arial" pitchFamily="34" charset="0"/>
                <a:cs typeface="Arial" pitchFamily="34" charset="0"/>
                <a:sym typeface="Arial Bold" charset="0"/>
              </a:rPr>
              <a:t>John M. Donovan</a:t>
            </a:r>
          </a:p>
          <a:p>
            <a:pPr marL="39688">
              <a:spcBef>
                <a:spcPts val="600"/>
              </a:spcBef>
              <a:spcAft>
                <a:spcPts val="0"/>
              </a:spcAft>
              <a:defRPr/>
            </a:pPr>
            <a:r>
              <a:rPr lang="en-US" sz="2400" b="1" kern="0" dirty="0">
                <a:solidFill>
                  <a:schemeClr val="tx1"/>
                </a:solidFill>
                <a:latin typeface="Arial" pitchFamily="34" charset="0"/>
                <a:ea typeface="+mn-ea"/>
                <a:cs typeface="Arial" pitchFamily="34" charset="0"/>
                <a:sym typeface="Arial Bold" charset="0"/>
              </a:rPr>
              <a:t>Jon R. Burau</a:t>
            </a:r>
            <a:endParaRPr lang="en-US" sz="1400" b="1" kern="0" dirty="0">
              <a:solidFill>
                <a:schemeClr val="tx1"/>
              </a:solidFill>
              <a:latin typeface="Arial" pitchFamily="34" charset="0"/>
              <a:ea typeface="+mn-ea"/>
              <a:cs typeface="Arial" pitchFamily="34" charset="0"/>
              <a:sym typeface="Arial Bold" charset="0"/>
            </a:endParaRPr>
          </a:p>
          <a:p>
            <a:pPr marL="496888" lvl="1">
              <a:spcBef>
                <a:spcPts val="600"/>
              </a:spcBef>
              <a:spcAft>
                <a:spcPts val="600"/>
              </a:spcAft>
              <a:defRPr/>
            </a:pPr>
            <a:endParaRPr lang="en-US" sz="1600" b="1" kern="0" dirty="0">
              <a:solidFill>
                <a:schemeClr val="tx1"/>
              </a:solidFill>
              <a:latin typeface="Arial" pitchFamily="34" charset="0"/>
              <a:ea typeface="+mn-ea"/>
              <a:cs typeface="Arial" pitchFamily="34" charset="0"/>
              <a:sym typeface="Arial Bold" charset="0"/>
            </a:endParaRPr>
          </a:p>
          <a:p>
            <a:pPr marL="496888" lvl="1">
              <a:spcBef>
                <a:spcPts val="600"/>
              </a:spcBef>
              <a:spcAft>
                <a:spcPts val="600"/>
              </a:spcAft>
              <a:defRPr/>
            </a:pPr>
            <a:endParaRPr lang="en-US" sz="1600" b="1" kern="0" dirty="0">
              <a:solidFill>
                <a:schemeClr val="tx1"/>
              </a:solidFill>
              <a:latin typeface="Arial" pitchFamily="34" charset="0"/>
              <a:ea typeface="+mn-ea"/>
              <a:cs typeface="Arial" pitchFamily="34" charset="0"/>
              <a:sym typeface="Arial Bold" charset="0"/>
            </a:endParaRPr>
          </a:p>
          <a:p>
            <a:pPr marL="496888" lvl="1">
              <a:spcBef>
                <a:spcPts val="600"/>
              </a:spcBef>
              <a:spcAft>
                <a:spcPts val="600"/>
              </a:spcAft>
              <a:defRPr/>
            </a:pPr>
            <a:endParaRPr lang="en-US" sz="1600" b="1" kern="0" dirty="0">
              <a:solidFill>
                <a:schemeClr val="tx1"/>
              </a:solidFill>
              <a:latin typeface="Arial" pitchFamily="34" charset="0"/>
              <a:ea typeface="+mn-ea"/>
              <a:cs typeface="Arial" pitchFamily="34" charset="0"/>
              <a:sym typeface="Arial Bold" charset="0"/>
            </a:endParaRPr>
          </a:p>
          <a:p>
            <a:pPr marL="39688">
              <a:spcBef>
                <a:spcPts val="600"/>
              </a:spcBef>
              <a:spcAft>
                <a:spcPts val="0"/>
              </a:spcAft>
              <a:defRPr/>
            </a:pPr>
            <a:r>
              <a:rPr lang="en-US" sz="1600" b="1" kern="0" dirty="0">
                <a:solidFill>
                  <a:schemeClr val="tx1"/>
                </a:solidFill>
                <a:latin typeface="Arial" pitchFamily="34" charset="0"/>
                <a:ea typeface="+mn-ea"/>
                <a:cs typeface="Arial" pitchFamily="34" charset="0"/>
                <a:sym typeface="Arial Bold" charset="0"/>
              </a:rPr>
              <a:t>  </a:t>
            </a:r>
          </a:p>
        </p:txBody>
      </p:sp>
      <p:sp>
        <p:nvSpPr>
          <p:cNvPr id="4" name="Subtitle 2"/>
          <p:cNvSpPr txBox="1">
            <a:spLocks/>
          </p:cNvSpPr>
          <p:nvPr/>
        </p:nvSpPr>
        <p:spPr bwMode="auto">
          <a:xfrm>
            <a:off x="787420" y="1303947"/>
            <a:ext cx="8193573" cy="612287"/>
          </a:xfrm>
          <a:prstGeom prst="rect">
            <a:avLst/>
          </a:prstGeom>
          <a:noFill/>
          <a:ln w="12700">
            <a:noFill/>
            <a:miter lim="800000"/>
            <a:headEnd/>
            <a:tailEnd/>
          </a:ln>
          <a:effectLst/>
        </p:spPr>
        <p:txBody>
          <a:bodyPr lIns="50800" tIns="50800" rIns="90488" bIns="50800" anchor="t">
            <a:prstTxWarp prst="textNoShape">
              <a:avLst/>
            </a:prstTxWarp>
          </a:bodyPr>
          <a:lstStyle/>
          <a:p>
            <a:pPr marL="39688">
              <a:spcBef>
                <a:spcPts val="600"/>
              </a:spcBef>
              <a:spcAft>
                <a:spcPts val="0"/>
              </a:spcAft>
              <a:defRPr/>
            </a:pPr>
            <a:r>
              <a:rPr lang="en-US" sz="3600" b="1" i="1" kern="0" dirty="0">
                <a:latin typeface="Arial" pitchFamily="34" charset="0"/>
                <a:cs typeface="Arial" pitchFamily="34" charset="0"/>
                <a:sym typeface="Arial Bold" charset="0"/>
              </a:rPr>
              <a:t>Constituent Tracker</a:t>
            </a:r>
            <a:endParaRPr lang="en-US" sz="3600" b="1" i="1" kern="0" dirty="0">
              <a:solidFill>
                <a:schemeClr val="tx1"/>
              </a:solidFill>
              <a:latin typeface="Arial" pitchFamily="34" charset="0"/>
              <a:ea typeface="+mn-ea"/>
              <a:cs typeface="Arial" pitchFamily="34" charset="0"/>
              <a:sym typeface="Arial Bold" charset="0"/>
            </a:endParaRPr>
          </a:p>
          <a:p>
            <a:pPr marL="39688">
              <a:spcBef>
                <a:spcPts val="600"/>
              </a:spcBef>
              <a:spcAft>
                <a:spcPts val="0"/>
              </a:spcAft>
              <a:defRPr/>
            </a:pPr>
            <a:endParaRPr lang="en-US" sz="1400" b="1" kern="0" dirty="0">
              <a:solidFill>
                <a:schemeClr val="tx1"/>
              </a:solidFill>
              <a:latin typeface="Arial" pitchFamily="34" charset="0"/>
              <a:ea typeface="+mn-ea"/>
              <a:cs typeface="Arial" pitchFamily="34" charset="0"/>
              <a:sym typeface="Arial Bold" charset="0"/>
            </a:endParaRPr>
          </a:p>
          <a:p>
            <a:pPr marL="496888" lvl="1">
              <a:spcBef>
                <a:spcPts val="600"/>
              </a:spcBef>
              <a:spcAft>
                <a:spcPts val="600"/>
              </a:spcAft>
              <a:defRPr/>
            </a:pPr>
            <a:endParaRPr lang="en-US" sz="1600" b="1" kern="0" dirty="0">
              <a:solidFill>
                <a:schemeClr val="tx1"/>
              </a:solidFill>
              <a:latin typeface="Arial" pitchFamily="34" charset="0"/>
              <a:ea typeface="+mn-ea"/>
              <a:cs typeface="Arial" pitchFamily="34" charset="0"/>
              <a:sym typeface="Arial Bold" charset="0"/>
            </a:endParaRPr>
          </a:p>
          <a:p>
            <a:pPr marL="496888" lvl="1">
              <a:spcBef>
                <a:spcPts val="600"/>
              </a:spcBef>
              <a:spcAft>
                <a:spcPts val="600"/>
              </a:spcAft>
              <a:defRPr/>
            </a:pPr>
            <a:endParaRPr lang="en-US" sz="1600" b="1" kern="0" dirty="0">
              <a:solidFill>
                <a:schemeClr val="tx1"/>
              </a:solidFill>
              <a:latin typeface="Arial" pitchFamily="34" charset="0"/>
              <a:ea typeface="+mn-ea"/>
              <a:cs typeface="Arial" pitchFamily="34" charset="0"/>
              <a:sym typeface="Arial Bold" charset="0"/>
            </a:endParaRPr>
          </a:p>
          <a:p>
            <a:pPr marL="496888" lvl="1">
              <a:spcBef>
                <a:spcPts val="600"/>
              </a:spcBef>
              <a:spcAft>
                <a:spcPts val="600"/>
              </a:spcAft>
              <a:defRPr/>
            </a:pPr>
            <a:endParaRPr lang="en-US" sz="1600" b="1" kern="0" dirty="0">
              <a:solidFill>
                <a:schemeClr val="tx1"/>
              </a:solidFill>
              <a:latin typeface="Arial" pitchFamily="34" charset="0"/>
              <a:ea typeface="+mn-ea"/>
              <a:cs typeface="Arial" pitchFamily="34" charset="0"/>
              <a:sym typeface="Arial Bold" charset="0"/>
            </a:endParaRPr>
          </a:p>
          <a:p>
            <a:pPr marL="39688">
              <a:spcBef>
                <a:spcPts val="600"/>
              </a:spcBef>
              <a:spcAft>
                <a:spcPts val="0"/>
              </a:spcAft>
              <a:defRPr/>
            </a:pPr>
            <a:r>
              <a:rPr lang="en-US" sz="1600" b="1" kern="0" dirty="0">
                <a:solidFill>
                  <a:schemeClr val="tx1"/>
                </a:solidFill>
                <a:latin typeface="Arial" pitchFamily="34" charset="0"/>
                <a:ea typeface="+mn-ea"/>
                <a:cs typeface="Arial" pitchFamily="34" charset="0"/>
                <a:sym typeface="Arial Bold" charset="0"/>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30769EE-7F0A-473B-B7FF-446AA1195EB3}"/>
              </a:ext>
            </a:extLst>
          </p:cNvPr>
          <p:cNvPicPr>
            <a:picLocks noChangeAspect="1"/>
          </p:cNvPicPr>
          <p:nvPr/>
        </p:nvPicPr>
        <p:blipFill>
          <a:blip r:embed="rId3"/>
          <a:stretch>
            <a:fillRect/>
          </a:stretch>
        </p:blipFill>
        <p:spPr>
          <a:xfrm>
            <a:off x="1463040" y="274320"/>
            <a:ext cx="6123240" cy="4389119"/>
          </a:xfrm>
          <a:prstGeom prst="rect">
            <a:avLst/>
          </a:prstGeom>
        </p:spPr>
      </p:pic>
      <p:sp>
        <p:nvSpPr>
          <p:cNvPr id="3" name="Rectangle 2">
            <a:extLst>
              <a:ext uri="{FF2B5EF4-FFF2-40B4-BE49-F238E27FC236}">
                <a16:creationId xmlns:a16="http://schemas.microsoft.com/office/drawing/2014/main" id="{6854D69F-C63C-4810-8878-597C30AEED28}"/>
              </a:ext>
            </a:extLst>
          </p:cNvPr>
          <p:cNvSpPr/>
          <p:nvPr/>
        </p:nvSpPr>
        <p:spPr>
          <a:xfrm>
            <a:off x="3599543" y="2090057"/>
            <a:ext cx="1045028" cy="2162629"/>
          </a:xfrm>
          <a:prstGeom prst="rect">
            <a:avLst/>
          </a:prstGeom>
          <a:gradFill>
            <a:gsLst>
              <a:gs pos="0">
                <a:schemeClr val="accent1">
                  <a:tint val="100000"/>
                  <a:shade val="100000"/>
                  <a:satMod val="130000"/>
                  <a:alpha val="50000"/>
                </a:schemeClr>
              </a:gs>
              <a:gs pos="100000">
                <a:srgbClr val="002060">
                  <a:alpha val="50000"/>
                </a:srgbClr>
              </a:gs>
            </a:gsLst>
          </a:gra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4" name="Picture 3">
            <a:extLst>
              <a:ext uri="{FF2B5EF4-FFF2-40B4-BE49-F238E27FC236}">
                <a16:creationId xmlns:a16="http://schemas.microsoft.com/office/drawing/2014/main" id="{393265D4-1ED1-4A89-9519-A01073D63FC3}"/>
              </a:ext>
            </a:extLst>
          </p:cNvPr>
          <p:cNvPicPr>
            <a:picLocks noChangeAspect="1"/>
          </p:cNvPicPr>
          <p:nvPr/>
        </p:nvPicPr>
        <p:blipFill>
          <a:blip r:embed="rId4"/>
          <a:stretch>
            <a:fillRect/>
          </a:stretch>
        </p:blipFill>
        <p:spPr>
          <a:xfrm>
            <a:off x="6103257" y="1683842"/>
            <a:ext cx="1483023" cy="2525301"/>
          </a:xfrm>
          <a:prstGeom prst="rect">
            <a:avLst/>
          </a:prstGeom>
        </p:spPr>
      </p:pic>
      <p:cxnSp>
        <p:nvCxnSpPr>
          <p:cNvPr id="6" name="Straight Arrow Connector 5">
            <a:extLst>
              <a:ext uri="{FF2B5EF4-FFF2-40B4-BE49-F238E27FC236}">
                <a16:creationId xmlns:a16="http://schemas.microsoft.com/office/drawing/2014/main" id="{CC490101-2664-4E83-8E1A-1EAB1C49C4B4}"/>
              </a:ext>
            </a:extLst>
          </p:cNvPr>
          <p:cNvCxnSpPr/>
          <p:nvPr/>
        </p:nvCxnSpPr>
        <p:spPr>
          <a:xfrm flipV="1">
            <a:off x="6255657" y="3040743"/>
            <a:ext cx="602343" cy="885371"/>
          </a:xfrm>
          <a:prstGeom prst="straightConnector1">
            <a:avLst/>
          </a:prstGeom>
          <a:ln w="50800">
            <a:solidFill>
              <a:srgbClr val="00FF00"/>
            </a:solidFill>
            <a:tailEnd type="triangle"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15031698"/>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30769EE-7F0A-473B-B7FF-446AA1195EB3}"/>
              </a:ext>
            </a:extLst>
          </p:cNvPr>
          <p:cNvPicPr>
            <a:picLocks noChangeAspect="1"/>
          </p:cNvPicPr>
          <p:nvPr/>
        </p:nvPicPr>
        <p:blipFill>
          <a:blip r:embed="rId3"/>
          <a:stretch>
            <a:fillRect/>
          </a:stretch>
        </p:blipFill>
        <p:spPr>
          <a:xfrm>
            <a:off x="1463040" y="274320"/>
            <a:ext cx="6123239" cy="4389118"/>
          </a:xfrm>
          <a:prstGeom prst="rect">
            <a:avLst/>
          </a:prstGeom>
        </p:spPr>
      </p:pic>
      <p:pic>
        <p:nvPicPr>
          <p:cNvPr id="3" name="Picture 2">
            <a:extLst>
              <a:ext uri="{FF2B5EF4-FFF2-40B4-BE49-F238E27FC236}">
                <a16:creationId xmlns:a16="http://schemas.microsoft.com/office/drawing/2014/main" id="{15F9D559-368B-4332-A53F-C24285B19B4D}"/>
              </a:ext>
            </a:extLst>
          </p:cNvPr>
          <p:cNvPicPr>
            <a:picLocks noChangeAspect="1"/>
          </p:cNvPicPr>
          <p:nvPr/>
        </p:nvPicPr>
        <p:blipFill>
          <a:blip r:embed="rId4"/>
          <a:stretch>
            <a:fillRect/>
          </a:stretch>
        </p:blipFill>
        <p:spPr>
          <a:xfrm>
            <a:off x="6103257" y="1683842"/>
            <a:ext cx="1483023" cy="2525301"/>
          </a:xfrm>
          <a:prstGeom prst="rect">
            <a:avLst/>
          </a:prstGeom>
        </p:spPr>
      </p:pic>
      <p:cxnSp>
        <p:nvCxnSpPr>
          <p:cNvPr id="4" name="Straight Arrow Connector 3">
            <a:extLst>
              <a:ext uri="{FF2B5EF4-FFF2-40B4-BE49-F238E27FC236}">
                <a16:creationId xmlns:a16="http://schemas.microsoft.com/office/drawing/2014/main" id="{0A704137-3162-40B1-BBE1-5593EA7DE5D5}"/>
              </a:ext>
            </a:extLst>
          </p:cNvPr>
          <p:cNvCxnSpPr/>
          <p:nvPr/>
        </p:nvCxnSpPr>
        <p:spPr>
          <a:xfrm flipV="1">
            <a:off x="6255657" y="3040743"/>
            <a:ext cx="602343" cy="885371"/>
          </a:xfrm>
          <a:prstGeom prst="straightConnector1">
            <a:avLst/>
          </a:prstGeom>
          <a:ln w="50800">
            <a:solidFill>
              <a:srgbClr val="00FF00"/>
            </a:solidFill>
            <a:tailEnd type="triangle" w="lg" len="lg"/>
          </a:ln>
        </p:spPr>
        <p:style>
          <a:lnRef idx="2">
            <a:schemeClr val="accent1"/>
          </a:lnRef>
          <a:fillRef idx="0">
            <a:schemeClr val="accent1"/>
          </a:fillRef>
          <a:effectRef idx="1">
            <a:schemeClr val="accent1"/>
          </a:effectRef>
          <a:fontRef idx="minor">
            <a:schemeClr val="tx1"/>
          </a:fontRef>
        </p:style>
      </p:cxnSp>
      <p:sp>
        <p:nvSpPr>
          <p:cNvPr id="2" name="Arc 1">
            <a:extLst>
              <a:ext uri="{FF2B5EF4-FFF2-40B4-BE49-F238E27FC236}">
                <a16:creationId xmlns:a16="http://schemas.microsoft.com/office/drawing/2014/main" id="{9CEA3C2C-FE8A-4AF8-8CE2-A8C146E09DF1}"/>
              </a:ext>
            </a:extLst>
          </p:cNvPr>
          <p:cNvSpPr/>
          <p:nvPr/>
        </p:nvSpPr>
        <p:spPr>
          <a:xfrm rot="1839365">
            <a:off x="6372304" y="2078195"/>
            <a:ext cx="550479" cy="1554981"/>
          </a:xfrm>
          <a:prstGeom prst="arc">
            <a:avLst/>
          </a:prstGeom>
          <a:ln w="50800">
            <a:solidFill>
              <a:srgbClr val="FF00FF"/>
            </a:solidFill>
            <a:headEnd type="triangle" w="lg" len="lg"/>
            <a:tailEnd type="none" w="lg" len="lg"/>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cxnSp>
        <p:nvCxnSpPr>
          <p:cNvPr id="6" name="Straight Arrow Connector 5">
            <a:extLst>
              <a:ext uri="{FF2B5EF4-FFF2-40B4-BE49-F238E27FC236}">
                <a16:creationId xmlns:a16="http://schemas.microsoft.com/office/drawing/2014/main" id="{BD441A27-EA84-4B05-B9E0-12B279A2BD93}"/>
              </a:ext>
            </a:extLst>
          </p:cNvPr>
          <p:cNvCxnSpPr>
            <a:cxnSpLocks/>
          </p:cNvCxnSpPr>
          <p:nvPr/>
        </p:nvCxnSpPr>
        <p:spPr>
          <a:xfrm flipH="1" flipV="1">
            <a:off x="3976914" y="952861"/>
            <a:ext cx="1320800" cy="2"/>
          </a:xfrm>
          <a:prstGeom prst="straightConnector1">
            <a:avLst/>
          </a:prstGeom>
          <a:ln w="50800">
            <a:solidFill>
              <a:srgbClr val="FF00FF"/>
            </a:solidFill>
            <a:tailEnd type="triangle" w="lg" len="lg"/>
          </a:ln>
        </p:spPr>
        <p:style>
          <a:lnRef idx="2">
            <a:schemeClr val="accent1"/>
          </a:lnRef>
          <a:fillRef idx="0">
            <a:schemeClr val="accent1"/>
          </a:fillRef>
          <a:effectRef idx="1">
            <a:schemeClr val="accent1"/>
          </a:effectRef>
          <a:fontRef idx="minor">
            <a:schemeClr val="tx1"/>
          </a:fontRef>
        </p:style>
      </p:cxnSp>
      <p:sp>
        <p:nvSpPr>
          <p:cNvPr id="8" name="Oval 7">
            <a:extLst>
              <a:ext uri="{FF2B5EF4-FFF2-40B4-BE49-F238E27FC236}">
                <a16:creationId xmlns:a16="http://schemas.microsoft.com/office/drawing/2014/main" id="{7766CA56-19DF-460D-A9F2-4B9FFD7B9921}"/>
              </a:ext>
            </a:extLst>
          </p:cNvPr>
          <p:cNvSpPr/>
          <p:nvPr/>
        </p:nvSpPr>
        <p:spPr>
          <a:xfrm>
            <a:off x="6771280" y="2946400"/>
            <a:ext cx="188686" cy="188686"/>
          </a:xfrm>
          <a:prstGeom prst="ellipse">
            <a:avLst/>
          </a:prstGeom>
          <a:gradFill>
            <a:gsLst>
              <a:gs pos="0">
                <a:srgbClr val="FF00FF"/>
              </a:gs>
              <a:gs pos="0">
                <a:srgbClr val="FF00FF"/>
              </a:gs>
            </a:gsLst>
          </a:gra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Rectangle 8">
            <a:extLst>
              <a:ext uri="{FF2B5EF4-FFF2-40B4-BE49-F238E27FC236}">
                <a16:creationId xmlns:a16="http://schemas.microsoft.com/office/drawing/2014/main" id="{0F4E832B-69A0-4F00-B622-49BCD3B54537}"/>
              </a:ext>
            </a:extLst>
          </p:cNvPr>
          <p:cNvSpPr/>
          <p:nvPr/>
        </p:nvSpPr>
        <p:spPr>
          <a:xfrm>
            <a:off x="6567714" y="2687674"/>
            <a:ext cx="537395" cy="338554"/>
          </a:xfrm>
          <a:prstGeom prst="rect">
            <a:avLst/>
          </a:prstGeom>
          <a:noFill/>
        </p:spPr>
        <p:txBody>
          <a:bodyPr wrap="squar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a:ea typeface="+mn-ea"/>
                <a:cs typeface="+mn-cs"/>
              </a:rPr>
              <a:t>SRV</a:t>
            </a:r>
          </a:p>
        </p:txBody>
      </p:sp>
    </p:spTree>
    <p:extLst>
      <p:ext uri="{BB962C8B-B14F-4D97-AF65-F5344CB8AC3E}">
        <p14:creationId xmlns:p14="http://schemas.microsoft.com/office/powerpoint/2010/main" val="2519824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30769EE-7F0A-473B-B7FF-446AA1195EB3}"/>
              </a:ext>
            </a:extLst>
          </p:cNvPr>
          <p:cNvPicPr>
            <a:picLocks noChangeAspect="1"/>
          </p:cNvPicPr>
          <p:nvPr/>
        </p:nvPicPr>
        <p:blipFill>
          <a:blip r:embed="rId3"/>
          <a:stretch>
            <a:fillRect/>
          </a:stretch>
        </p:blipFill>
        <p:spPr>
          <a:xfrm>
            <a:off x="1463040" y="274320"/>
            <a:ext cx="6123239" cy="4389118"/>
          </a:xfrm>
          <a:prstGeom prst="rect">
            <a:avLst/>
          </a:prstGeom>
        </p:spPr>
      </p:pic>
      <p:pic>
        <p:nvPicPr>
          <p:cNvPr id="3" name="Picture 2">
            <a:extLst>
              <a:ext uri="{FF2B5EF4-FFF2-40B4-BE49-F238E27FC236}">
                <a16:creationId xmlns:a16="http://schemas.microsoft.com/office/drawing/2014/main" id="{15F9D559-368B-4332-A53F-C24285B19B4D}"/>
              </a:ext>
            </a:extLst>
          </p:cNvPr>
          <p:cNvPicPr>
            <a:picLocks noChangeAspect="1"/>
          </p:cNvPicPr>
          <p:nvPr/>
        </p:nvPicPr>
        <p:blipFill>
          <a:blip r:embed="rId4"/>
          <a:stretch>
            <a:fillRect/>
          </a:stretch>
        </p:blipFill>
        <p:spPr>
          <a:xfrm>
            <a:off x="6103257" y="1683842"/>
            <a:ext cx="1483023" cy="2525301"/>
          </a:xfrm>
          <a:prstGeom prst="rect">
            <a:avLst/>
          </a:prstGeom>
        </p:spPr>
      </p:pic>
      <p:cxnSp>
        <p:nvCxnSpPr>
          <p:cNvPr id="4" name="Straight Arrow Connector 3">
            <a:extLst>
              <a:ext uri="{FF2B5EF4-FFF2-40B4-BE49-F238E27FC236}">
                <a16:creationId xmlns:a16="http://schemas.microsoft.com/office/drawing/2014/main" id="{0A704137-3162-40B1-BBE1-5593EA7DE5D5}"/>
              </a:ext>
            </a:extLst>
          </p:cNvPr>
          <p:cNvCxnSpPr/>
          <p:nvPr/>
        </p:nvCxnSpPr>
        <p:spPr>
          <a:xfrm flipV="1">
            <a:off x="6255657" y="3040743"/>
            <a:ext cx="602343" cy="885371"/>
          </a:xfrm>
          <a:prstGeom prst="straightConnector1">
            <a:avLst/>
          </a:prstGeom>
          <a:ln w="50800">
            <a:solidFill>
              <a:srgbClr val="00FF00"/>
            </a:solidFill>
            <a:tailEnd type="triangle" w="lg" len="lg"/>
          </a:ln>
        </p:spPr>
        <p:style>
          <a:lnRef idx="2">
            <a:schemeClr val="accent1"/>
          </a:lnRef>
          <a:fillRef idx="0">
            <a:schemeClr val="accent1"/>
          </a:fillRef>
          <a:effectRef idx="1">
            <a:schemeClr val="accent1"/>
          </a:effectRef>
          <a:fontRef idx="minor">
            <a:schemeClr val="tx1"/>
          </a:fontRef>
        </p:style>
      </p:cxnSp>
      <p:sp>
        <p:nvSpPr>
          <p:cNvPr id="2" name="Arc 1">
            <a:extLst>
              <a:ext uri="{FF2B5EF4-FFF2-40B4-BE49-F238E27FC236}">
                <a16:creationId xmlns:a16="http://schemas.microsoft.com/office/drawing/2014/main" id="{9CEA3C2C-FE8A-4AF8-8CE2-A8C146E09DF1}"/>
              </a:ext>
            </a:extLst>
          </p:cNvPr>
          <p:cNvSpPr/>
          <p:nvPr/>
        </p:nvSpPr>
        <p:spPr>
          <a:xfrm rot="1839365">
            <a:off x="6372304" y="2078195"/>
            <a:ext cx="550479" cy="1554981"/>
          </a:xfrm>
          <a:prstGeom prst="arc">
            <a:avLst/>
          </a:prstGeom>
          <a:ln w="50800">
            <a:solidFill>
              <a:srgbClr val="FF00FF"/>
            </a:solidFill>
            <a:headEnd type="triangle" w="lg" len="lg"/>
            <a:tailEnd type="none" w="lg" len="lg"/>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51765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30769EE-7F0A-473B-B7FF-446AA1195EB3}"/>
              </a:ext>
            </a:extLst>
          </p:cNvPr>
          <p:cNvPicPr>
            <a:picLocks noChangeAspect="1"/>
          </p:cNvPicPr>
          <p:nvPr/>
        </p:nvPicPr>
        <p:blipFill>
          <a:blip r:embed="rId3"/>
          <a:stretch>
            <a:fillRect/>
          </a:stretch>
        </p:blipFill>
        <p:spPr>
          <a:xfrm>
            <a:off x="1463040" y="274320"/>
            <a:ext cx="6123238" cy="4389118"/>
          </a:xfrm>
          <a:prstGeom prst="rect">
            <a:avLst/>
          </a:prstGeom>
        </p:spPr>
      </p:pic>
      <p:pic>
        <p:nvPicPr>
          <p:cNvPr id="3" name="Picture 2">
            <a:extLst>
              <a:ext uri="{FF2B5EF4-FFF2-40B4-BE49-F238E27FC236}">
                <a16:creationId xmlns:a16="http://schemas.microsoft.com/office/drawing/2014/main" id="{788D89E6-5204-469B-BB97-0D00EB916E40}"/>
              </a:ext>
            </a:extLst>
          </p:cNvPr>
          <p:cNvPicPr>
            <a:picLocks noChangeAspect="1"/>
          </p:cNvPicPr>
          <p:nvPr/>
        </p:nvPicPr>
        <p:blipFill>
          <a:blip r:embed="rId4"/>
          <a:stretch>
            <a:fillRect/>
          </a:stretch>
        </p:blipFill>
        <p:spPr>
          <a:xfrm>
            <a:off x="6103257" y="1683842"/>
            <a:ext cx="1483023" cy="2525301"/>
          </a:xfrm>
          <a:prstGeom prst="rect">
            <a:avLst/>
          </a:prstGeom>
        </p:spPr>
      </p:pic>
      <p:sp>
        <p:nvSpPr>
          <p:cNvPr id="6" name="Arc 5">
            <a:extLst>
              <a:ext uri="{FF2B5EF4-FFF2-40B4-BE49-F238E27FC236}">
                <a16:creationId xmlns:a16="http://schemas.microsoft.com/office/drawing/2014/main" id="{B624C5A3-B5C6-4EC6-A3B4-D07AAAE7D290}"/>
              </a:ext>
            </a:extLst>
          </p:cNvPr>
          <p:cNvSpPr/>
          <p:nvPr/>
        </p:nvSpPr>
        <p:spPr>
          <a:xfrm rot="1839365">
            <a:off x="6372304" y="2078195"/>
            <a:ext cx="550479" cy="1554981"/>
          </a:xfrm>
          <a:prstGeom prst="arc">
            <a:avLst/>
          </a:prstGeom>
          <a:ln w="50800">
            <a:solidFill>
              <a:srgbClr val="FF00FF"/>
            </a:solidFill>
            <a:headEnd type="triangle" w="lg" len="lg"/>
            <a:tailEnd type="none" w="lg" len="lg"/>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cxnSp>
        <p:nvCxnSpPr>
          <p:cNvPr id="4" name="Straight Arrow Connector 3">
            <a:extLst>
              <a:ext uri="{FF2B5EF4-FFF2-40B4-BE49-F238E27FC236}">
                <a16:creationId xmlns:a16="http://schemas.microsoft.com/office/drawing/2014/main" id="{BBD005D1-5547-4AE0-9F15-338A605E2EEF}"/>
              </a:ext>
            </a:extLst>
          </p:cNvPr>
          <p:cNvCxnSpPr>
            <a:cxnSpLocks/>
          </p:cNvCxnSpPr>
          <p:nvPr/>
        </p:nvCxnSpPr>
        <p:spPr>
          <a:xfrm flipV="1">
            <a:off x="6255657" y="2881086"/>
            <a:ext cx="711200" cy="1045029"/>
          </a:xfrm>
          <a:prstGeom prst="straightConnector1">
            <a:avLst/>
          </a:prstGeom>
          <a:ln w="50800">
            <a:solidFill>
              <a:srgbClr val="00FF00"/>
            </a:solidFill>
            <a:tailEnd type="triangle"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26995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30769EE-7F0A-473B-B7FF-446AA1195EB3}"/>
              </a:ext>
            </a:extLst>
          </p:cNvPr>
          <p:cNvPicPr>
            <a:picLocks noChangeAspect="1"/>
          </p:cNvPicPr>
          <p:nvPr/>
        </p:nvPicPr>
        <p:blipFill>
          <a:blip r:embed="rId3"/>
          <a:stretch>
            <a:fillRect/>
          </a:stretch>
        </p:blipFill>
        <p:spPr>
          <a:xfrm>
            <a:off x="1463040" y="274320"/>
            <a:ext cx="6123238" cy="4389117"/>
          </a:xfrm>
          <a:prstGeom prst="rect">
            <a:avLst/>
          </a:prstGeom>
        </p:spPr>
      </p:pic>
      <p:pic>
        <p:nvPicPr>
          <p:cNvPr id="3" name="Picture 2">
            <a:extLst>
              <a:ext uri="{FF2B5EF4-FFF2-40B4-BE49-F238E27FC236}">
                <a16:creationId xmlns:a16="http://schemas.microsoft.com/office/drawing/2014/main" id="{12ED14D1-30C4-4197-8222-2C278A2C2F32}"/>
              </a:ext>
            </a:extLst>
          </p:cNvPr>
          <p:cNvPicPr>
            <a:picLocks noChangeAspect="1"/>
          </p:cNvPicPr>
          <p:nvPr/>
        </p:nvPicPr>
        <p:blipFill>
          <a:blip r:embed="rId4"/>
          <a:stretch>
            <a:fillRect/>
          </a:stretch>
        </p:blipFill>
        <p:spPr>
          <a:xfrm>
            <a:off x="6103257" y="1683842"/>
            <a:ext cx="1483023" cy="2525301"/>
          </a:xfrm>
          <a:prstGeom prst="rect">
            <a:avLst/>
          </a:prstGeom>
        </p:spPr>
      </p:pic>
      <p:sp>
        <p:nvSpPr>
          <p:cNvPr id="4" name="Arc 3">
            <a:extLst>
              <a:ext uri="{FF2B5EF4-FFF2-40B4-BE49-F238E27FC236}">
                <a16:creationId xmlns:a16="http://schemas.microsoft.com/office/drawing/2014/main" id="{87079101-50B3-44C4-B3DE-9AEE4609129B}"/>
              </a:ext>
            </a:extLst>
          </p:cNvPr>
          <p:cNvSpPr/>
          <p:nvPr/>
        </p:nvSpPr>
        <p:spPr>
          <a:xfrm rot="1839365">
            <a:off x="6372304" y="2078195"/>
            <a:ext cx="550479" cy="1554981"/>
          </a:xfrm>
          <a:prstGeom prst="arc">
            <a:avLst/>
          </a:prstGeom>
          <a:ln w="50800">
            <a:solidFill>
              <a:srgbClr val="FF00FF"/>
            </a:solidFill>
            <a:headEnd type="triangle" w="lg" len="lg"/>
            <a:tailEnd type="none" w="lg" len="lg"/>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cxnSp>
        <p:nvCxnSpPr>
          <p:cNvPr id="6" name="Straight Arrow Connector 5">
            <a:extLst>
              <a:ext uri="{FF2B5EF4-FFF2-40B4-BE49-F238E27FC236}">
                <a16:creationId xmlns:a16="http://schemas.microsoft.com/office/drawing/2014/main" id="{2252300C-F1BE-4B89-AE56-17210C100ADF}"/>
              </a:ext>
            </a:extLst>
          </p:cNvPr>
          <p:cNvCxnSpPr>
            <a:cxnSpLocks/>
          </p:cNvCxnSpPr>
          <p:nvPr/>
        </p:nvCxnSpPr>
        <p:spPr>
          <a:xfrm flipV="1">
            <a:off x="6255657" y="2881086"/>
            <a:ext cx="711200" cy="1045029"/>
          </a:xfrm>
          <a:prstGeom prst="straightConnector1">
            <a:avLst/>
          </a:prstGeom>
          <a:ln w="50800">
            <a:solidFill>
              <a:srgbClr val="00FF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7" name="Straight Arrow Connector 6">
            <a:extLst>
              <a:ext uri="{FF2B5EF4-FFF2-40B4-BE49-F238E27FC236}">
                <a16:creationId xmlns:a16="http://schemas.microsoft.com/office/drawing/2014/main" id="{DA6D855E-A2D5-4229-800C-809CDF60F097}"/>
              </a:ext>
            </a:extLst>
          </p:cNvPr>
          <p:cNvCxnSpPr>
            <a:cxnSpLocks/>
            <a:endCxn id="3" idx="0"/>
          </p:cNvCxnSpPr>
          <p:nvPr/>
        </p:nvCxnSpPr>
        <p:spPr>
          <a:xfrm flipH="1" flipV="1">
            <a:off x="6844769" y="1683842"/>
            <a:ext cx="180146" cy="500558"/>
          </a:xfrm>
          <a:prstGeom prst="straightConnector1">
            <a:avLst/>
          </a:prstGeom>
          <a:ln w="50800">
            <a:solidFill>
              <a:srgbClr val="00FFFF"/>
            </a:solidFill>
            <a:tailEnd type="triangle" w="lg" len="lg"/>
          </a:ln>
        </p:spPr>
        <p:style>
          <a:lnRef idx="2">
            <a:schemeClr val="accent1"/>
          </a:lnRef>
          <a:fillRef idx="0">
            <a:schemeClr val="accent1"/>
          </a:fillRef>
          <a:effectRef idx="1">
            <a:schemeClr val="accent1"/>
          </a:effectRef>
          <a:fontRef idx="minor">
            <a:schemeClr val="tx1"/>
          </a:fontRef>
        </p:style>
      </p:cxnSp>
      <p:sp>
        <p:nvSpPr>
          <p:cNvPr id="10" name="Oval 9">
            <a:extLst>
              <a:ext uri="{FF2B5EF4-FFF2-40B4-BE49-F238E27FC236}">
                <a16:creationId xmlns:a16="http://schemas.microsoft.com/office/drawing/2014/main" id="{16676ACF-D407-49A1-816B-D55386521526}"/>
              </a:ext>
            </a:extLst>
          </p:cNvPr>
          <p:cNvSpPr/>
          <p:nvPr/>
        </p:nvSpPr>
        <p:spPr>
          <a:xfrm>
            <a:off x="6959962" y="2111832"/>
            <a:ext cx="188686" cy="188686"/>
          </a:xfrm>
          <a:prstGeom prst="ellipse">
            <a:avLst/>
          </a:prstGeom>
          <a:gradFill>
            <a:gsLst>
              <a:gs pos="0">
                <a:srgbClr val="FF00FF"/>
              </a:gs>
              <a:gs pos="0">
                <a:srgbClr val="00FFFF"/>
              </a:gs>
            </a:gsLst>
          </a:gra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Rectangle 10">
            <a:extLst>
              <a:ext uri="{FF2B5EF4-FFF2-40B4-BE49-F238E27FC236}">
                <a16:creationId xmlns:a16="http://schemas.microsoft.com/office/drawing/2014/main" id="{1F6067D7-1934-41FD-9B5B-F84C4E952049}"/>
              </a:ext>
            </a:extLst>
          </p:cNvPr>
          <p:cNvSpPr/>
          <p:nvPr/>
        </p:nvSpPr>
        <p:spPr>
          <a:xfrm>
            <a:off x="6756396" y="1853106"/>
            <a:ext cx="537395" cy="338554"/>
          </a:xfrm>
          <a:prstGeom prst="rect">
            <a:avLst/>
          </a:prstGeom>
          <a:noFill/>
        </p:spPr>
        <p:txBody>
          <a:bodyPr wrap="squar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a:ea typeface="+mn-ea"/>
                <a:cs typeface="+mn-cs"/>
              </a:rPr>
              <a:t>RYI</a:t>
            </a:r>
          </a:p>
        </p:txBody>
      </p:sp>
      <p:cxnSp>
        <p:nvCxnSpPr>
          <p:cNvPr id="12" name="Straight Arrow Connector 11">
            <a:extLst>
              <a:ext uri="{FF2B5EF4-FFF2-40B4-BE49-F238E27FC236}">
                <a16:creationId xmlns:a16="http://schemas.microsoft.com/office/drawing/2014/main" id="{FFCC14AE-2967-44E8-B364-F94237FF0B91}"/>
              </a:ext>
            </a:extLst>
          </p:cNvPr>
          <p:cNvCxnSpPr>
            <a:cxnSpLocks/>
          </p:cNvCxnSpPr>
          <p:nvPr/>
        </p:nvCxnSpPr>
        <p:spPr>
          <a:xfrm flipH="1" flipV="1">
            <a:off x="2735943" y="1083490"/>
            <a:ext cx="1320800" cy="2"/>
          </a:xfrm>
          <a:prstGeom prst="straightConnector1">
            <a:avLst/>
          </a:prstGeom>
          <a:ln w="50800">
            <a:solidFill>
              <a:srgbClr val="00FFFF"/>
            </a:solidFill>
            <a:tailEnd type="triangle"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2293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94560DF-1731-4432-9A43-480504772584}"/>
              </a:ext>
            </a:extLst>
          </p:cNvPr>
          <p:cNvSpPr txBox="1"/>
          <p:nvPr/>
        </p:nvSpPr>
        <p:spPr>
          <a:xfrm>
            <a:off x="878114" y="384630"/>
            <a:ext cx="7757886" cy="646331"/>
          </a:xfrm>
          <a:prstGeom prst="rect">
            <a:avLst/>
          </a:prstGeom>
          <a:noFill/>
        </p:spPr>
        <p:txBody>
          <a:bodyPr wrap="square" rtlCol="0">
            <a:spAutoFit/>
          </a:bodyPr>
          <a:lstStyle/>
          <a:p>
            <a:r>
              <a:rPr lang="en-US" sz="3600" dirty="0"/>
              <a:t>Problem</a:t>
            </a:r>
          </a:p>
        </p:txBody>
      </p:sp>
      <p:sp>
        <p:nvSpPr>
          <p:cNvPr id="3" name="TextBox 2">
            <a:extLst>
              <a:ext uri="{FF2B5EF4-FFF2-40B4-BE49-F238E27FC236}">
                <a16:creationId xmlns:a16="http://schemas.microsoft.com/office/drawing/2014/main" id="{22A0467C-31C2-48F7-9258-903CC1D079BC}"/>
              </a:ext>
            </a:extLst>
          </p:cNvPr>
          <p:cNvSpPr txBox="1"/>
          <p:nvPr/>
        </p:nvSpPr>
        <p:spPr>
          <a:xfrm>
            <a:off x="1001486" y="1041975"/>
            <a:ext cx="6850743" cy="3539430"/>
          </a:xfrm>
          <a:prstGeom prst="rect">
            <a:avLst/>
          </a:prstGeom>
          <a:noFill/>
        </p:spPr>
        <p:txBody>
          <a:bodyPr wrap="square" rtlCol="0">
            <a:spAutoFit/>
          </a:bodyPr>
          <a:lstStyle/>
          <a:p>
            <a:pPr marL="285750" indent="-285750">
              <a:buFont typeface="Arial" panose="020B0604020202020204" pitchFamily="34" charset="0"/>
              <a:buChar char="•"/>
            </a:pPr>
            <a:r>
              <a:rPr lang="en-US" sz="2800" dirty="0"/>
              <a:t>Delta reaches span a portion of the Fluvial-Tidal Transition Zone between unidirectional and bidirectional flows.</a:t>
            </a:r>
          </a:p>
          <a:p>
            <a:pPr marL="285750" indent="-285750">
              <a:buFont typeface="Arial" panose="020B0604020202020204" pitchFamily="34" charset="0"/>
              <a:buChar char="•"/>
            </a:pPr>
            <a:r>
              <a:rPr lang="en-US" sz="2800" dirty="0"/>
              <a:t>Flood tide timing and magnitude varies along many Delta reaches</a:t>
            </a:r>
          </a:p>
          <a:p>
            <a:pPr marL="285750" indent="-285750">
              <a:buFont typeface="Arial" panose="020B0604020202020204" pitchFamily="34" charset="0"/>
              <a:buChar char="•"/>
            </a:pPr>
            <a:r>
              <a:rPr lang="en-US" sz="2800" dirty="0"/>
              <a:t>Simple advection using downstream velocities may lead to significant error in calculated excursion paths</a:t>
            </a:r>
          </a:p>
        </p:txBody>
      </p:sp>
    </p:spTree>
    <p:extLst>
      <p:ext uri="{BB962C8B-B14F-4D97-AF65-F5344CB8AC3E}">
        <p14:creationId xmlns:p14="http://schemas.microsoft.com/office/powerpoint/2010/main" val="40261804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6FE3A4D-4474-4A84-BE16-085E5F2344B3}"/>
              </a:ext>
            </a:extLst>
          </p:cNvPr>
          <p:cNvPicPr>
            <a:picLocks noChangeAspect="1"/>
          </p:cNvPicPr>
          <p:nvPr/>
        </p:nvPicPr>
        <p:blipFill>
          <a:blip r:embed="rId3"/>
          <a:stretch>
            <a:fillRect/>
          </a:stretch>
        </p:blipFill>
        <p:spPr>
          <a:xfrm>
            <a:off x="881841" y="219740"/>
            <a:ext cx="7276598" cy="4217581"/>
          </a:xfrm>
          <a:prstGeom prst="rect">
            <a:avLst/>
          </a:prstGeom>
        </p:spPr>
      </p:pic>
    </p:spTree>
    <p:extLst>
      <p:ext uri="{BB962C8B-B14F-4D97-AF65-F5344CB8AC3E}">
        <p14:creationId xmlns:p14="http://schemas.microsoft.com/office/powerpoint/2010/main" val="11508034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65F88C-60AE-47DB-95F7-6720BDEC9927}"/>
              </a:ext>
            </a:extLst>
          </p:cNvPr>
          <p:cNvSpPr txBox="1"/>
          <p:nvPr/>
        </p:nvSpPr>
        <p:spPr>
          <a:xfrm>
            <a:off x="471447" y="225040"/>
            <a:ext cx="7939314" cy="584775"/>
          </a:xfrm>
          <a:prstGeom prst="rect">
            <a:avLst/>
          </a:prstGeom>
          <a:noFill/>
        </p:spPr>
        <p:txBody>
          <a:bodyPr wrap="square" rtlCol="0">
            <a:spAutoFit/>
          </a:bodyPr>
          <a:lstStyle/>
          <a:p>
            <a:r>
              <a:rPr lang="en-US" sz="3200" dirty="0"/>
              <a:t>Flood Timing and Magnitude (Sutter Sl.)</a:t>
            </a:r>
          </a:p>
        </p:txBody>
      </p:sp>
      <p:pic>
        <p:nvPicPr>
          <p:cNvPr id="5" name="Picture 4">
            <a:extLst>
              <a:ext uri="{FF2B5EF4-FFF2-40B4-BE49-F238E27FC236}">
                <a16:creationId xmlns:a16="http://schemas.microsoft.com/office/drawing/2014/main" id="{98069691-69FB-497A-9EEB-326D6BF9FD30}"/>
              </a:ext>
            </a:extLst>
          </p:cNvPr>
          <p:cNvPicPr>
            <a:picLocks noChangeAspect="1"/>
          </p:cNvPicPr>
          <p:nvPr/>
        </p:nvPicPr>
        <p:blipFill>
          <a:blip r:embed="rId3"/>
          <a:stretch>
            <a:fillRect/>
          </a:stretch>
        </p:blipFill>
        <p:spPr>
          <a:xfrm>
            <a:off x="1720210" y="850478"/>
            <a:ext cx="5522151" cy="3643085"/>
          </a:xfrm>
          <a:prstGeom prst="rect">
            <a:avLst/>
          </a:prstGeom>
        </p:spPr>
      </p:pic>
      <p:cxnSp>
        <p:nvCxnSpPr>
          <p:cNvPr id="7" name="Straight Connector 6">
            <a:extLst>
              <a:ext uri="{FF2B5EF4-FFF2-40B4-BE49-F238E27FC236}">
                <a16:creationId xmlns:a16="http://schemas.microsoft.com/office/drawing/2014/main" id="{1593C0D6-56FA-4F83-842E-60710B64EC9E}"/>
              </a:ext>
            </a:extLst>
          </p:cNvPr>
          <p:cNvCxnSpPr/>
          <p:nvPr/>
        </p:nvCxnSpPr>
        <p:spPr>
          <a:xfrm>
            <a:off x="2220686" y="3258457"/>
            <a:ext cx="4767943" cy="0"/>
          </a:xfrm>
          <a:prstGeom prst="line">
            <a:avLst/>
          </a:prstGeom>
          <a:ln w="22225">
            <a:solidFill>
              <a:schemeClr val="accent6">
                <a:lumMod val="20000"/>
                <a:lumOff val="80000"/>
              </a:schemeClr>
            </a:solidFill>
            <a:prstDash val="sysDot"/>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736EFD8A-FED7-4A7C-8171-7AD3EE84041B}"/>
              </a:ext>
            </a:extLst>
          </p:cNvPr>
          <p:cNvSpPr txBox="1"/>
          <p:nvPr/>
        </p:nvSpPr>
        <p:spPr>
          <a:xfrm>
            <a:off x="2322285" y="3004457"/>
            <a:ext cx="633763" cy="307777"/>
          </a:xfrm>
          <a:prstGeom prst="rect">
            <a:avLst/>
          </a:prstGeom>
          <a:noFill/>
        </p:spPr>
        <p:txBody>
          <a:bodyPr wrap="none" rtlCol="0">
            <a:spAutoFit/>
          </a:bodyPr>
          <a:lstStyle/>
          <a:p>
            <a:r>
              <a:rPr lang="en-US" sz="1400" dirty="0">
                <a:solidFill>
                  <a:schemeClr val="bg1"/>
                </a:solidFill>
              </a:rPr>
              <a:t>SLACK</a:t>
            </a:r>
          </a:p>
        </p:txBody>
      </p:sp>
    </p:spTree>
    <p:extLst>
      <p:ext uri="{BB962C8B-B14F-4D97-AF65-F5344CB8AC3E}">
        <p14:creationId xmlns:p14="http://schemas.microsoft.com/office/powerpoint/2010/main" val="31834802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65F88C-60AE-47DB-95F7-6720BDEC9927}"/>
              </a:ext>
            </a:extLst>
          </p:cNvPr>
          <p:cNvSpPr txBox="1"/>
          <p:nvPr/>
        </p:nvSpPr>
        <p:spPr>
          <a:xfrm>
            <a:off x="471715" y="225040"/>
            <a:ext cx="7939314" cy="584775"/>
          </a:xfrm>
          <a:prstGeom prst="rect">
            <a:avLst/>
          </a:prstGeom>
          <a:noFill/>
        </p:spPr>
        <p:txBody>
          <a:bodyPr wrap="square" rtlCol="0">
            <a:spAutoFit/>
          </a:bodyPr>
          <a:lstStyle/>
          <a:p>
            <a:r>
              <a:rPr lang="en-US" sz="3200" dirty="0"/>
              <a:t>Flood Timing and Magnitude (Sutter Sl.)</a:t>
            </a:r>
          </a:p>
        </p:txBody>
      </p:sp>
      <p:pic>
        <p:nvPicPr>
          <p:cNvPr id="5" name="Picture 4">
            <a:extLst>
              <a:ext uri="{FF2B5EF4-FFF2-40B4-BE49-F238E27FC236}">
                <a16:creationId xmlns:a16="http://schemas.microsoft.com/office/drawing/2014/main" id="{98069691-69FB-497A-9EEB-326D6BF9FD30}"/>
              </a:ext>
            </a:extLst>
          </p:cNvPr>
          <p:cNvPicPr>
            <a:picLocks noChangeAspect="1"/>
          </p:cNvPicPr>
          <p:nvPr/>
        </p:nvPicPr>
        <p:blipFill>
          <a:blip r:embed="rId2"/>
          <a:stretch>
            <a:fillRect/>
          </a:stretch>
        </p:blipFill>
        <p:spPr>
          <a:xfrm>
            <a:off x="1720210" y="850478"/>
            <a:ext cx="5522151" cy="3643085"/>
          </a:xfrm>
          <a:prstGeom prst="rect">
            <a:avLst/>
          </a:prstGeom>
        </p:spPr>
      </p:pic>
      <p:cxnSp>
        <p:nvCxnSpPr>
          <p:cNvPr id="7" name="Straight Connector 6">
            <a:extLst>
              <a:ext uri="{FF2B5EF4-FFF2-40B4-BE49-F238E27FC236}">
                <a16:creationId xmlns:a16="http://schemas.microsoft.com/office/drawing/2014/main" id="{1593C0D6-56FA-4F83-842E-60710B64EC9E}"/>
              </a:ext>
            </a:extLst>
          </p:cNvPr>
          <p:cNvCxnSpPr/>
          <p:nvPr/>
        </p:nvCxnSpPr>
        <p:spPr>
          <a:xfrm>
            <a:off x="2220686" y="3258457"/>
            <a:ext cx="4767943" cy="0"/>
          </a:xfrm>
          <a:prstGeom prst="line">
            <a:avLst/>
          </a:prstGeom>
          <a:ln w="22225">
            <a:solidFill>
              <a:schemeClr val="accent6">
                <a:lumMod val="20000"/>
                <a:lumOff val="80000"/>
              </a:schemeClr>
            </a:solidFill>
            <a:prstDash val="sysDot"/>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736EFD8A-FED7-4A7C-8171-7AD3EE84041B}"/>
              </a:ext>
            </a:extLst>
          </p:cNvPr>
          <p:cNvSpPr txBox="1"/>
          <p:nvPr/>
        </p:nvSpPr>
        <p:spPr>
          <a:xfrm>
            <a:off x="2322285" y="3004457"/>
            <a:ext cx="633763" cy="307777"/>
          </a:xfrm>
          <a:prstGeom prst="rect">
            <a:avLst/>
          </a:prstGeom>
          <a:noFill/>
        </p:spPr>
        <p:txBody>
          <a:bodyPr wrap="none" rtlCol="0">
            <a:spAutoFit/>
          </a:bodyPr>
          <a:lstStyle/>
          <a:p>
            <a:r>
              <a:rPr lang="en-US" sz="1400" dirty="0">
                <a:solidFill>
                  <a:schemeClr val="bg1"/>
                </a:solidFill>
              </a:rPr>
              <a:t>SLACK</a:t>
            </a:r>
          </a:p>
        </p:txBody>
      </p:sp>
      <p:sp>
        <p:nvSpPr>
          <p:cNvPr id="6" name="TextBox 5">
            <a:extLst>
              <a:ext uri="{FF2B5EF4-FFF2-40B4-BE49-F238E27FC236}">
                <a16:creationId xmlns:a16="http://schemas.microsoft.com/office/drawing/2014/main" id="{314DE36E-E707-4241-A175-DD221AE9C63B}"/>
              </a:ext>
            </a:extLst>
          </p:cNvPr>
          <p:cNvSpPr txBox="1"/>
          <p:nvPr/>
        </p:nvSpPr>
        <p:spPr>
          <a:xfrm>
            <a:off x="5124938" y="3258457"/>
            <a:ext cx="2126031" cy="369332"/>
          </a:xfrm>
          <a:prstGeom prst="rect">
            <a:avLst/>
          </a:prstGeom>
          <a:noFill/>
        </p:spPr>
        <p:txBody>
          <a:bodyPr wrap="none" rtlCol="0">
            <a:spAutoFit/>
          </a:bodyPr>
          <a:lstStyle/>
          <a:p>
            <a:r>
              <a:rPr lang="en-US" dirty="0">
                <a:solidFill>
                  <a:srgbClr val="FFFF00"/>
                </a:solidFill>
              </a:rPr>
              <a:t>Tidal Transition Zone</a:t>
            </a:r>
          </a:p>
        </p:txBody>
      </p:sp>
      <p:sp>
        <p:nvSpPr>
          <p:cNvPr id="9" name="TextBox 8">
            <a:extLst>
              <a:ext uri="{FF2B5EF4-FFF2-40B4-BE49-F238E27FC236}">
                <a16:creationId xmlns:a16="http://schemas.microsoft.com/office/drawing/2014/main" id="{CDE56FC6-F2D0-434B-850F-97DF2EAD30BC}"/>
              </a:ext>
            </a:extLst>
          </p:cNvPr>
          <p:cNvSpPr txBox="1"/>
          <p:nvPr/>
        </p:nvSpPr>
        <p:spPr>
          <a:xfrm>
            <a:off x="4441372" y="2712069"/>
            <a:ext cx="389850" cy="584775"/>
          </a:xfrm>
          <a:prstGeom prst="rect">
            <a:avLst/>
          </a:prstGeom>
          <a:noFill/>
        </p:spPr>
        <p:txBody>
          <a:bodyPr wrap="none" rtlCol="0">
            <a:spAutoFit/>
          </a:bodyPr>
          <a:lstStyle/>
          <a:p>
            <a:r>
              <a:rPr lang="en-US" sz="3200" dirty="0">
                <a:solidFill>
                  <a:srgbClr val="FFFF00"/>
                </a:solidFill>
              </a:rPr>
              <a:t>+</a:t>
            </a:r>
          </a:p>
        </p:txBody>
      </p:sp>
      <p:sp>
        <p:nvSpPr>
          <p:cNvPr id="10" name="TextBox 9">
            <a:extLst>
              <a:ext uri="{FF2B5EF4-FFF2-40B4-BE49-F238E27FC236}">
                <a16:creationId xmlns:a16="http://schemas.microsoft.com/office/drawing/2014/main" id="{BB949041-4A07-4734-8FAB-811D43962F61}"/>
              </a:ext>
            </a:extLst>
          </p:cNvPr>
          <p:cNvSpPr txBox="1"/>
          <p:nvPr/>
        </p:nvSpPr>
        <p:spPr>
          <a:xfrm>
            <a:off x="4481285" y="3409894"/>
            <a:ext cx="309700" cy="584775"/>
          </a:xfrm>
          <a:prstGeom prst="rect">
            <a:avLst/>
          </a:prstGeom>
          <a:noFill/>
        </p:spPr>
        <p:txBody>
          <a:bodyPr wrap="none" rtlCol="0">
            <a:spAutoFit/>
          </a:bodyPr>
          <a:lstStyle/>
          <a:p>
            <a:r>
              <a:rPr lang="en-US" sz="3200" dirty="0">
                <a:solidFill>
                  <a:srgbClr val="FFFF00"/>
                </a:solidFill>
              </a:rPr>
              <a:t>-</a:t>
            </a:r>
          </a:p>
        </p:txBody>
      </p:sp>
      <p:sp>
        <p:nvSpPr>
          <p:cNvPr id="11" name="TextBox 10">
            <a:extLst>
              <a:ext uri="{FF2B5EF4-FFF2-40B4-BE49-F238E27FC236}">
                <a16:creationId xmlns:a16="http://schemas.microsoft.com/office/drawing/2014/main" id="{BC81E2BE-8542-4764-8E6E-8593C032DE2A}"/>
              </a:ext>
            </a:extLst>
          </p:cNvPr>
          <p:cNvSpPr txBox="1"/>
          <p:nvPr/>
        </p:nvSpPr>
        <p:spPr>
          <a:xfrm>
            <a:off x="3470317" y="3789365"/>
            <a:ext cx="2619756" cy="369332"/>
          </a:xfrm>
          <a:prstGeom prst="rect">
            <a:avLst/>
          </a:prstGeom>
          <a:noFill/>
        </p:spPr>
        <p:txBody>
          <a:bodyPr wrap="none" rtlCol="0">
            <a:spAutoFit/>
          </a:bodyPr>
          <a:lstStyle/>
          <a:p>
            <a:r>
              <a:rPr lang="en-US" dirty="0">
                <a:solidFill>
                  <a:srgbClr val="FFFF00"/>
                </a:solidFill>
              </a:rPr>
              <a:t>Bidirectional Downstream</a:t>
            </a:r>
          </a:p>
        </p:txBody>
      </p:sp>
      <p:sp>
        <p:nvSpPr>
          <p:cNvPr id="12" name="TextBox 11">
            <a:extLst>
              <a:ext uri="{FF2B5EF4-FFF2-40B4-BE49-F238E27FC236}">
                <a16:creationId xmlns:a16="http://schemas.microsoft.com/office/drawing/2014/main" id="{41A934F7-D4F5-4BB6-9AEF-A4D9F0EBE282}"/>
              </a:ext>
            </a:extLst>
          </p:cNvPr>
          <p:cNvSpPr txBox="1"/>
          <p:nvPr/>
        </p:nvSpPr>
        <p:spPr>
          <a:xfrm>
            <a:off x="3789620" y="2288580"/>
            <a:ext cx="1508939" cy="646331"/>
          </a:xfrm>
          <a:prstGeom prst="rect">
            <a:avLst/>
          </a:prstGeom>
          <a:noFill/>
        </p:spPr>
        <p:txBody>
          <a:bodyPr wrap="none" rtlCol="0">
            <a:spAutoFit/>
          </a:bodyPr>
          <a:lstStyle/>
          <a:p>
            <a:pPr algn="ctr"/>
            <a:r>
              <a:rPr lang="en-US" dirty="0">
                <a:solidFill>
                  <a:srgbClr val="FFFF00"/>
                </a:solidFill>
              </a:rPr>
              <a:t>Unidirectional</a:t>
            </a:r>
          </a:p>
          <a:p>
            <a:pPr algn="ctr"/>
            <a:r>
              <a:rPr lang="en-US" dirty="0">
                <a:solidFill>
                  <a:srgbClr val="FFFF00"/>
                </a:solidFill>
              </a:rPr>
              <a:t>Upstream</a:t>
            </a:r>
          </a:p>
        </p:txBody>
      </p:sp>
      <p:sp>
        <p:nvSpPr>
          <p:cNvPr id="3" name="Right Brace 2">
            <a:extLst>
              <a:ext uri="{FF2B5EF4-FFF2-40B4-BE49-F238E27FC236}">
                <a16:creationId xmlns:a16="http://schemas.microsoft.com/office/drawing/2014/main" id="{2A96E7EF-8928-4DF2-AEF3-98A93651626B}"/>
              </a:ext>
            </a:extLst>
          </p:cNvPr>
          <p:cNvSpPr/>
          <p:nvPr/>
        </p:nvSpPr>
        <p:spPr>
          <a:xfrm>
            <a:off x="4869587" y="3127214"/>
            <a:ext cx="246743" cy="600546"/>
          </a:xfrm>
          <a:prstGeom prst="rightBrace">
            <a:avLst/>
          </a:prstGeom>
          <a:ln>
            <a:solidFill>
              <a:srgbClr val="FFFF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1238111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65F88C-60AE-47DB-95F7-6720BDEC9927}"/>
              </a:ext>
            </a:extLst>
          </p:cNvPr>
          <p:cNvSpPr txBox="1"/>
          <p:nvPr/>
        </p:nvSpPr>
        <p:spPr>
          <a:xfrm>
            <a:off x="471715" y="225040"/>
            <a:ext cx="7939314" cy="584775"/>
          </a:xfrm>
          <a:prstGeom prst="rect">
            <a:avLst/>
          </a:prstGeom>
          <a:noFill/>
        </p:spPr>
        <p:txBody>
          <a:bodyPr wrap="square" rtlCol="0">
            <a:spAutoFit/>
          </a:bodyPr>
          <a:lstStyle/>
          <a:p>
            <a:r>
              <a:rPr lang="en-US" sz="3200" dirty="0"/>
              <a:t>Flood Timing and Magnitude (Sutter Sl.)</a:t>
            </a:r>
          </a:p>
        </p:txBody>
      </p:sp>
      <p:pic>
        <p:nvPicPr>
          <p:cNvPr id="5" name="Picture 4">
            <a:extLst>
              <a:ext uri="{FF2B5EF4-FFF2-40B4-BE49-F238E27FC236}">
                <a16:creationId xmlns:a16="http://schemas.microsoft.com/office/drawing/2014/main" id="{98069691-69FB-497A-9EEB-326D6BF9FD30}"/>
              </a:ext>
            </a:extLst>
          </p:cNvPr>
          <p:cNvPicPr>
            <a:picLocks noChangeAspect="1"/>
          </p:cNvPicPr>
          <p:nvPr/>
        </p:nvPicPr>
        <p:blipFill>
          <a:blip r:embed="rId2"/>
          <a:stretch>
            <a:fillRect/>
          </a:stretch>
        </p:blipFill>
        <p:spPr>
          <a:xfrm>
            <a:off x="1720210" y="850478"/>
            <a:ext cx="5522151" cy="3643085"/>
          </a:xfrm>
          <a:prstGeom prst="rect">
            <a:avLst/>
          </a:prstGeom>
        </p:spPr>
      </p:pic>
      <p:cxnSp>
        <p:nvCxnSpPr>
          <p:cNvPr id="4" name="Straight Connector 3">
            <a:extLst>
              <a:ext uri="{FF2B5EF4-FFF2-40B4-BE49-F238E27FC236}">
                <a16:creationId xmlns:a16="http://schemas.microsoft.com/office/drawing/2014/main" id="{BE8779CA-1A8E-4F2A-B807-3C7F7E9B5991}"/>
              </a:ext>
            </a:extLst>
          </p:cNvPr>
          <p:cNvCxnSpPr/>
          <p:nvPr/>
        </p:nvCxnSpPr>
        <p:spPr>
          <a:xfrm>
            <a:off x="3680214" y="1008764"/>
            <a:ext cx="0" cy="312597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31007498-6692-4FA1-8E4F-41660B8DA40B}"/>
              </a:ext>
            </a:extLst>
          </p:cNvPr>
          <p:cNvSpPr txBox="1"/>
          <p:nvPr/>
        </p:nvSpPr>
        <p:spPr>
          <a:xfrm>
            <a:off x="3681057" y="3305851"/>
            <a:ext cx="3157403" cy="646331"/>
          </a:xfrm>
          <a:prstGeom prst="rect">
            <a:avLst/>
          </a:prstGeom>
          <a:noFill/>
        </p:spPr>
        <p:txBody>
          <a:bodyPr wrap="none" rtlCol="0">
            <a:spAutoFit/>
          </a:bodyPr>
          <a:lstStyle/>
          <a:p>
            <a:r>
              <a:rPr lang="en-US" dirty="0">
                <a:solidFill>
                  <a:srgbClr val="FFFF00"/>
                </a:solidFill>
              </a:rPr>
              <a:t>Slack Downstream</a:t>
            </a:r>
          </a:p>
          <a:p>
            <a:r>
              <a:rPr lang="en-US" dirty="0">
                <a:solidFill>
                  <a:srgbClr val="FFFF00"/>
                </a:solidFill>
              </a:rPr>
              <a:t>Ebbing at Middle and Upstream</a:t>
            </a:r>
          </a:p>
        </p:txBody>
      </p:sp>
      <p:cxnSp>
        <p:nvCxnSpPr>
          <p:cNvPr id="7" name="Straight Connector 6">
            <a:extLst>
              <a:ext uri="{FF2B5EF4-FFF2-40B4-BE49-F238E27FC236}">
                <a16:creationId xmlns:a16="http://schemas.microsoft.com/office/drawing/2014/main" id="{7DFE9701-AA40-4832-8EF7-24F3F7EB48C6}"/>
              </a:ext>
            </a:extLst>
          </p:cNvPr>
          <p:cNvCxnSpPr/>
          <p:nvPr/>
        </p:nvCxnSpPr>
        <p:spPr>
          <a:xfrm>
            <a:off x="2220686" y="3258457"/>
            <a:ext cx="4767943" cy="0"/>
          </a:xfrm>
          <a:prstGeom prst="line">
            <a:avLst/>
          </a:prstGeom>
          <a:ln w="22225">
            <a:solidFill>
              <a:schemeClr val="accent6">
                <a:lumMod val="20000"/>
                <a:lumOff val="80000"/>
              </a:schemeClr>
            </a:solidFill>
            <a:prstDash val="sysDot"/>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EDD3C969-35A1-4A2E-A84C-7529E034BA94}"/>
              </a:ext>
            </a:extLst>
          </p:cNvPr>
          <p:cNvSpPr txBox="1"/>
          <p:nvPr/>
        </p:nvSpPr>
        <p:spPr>
          <a:xfrm>
            <a:off x="2322285" y="3004457"/>
            <a:ext cx="633763" cy="307777"/>
          </a:xfrm>
          <a:prstGeom prst="rect">
            <a:avLst/>
          </a:prstGeom>
          <a:noFill/>
        </p:spPr>
        <p:txBody>
          <a:bodyPr wrap="none" rtlCol="0">
            <a:spAutoFit/>
          </a:bodyPr>
          <a:lstStyle/>
          <a:p>
            <a:r>
              <a:rPr lang="en-US" sz="1400" dirty="0">
                <a:solidFill>
                  <a:schemeClr val="bg1"/>
                </a:solidFill>
              </a:rPr>
              <a:t>SLACK</a:t>
            </a:r>
          </a:p>
        </p:txBody>
      </p:sp>
    </p:spTree>
    <p:extLst>
      <p:ext uri="{BB962C8B-B14F-4D97-AF65-F5344CB8AC3E}">
        <p14:creationId xmlns:p14="http://schemas.microsoft.com/office/powerpoint/2010/main" val="1532747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30769EE-7F0A-473B-B7FF-446AA1195EB3}"/>
              </a:ext>
            </a:extLst>
          </p:cNvPr>
          <p:cNvPicPr>
            <a:picLocks noChangeAspect="1"/>
          </p:cNvPicPr>
          <p:nvPr/>
        </p:nvPicPr>
        <p:blipFill>
          <a:blip r:embed="rId3"/>
          <a:stretch>
            <a:fillRect/>
          </a:stretch>
        </p:blipFill>
        <p:spPr>
          <a:xfrm>
            <a:off x="2166974" y="838390"/>
            <a:ext cx="6123241" cy="3827025"/>
          </a:xfrm>
          <a:prstGeom prst="rect">
            <a:avLst/>
          </a:prstGeom>
        </p:spPr>
      </p:pic>
      <p:sp>
        <p:nvSpPr>
          <p:cNvPr id="2" name="TextBox 1">
            <a:extLst>
              <a:ext uri="{FF2B5EF4-FFF2-40B4-BE49-F238E27FC236}">
                <a16:creationId xmlns:a16="http://schemas.microsoft.com/office/drawing/2014/main" id="{41166140-71E1-4B7B-88B1-E1550506FD40}"/>
              </a:ext>
            </a:extLst>
          </p:cNvPr>
          <p:cNvSpPr txBox="1"/>
          <p:nvPr/>
        </p:nvSpPr>
        <p:spPr>
          <a:xfrm>
            <a:off x="362854" y="399143"/>
            <a:ext cx="6614172" cy="461665"/>
          </a:xfrm>
          <a:prstGeom prst="rect">
            <a:avLst/>
          </a:prstGeom>
          <a:noFill/>
        </p:spPr>
        <p:txBody>
          <a:bodyPr wrap="square" rtlCol="0">
            <a:spAutoFit/>
          </a:bodyPr>
          <a:lstStyle/>
          <a:p>
            <a:r>
              <a:rPr lang="en-US" sz="2400" dirty="0"/>
              <a:t>Linear Interpolation of Constituents</a:t>
            </a:r>
          </a:p>
        </p:txBody>
      </p:sp>
    </p:spTree>
    <p:extLst>
      <p:ext uri="{BB962C8B-B14F-4D97-AF65-F5344CB8AC3E}">
        <p14:creationId xmlns:p14="http://schemas.microsoft.com/office/powerpoint/2010/main" val="23319295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65F88C-60AE-47DB-95F7-6720BDEC9927}"/>
              </a:ext>
            </a:extLst>
          </p:cNvPr>
          <p:cNvSpPr txBox="1"/>
          <p:nvPr/>
        </p:nvSpPr>
        <p:spPr>
          <a:xfrm>
            <a:off x="471715" y="225040"/>
            <a:ext cx="7939314" cy="584775"/>
          </a:xfrm>
          <a:prstGeom prst="rect">
            <a:avLst/>
          </a:prstGeom>
          <a:noFill/>
        </p:spPr>
        <p:txBody>
          <a:bodyPr wrap="square" rtlCol="0">
            <a:spAutoFit/>
          </a:bodyPr>
          <a:lstStyle/>
          <a:p>
            <a:r>
              <a:rPr lang="en-US" sz="3200" dirty="0"/>
              <a:t>Flood Timing and Magnitude (Sutter Sl.)</a:t>
            </a:r>
          </a:p>
        </p:txBody>
      </p:sp>
      <p:pic>
        <p:nvPicPr>
          <p:cNvPr id="5" name="Picture 4">
            <a:extLst>
              <a:ext uri="{FF2B5EF4-FFF2-40B4-BE49-F238E27FC236}">
                <a16:creationId xmlns:a16="http://schemas.microsoft.com/office/drawing/2014/main" id="{98069691-69FB-497A-9EEB-326D6BF9FD30}"/>
              </a:ext>
            </a:extLst>
          </p:cNvPr>
          <p:cNvPicPr>
            <a:picLocks noChangeAspect="1"/>
          </p:cNvPicPr>
          <p:nvPr/>
        </p:nvPicPr>
        <p:blipFill>
          <a:blip r:embed="rId2"/>
          <a:stretch>
            <a:fillRect/>
          </a:stretch>
        </p:blipFill>
        <p:spPr>
          <a:xfrm>
            <a:off x="1720210" y="850478"/>
            <a:ext cx="5522151" cy="3643085"/>
          </a:xfrm>
          <a:prstGeom prst="rect">
            <a:avLst/>
          </a:prstGeom>
        </p:spPr>
      </p:pic>
      <p:cxnSp>
        <p:nvCxnSpPr>
          <p:cNvPr id="4" name="Straight Connector 3">
            <a:extLst>
              <a:ext uri="{FF2B5EF4-FFF2-40B4-BE49-F238E27FC236}">
                <a16:creationId xmlns:a16="http://schemas.microsoft.com/office/drawing/2014/main" id="{BE8779CA-1A8E-4F2A-B807-3C7F7E9B5991}"/>
              </a:ext>
            </a:extLst>
          </p:cNvPr>
          <p:cNvCxnSpPr/>
          <p:nvPr/>
        </p:nvCxnSpPr>
        <p:spPr>
          <a:xfrm>
            <a:off x="3941472" y="1074078"/>
            <a:ext cx="0" cy="312597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31007498-6692-4FA1-8E4F-41660B8DA40B}"/>
              </a:ext>
            </a:extLst>
          </p:cNvPr>
          <p:cNvSpPr txBox="1"/>
          <p:nvPr/>
        </p:nvSpPr>
        <p:spPr>
          <a:xfrm>
            <a:off x="4078695" y="3411065"/>
            <a:ext cx="3157403" cy="646331"/>
          </a:xfrm>
          <a:prstGeom prst="rect">
            <a:avLst/>
          </a:prstGeom>
          <a:noFill/>
        </p:spPr>
        <p:txBody>
          <a:bodyPr wrap="none" rtlCol="0">
            <a:spAutoFit/>
          </a:bodyPr>
          <a:lstStyle/>
          <a:p>
            <a:r>
              <a:rPr lang="en-US" dirty="0">
                <a:solidFill>
                  <a:srgbClr val="FFFF00"/>
                </a:solidFill>
              </a:rPr>
              <a:t>Flooding Downstream</a:t>
            </a:r>
          </a:p>
          <a:p>
            <a:r>
              <a:rPr lang="en-US" dirty="0">
                <a:solidFill>
                  <a:srgbClr val="FFFF00"/>
                </a:solidFill>
              </a:rPr>
              <a:t>Ebbing at Middle and Upstream</a:t>
            </a:r>
          </a:p>
        </p:txBody>
      </p:sp>
      <p:cxnSp>
        <p:nvCxnSpPr>
          <p:cNvPr id="7" name="Straight Connector 6">
            <a:extLst>
              <a:ext uri="{FF2B5EF4-FFF2-40B4-BE49-F238E27FC236}">
                <a16:creationId xmlns:a16="http://schemas.microsoft.com/office/drawing/2014/main" id="{04B41DF9-CBF0-452D-85C2-04FE5DF80BC3}"/>
              </a:ext>
            </a:extLst>
          </p:cNvPr>
          <p:cNvCxnSpPr/>
          <p:nvPr/>
        </p:nvCxnSpPr>
        <p:spPr>
          <a:xfrm>
            <a:off x="2220686" y="3258457"/>
            <a:ext cx="4767943" cy="0"/>
          </a:xfrm>
          <a:prstGeom prst="line">
            <a:avLst/>
          </a:prstGeom>
          <a:ln w="22225">
            <a:solidFill>
              <a:schemeClr val="accent6">
                <a:lumMod val="20000"/>
                <a:lumOff val="80000"/>
              </a:schemeClr>
            </a:solidFill>
            <a:prstDash val="sysDot"/>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0B591096-377E-4D56-A7BA-F8DAD6503096}"/>
              </a:ext>
            </a:extLst>
          </p:cNvPr>
          <p:cNvSpPr txBox="1"/>
          <p:nvPr/>
        </p:nvSpPr>
        <p:spPr>
          <a:xfrm>
            <a:off x="2322285" y="3004457"/>
            <a:ext cx="633763" cy="307777"/>
          </a:xfrm>
          <a:prstGeom prst="rect">
            <a:avLst/>
          </a:prstGeom>
          <a:noFill/>
        </p:spPr>
        <p:txBody>
          <a:bodyPr wrap="none" rtlCol="0">
            <a:spAutoFit/>
          </a:bodyPr>
          <a:lstStyle/>
          <a:p>
            <a:r>
              <a:rPr lang="en-US" sz="1400" dirty="0">
                <a:solidFill>
                  <a:schemeClr val="bg1"/>
                </a:solidFill>
              </a:rPr>
              <a:t>SLACK</a:t>
            </a:r>
          </a:p>
        </p:txBody>
      </p:sp>
    </p:spTree>
    <p:extLst>
      <p:ext uri="{BB962C8B-B14F-4D97-AF65-F5344CB8AC3E}">
        <p14:creationId xmlns:p14="http://schemas.microsoft.com/office/powerpoint/2010/main" val="41077261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65F88C-60AE-47DB-95F7-6720BDEC9927}"/>
              </a:ext>
            </a:extLst>
          </p:cNvPr>
          <p:cNvSpPr txBox="1"/>
          <p:nvPr/>
        </p:nvSpPr>
        <p:spPr>
          <a:xfrm>
            <a:off x="471715" y="225040"/>
            <a:ext cx="7939314" cy="584775"/>
          </a:xfrm>
          <a:prstGeom prst="rect">
            <a:avLst/>
          </a:prstGeom>
          <a:noFill/>
        </p:spPr>
        <p:txBody>
          <a:bodyPr wrap="square" rtlCol="0">
            <a:spAutoFit/>
          </a:bodyPr>
          <a:lstStyle/>
          <a:p>
            <a:r>
              <a:rPr lang="en-US" sz="3200" dirty="0"/>
              <a:t>Flood Timing and Magnitude (Sutter Sl.)</a:t>
            </a:r>
          </a:p>
        </p:txBody>
      </p:sp>
      <p:pic>
        <p:nvPicPr>
          <p:cNvPr id="5" name="Picture 4">
            <a:extLst>
              <a:ext uri="{FF2B5EF4-FFF2-40B4-BE49-F238E27FC236}">
                <a16:creationId xmlns:a16="http://schemas.microsoft.com/office/drawing/2014/main" id="{98069691-69FB-497A-9EEB-326D6BF9FD30}"/>
              </a:ext>
            </a:extLst>
          </p:cNvPr>
          <p:cNvPicPr>
            <a:picLocks noChangeAspect="1"/>
          </p:cNvPicPr>
          <p:nvPr/>
        </p:nvPicPr>
        <p:blipFill>
          <a:blip r:embed="rId2"/>
          <a:stretch>
            <a:fillRect/>
          </a:stretch>
        </p:blipFill>
        <p:spPr>
          <a:xfrm>
            <a:off x="1720210" y="850478"/>
            <a:ext cx="5522151" cy="3643085"/>
          </a:xfrm>
          <a:prstGeom prst="rect">
            <a:avLst/>
          </a:prstGeom>
        </p:spPr>
      </p:pic>
      <p:cxnSp>
        <p:nvCxnSpPr>
          <p:cNvPr id="4" name="Straight Connector 3">
            <a:extLst>
              <a:ext uri="{FF2B5EF4-FFF2-40B4-BE49-F238E27FC236}">
                <a16:creationId xmlns:a16="http://schemas.microsoft.com/office/drawing/2014/main" id="{BE8779CA-1A8E-4F2A-B807-3C7F7E9B5991}"/>
              </a:ext>
            </a:extLst>
          </p:cNvPr>
          <p:cNvCxnSpPr/>
          <p:nvPr/>
        </p:nvCxnSpPr>
        <p:spPr>
          <a:xfrm>
            <a:off x="4180957" y="1008764"/>
            <a:ext cx="0" cy="312597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31007498-6692-4FA1-8E4F-41660B8DA40B}"/>
              </a:ext>
            </a:extLst>
          </p:cNvPr>
          <p:cNvSpPr txBox="1"/>
          <p:nvPr/>
        </p:nvSpPr>
        <p:spPr>
          <a:xfrm>
            <a:off x="4245429" y="2881086"/>
            <a:ext cx="2324034" cy="923330"/>
          </a:xfrm>
          <a:prstGeom prst="rect">
            <a:avLst/>
          </a:prstGeom>
          <a:noFill/>
        </p:spPr>
        <p:txBody>
          <a:bodyPr wrap="none" rtlCol="0">
            <a:spAutoFit/>
          </a:bodyPr>
          <a:lstStyle/>
          <a:p>
            <a:r>
              <a:rPr lang="en-US" dirty="0">
                <a:solidFill>
                  <a:srgbClr val="FFFF00"/>
                </a:solidFill>
              </a:rPr>
              <a:t>Flooding Downstream</a:t>
            </a:r>
          </a:p>
          <a:p>
            <a:r>
              <a:rPr lang="en-US" dirty="0">
                <a:solidFill>
                  <a:srgbClr val="FFFF00"/>
                </a:solidFill>
              </a:rPr>
              <a:t>Slack at Middle Station</a:t>
            </a:r>
          </a:p>
          <a:p>
            <a:r>
              <a:rPr lang="en-US" dirty="0">
                <a:solidFill>
                  <a:srgbClr val="FFFF00"/>
                </a:solidFill>
              </a:rPr>
              <a:t>Ebbing Far Upstream</a:t>
            </a:r>
          </a:p>
        </p:txBody>
      </p:sp>
      <p:cxnSp>
        <p:nvCxnSpPr>
          <p:cNvPr id="7" name="Straight Connector 6">
            <a:extLst>
              <a:ext uri="{FF2B5EF4-FFF2-40B4-BE49-F238E27FC236}">
                <a16:creationId xmlns:a16="http://schemas.microsoft.com/office/drawing/2014/main" id="{A69FC3C8-6207-40F2-9045-841BF80768DA}"/>
              </a:ext>
            </a:extLst>
          </p:cNvPr>
          <p:cNvCxnSpPr/>
          <p:nvPr/>
        </p:nvCxnSpPr>
        <p:spPr>
          <a:xfrm>
            <a:off x="2220686" y="3258457"/>
            <a:ext cx="4767943" cy="0"/>
          </a:xfrm>
          <a:prstGeom prst="line">
            <a:avLst/>
          </a:prstGeom>
          <a:ln w="22225">
            <a:solidFill>
              <a:schemeClr val="accent6">
                <a:lumMod val="20000"/>
                <a:lumOff val="80000"/>
              </a:schemeClr>
            </a:solidFill>
            <a:prstDash val="sysDot"/>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EA559EE1-4811-41FF-A6E6-229D555737E3}"/>
              </a:ext>
            </a:extLst>
          </p:cNvPr>
          <p:cNvSpPr txBox="1"/>
          <p:nvPr/>
        </p:nvSpPr>
        <p:spPr>
          <a:xfrm>
            <a:off x="2322285" y="3004457"/>
            <a:ext cx="633763" cy="307777"/>
          </a:xfrm>
          <a:prstGeom prst="rect">
            <a:avLst/>
          </a:prstGeom>
          <a:noFill/>
        </p:spPr>
        <p:txBody>
          <a:bodyPr wrap="none" rtlCol="0">
            <a:spAutoFit/>
          </a:bodyPr>
          <a:lstStyle/>
          <a:p>
            <a:r>
              <a:rPr lang="en-US" sz="1400" dirty="0">
                <a:solidFill>
                  <a:schemeClr val="bg1"/>
                </a:solidFill>
              </a:rPr>
              <a:t>SLACK</a:t>
            </a:r>
          </a:p>
        </p:txBody>
      </p:sp>
    </p:spTree>
    <p:extLst>
      <p:ext uri="{BB962C8B-B14F-4D97-AF65-F5344CB8AC3E}">
        <p14:creationId xmlns:p14="http://schemas.microsoft.com/office/powerpoint/2010/main" val="38714196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65F88C-60AE-47DB-95F7-6720BDEC9927}"/>
              </a:ext>
            </a:extLst>
          </p:cNvPr>
          <p:cNvSpPr txBox="1"/>
          <p:nvPr/>
        </p:nvSpPr>
        <p:spPr>
          <a:xfrm>
            <a:off x="471715" y="225040"/>
            <a:ext cx="7939314" cy="584775"/>
          </a:xfrm>
          <a:prstGeom prst="rect">
            <a:avLst/>
          </a:prstGeom>
          <a:noFill/>
        </p:spPr>
        <p:txBody>
          <a:bodyPr wrap="square" rtlCol="0">
            <a:spAutoFit/>
          </a:bodyPr>
          <a:lstStyle/>
          <a:p>
            <a:r>
              <a:rPr lang="en-US" sz="3200" dirty="0"/>
              <a:t>Flood Timing and Magnitude (Sutter Sl.)</a:t>
            </a:r>
          </a:p>
        </p:txBody>
      </p:sp>
      <p:pic>
        <p:nvPicPr>
          <p:cNvPr id="5" name="Picture 4">
            <a:extLst>
              <a:ext uri="{FF2B5EF4-FFF2-40B4-BE49-F238E27FC236}">
                <a16:creationId xmlns:a16="http://schemas.microsoft.com/office/drawing/2014/main" id="{98069691-69FB-497A-9EEB-326D6BF9FD30}"/>
              </a:ext>
            </a:extLst>
          </p:cNvPr>
          <p:cNvPicPr>
            <a:picLocks noChangeAspect="1"/>
          </p:cNvPicPr>
          <p:nvPr/>
        </p:nvPicPr>
        <p:blipFill>
          <a:blip r:embed="rId2"/>
          <a:stretch>
            <a:fillRect/>
          </a:stretch>
        </p:blipFill>
        <p:spPr>
          <a:xfrm>
            <a:off x="1720210" y="850478"/>
            <a:ext cx="5522151" cy="3643085"/>
          </a:xfrm>
          <a:prstGeom prst="rect">
            <a:avLst/>
          </a:prstGeom>
        </p:spPr>
      </p:pic>
      <p:cxnSp>
        <p:nvCxnSpPr>
          <p:cNvPr id="4" name="Straight Connector 3">
            <a:extLst>
              <a:ext uri="{FF2B5EF4-FFF2-40B4-BE49-F238E27FC236}">
                <a16:creationId xmlns:a16="http://schemas.microsoft.com/office/drawing/2014/main" id="{BE8779CA-1A8E-4F2A-B807-3C7F7E9B5991}"/>
              </a:ext>
            </a:extLst>
          </p:cNvPr>
          <p:cNvCxnSpPr/>
          <p:nvPr/>
        </p:nvCxnSpPr>
        <p:spPr>
          <a:xfrm>
            <a:off x="4594615" y="1033257"/>
            <a:ext cx="0" cy="312597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31007498-6692-4FA1-8E4F-41660B8DA40B}"/>
              </a:ext>
            </a:extLst>
          </p:cNvPr>
          <p:cNvSpPr txBox="1"/>
          <p:nvPr/>
        </p:nvSpPr>
        <p:spPr>
          <a:xfrm>
            <a:off x="4903050" y="2648859"/>
            <a:ext cx="2030877" cy="1477328"/>
          </a:xfrm>
          <a:prstGeom prst="rect">
            <a:avLst/>
          </a:prstGeom>
          <a:noFill/>
        </p:spPr>
        <p:txBody>
          <a:bodyPr wrap="none" rtlCol="0">
            <a:spAutoFit/>
          </a:bodyPr>
          <a:lstStyle/>
          <a:p>
            <a:r>
              <a:rPr lang="en-US" dirty="0">
                <a:solidFill>
                  <a:srgbClr val="FFFF00"/>
                </a:solidFill>
              </a:rPr>
              <a:t>Strongest Flooding</a:t>
            </a:r>
          </a:p>
          <a:p>
            <a:r>
              <a:rPr lang="en-US" dirty="0">
                <a:solidFill>
                  <a:srgbClr val="FFFF00"/>
                </a:solidFill>
              </a:rPr>
              <a:t>    Downstream</a:t>
            </a:r>
          </a:p>
          <a:p>
            <a:r>
              <a:rPr lang="en-US" dirty="0">
                <a:solidFill>
                  <a:srgbClr val="FFFF00"/>
                </a:solidFill>
              </a:rPr>
              <a:t>Flooding at Middle</a:t>
            </a:r>
          </a:p>
          <a:p>
            <a:r>
              <a:rPr lang="en-US" dirty="0">
                <a:solidFill>
                  <a:srgbClr val="FFFF00"/>
                </a:solidFill>
              </a:rPr>
              <a:t>Slack Extent Near</a:t>
            </a:r>
          </a:p>
          <a:p>
            <a:r>
              <a:rPr lang="en-US" dirty="0">
                <a:solidFill>
                  <a:srgbClr val="FFFF00"/>
                </a:solidFill>
              </a:rPr>
              <a:t>    Upstream Station</a:t>
            </a:r>
          </a:p>
        </p:txBody>
      </p:sp>
      <p:cxnSp>
        <p:nvCxnSpPr>
          <p:cNvPr id="7" name="Straight Connector 6">
            <a:extLst>
              <a:ext uri="{FF2B5EF4-FFF2-40B4-BE49-F238E27FC236}">
                <a16:creationId xmlns:a16="http://schemas.microsoft.com/office/drawing/2014/main" id="{E72EF4E5-A20F-41DB-BFFD-8AC98E6C97EB}"/>
              </a:ext>
            </a:extLst>
          </p:cNvPr>
          <p:cNvCxnSpPr/>
          <p:nvPr/>
        </p:nvCxnSpPr>
        <p:spPr>
          <a:xfrm>
            <a:off x="2220686" y="3258457"/>
            <a:ext cx="4767943" cy="0"/>
          </a:xfrm>
          <a:prstGeom prst="line">
            <a:avLst/>
          </a:prstGeom>
          <a:ln w="22225">
            <a:solidFill>
              <a:schemeClr val="accent6">
                <a:lumMod val="20000"/>
                <a:lumOff val="80000"/>
              </a:schemeClr>
            </a:solidFill>
            <a:prstDash val="sysDot"/>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E9EC3B48-B8C2-47C9-BA07-A8088EB8FAFD}"/>
              </a:ext>
            </a:extLst>
          </p:cNvPr>
          <p:cNvSpPr txBox="1"/>
          <p:nvPr/>
        </p:nvSpPr>
        <p:spPr>
          <a:xfrm>
            <a:off x="2322285" y="3004457"/>
            <a:ext cx="633763" cy="307777"/>
          </a:xfrm>
          <a:prstGeom prst="rect">
            <a:avLst/>
          </a:prstGeom>
          <a:noFill/>
        </p:spPr>
        <p:txBody>
          <a:bodyPr wrap="none" rtlCol="0">
            <a:spAutoFit/>
          </a:bodyPr>
          <a:lstStyle/>
          <a:p>
            <a:r>
              <a:rPr lang="en-US" sz="1400" dirty="0">
                <a:solidFill>
                  <a:schemeClr val="bg1"/>
                </a:solidFill>
              </a:rPr>
              <a:t>SLACK</a:t>
            </a:r>
          </a:p>
        </p:txBody>
      </p:sp>
    </p:spTree>
    <p:extLst>
      <p:ext uri="{BB962C8B-B14F-4D97-AF65-F5344CB8AC3E}">
        <p14:creationId xmlns:p14="http://schemas.microsoft.com/office/powerpoint/2010/main" val="680585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2CC0DAF-2711-4C97-92E5-F0E7B976DFC6}"/>
              </a:ext>
            </a:extLst>
          </p:cNvPr>
          <p:cNvSpPr/>
          <p:nvPr/>
        </p:nvSpPr>
        <p:spPr>
          <a:xfrm rot="20499676">
            <a:off x="364524" y="1989438"/>
            <a:ext cx="8414952" cy="582312"/>
          </a:xfrm>
          <a:prstGeom prst="rect">
            <a:avLst/>
          </a:prstGeom>
          <a:gradFill>
            <a:lin ang="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87362F51-0521-40D8-9566-767EAF5A631B}"/>
              </a:ext>
            </a:extLst>
          </p:cNvPr>
          <p:cNvSpPr/>
          <p:nvPr/>
        </p:nvSpPr>
        <p:spPr>
          <a:xfrm>
            <a:off x="432486" y="3231292"/>
            <a:ext cx="148281" cy="1482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FE2A8D7F-F438-4DD9-AD95-0F1E770A184D}"/>
              </a:ext>
            </a:extLst>
          </p:cNvPr>
          <p:cNvSpPr txBox="1"/>
          <p:nvPr/>
        </p:nvSpPr>
        <p:spPr>
          <a:xfrm>
            <a:off x="24827" y="2906877"/>
            <a:ext cx="963597" cy="369332"/>
          </a:xfrm>
          <a:prstGeom prst="rect">
            <a:avLst/>
          </a:prstGeom>
          <a:noFill/>
        </p:spPr>
        <p:txBody>
          <a:bodyPr wrap="none" rtlCol="0">
            <a:spAutoFit/>
          </a:bodyPr>
          <a:lstStyle/>
          <a:p>
            <a:r>
              <a:rPr lang="en-US" dirty="0"/>
              <a:t>Station1</a:t>
            </a:r>
          </a:p>
        </p:txBody>
      </p:sp>
      <p:cxnSp>
        <p:nvCxnSpPr>
          <p:cNvPr id="6" name="Straight Connector 5">
            <a:extLst>
              <a:ext uri="{FF2B5EF4-FFF2-40B4-BE49-F238E27FC236}">
                <a16:creationId xmlns:a16="http://schemas.microsoft.com/office/drawing/2014/main" id="{DF9D037D-E244-4801-BF67-DA4980D322D1}"/>
              </a:ext>
            </a:extLst>
          </p:cNvPr>
          <p:cNvCxnSpPr/>
          <p:nvPr/>
        </p:nvCxnSpPr>
        <p:spPr>
          <a:xfrm>
            <a:off x="506997" y="3389794"/>
            <a:ext cx="326767" cy="981970"/>
          </a:xfrm>
          <a:prstGeom prst="line">
            <a:avLst/>
          </a:prstGeom>
          <a:ln>
            <a:solidFill>
              <a:schemeClr val="accent4">
                <a:lumMod val="50000"/>
              </a:schemeClr>
            </a:solidFill>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6CFE9BE1-D501-4723-A756-252EC4C16670}"/>
              </a:ext>
            </a:extLst>
          </p:cNvPr>
          <p:cNvSpPr txBox="1"/>
          <p:nvPr/>
        </p:nvSpPr>
        <p:spPr>
          <a:xfrm rot="4321914">
            <a:off x="158729" y="3767102"/>
            <a:ext cx="763286" cy="369332"/>
          </a:xfrm>
          <a:prstGeom prst="rect">
            <a:avLst/>
          </a:prstGeom>
          <a:noFill/>
        </p:spPr>
        <p:txBody>
          <a:bodyPr wrap="none" rtlCol="0">
            <a:spAutoFit/>
          </a:bodyPr>
          <a:lstStyle/>
          <a:p>
            <a:r>
              <a:rPr lang="en-US" dirty="0">
                <a:solidFill>
                  <a:schemeClr val="accent4">
                    <a:lumMod val="50000"/>
                  </a:schemeClr>
                </a:solidFill>
              </a:rPr>
              <a:t>SLACK</a:t>
            </a:r>
          </a:p>
        </p:txBody>
      </p:sp>
      <p:sp>
        <p:nvSpPr>
          <p:cNvPr id="8" name="Oval 7">
            <a:extLst>
              <a:ext uri="{FF2B5EF4-FFF2-40B4-BE49-F238E27FC236}">
                <a16:creationId xmlns:a16="http://schemas.microsoft.com/office/drawing/2014/main" id="{40447490-2A18-4B9D-96BF-6C2F8165059B}"/>
              </a:ext>
            </a:extLst>
          </p:cNvPr>
          <p:cNvSpPr/>
          <p:nvPr/>
        </p:nvSpPr>
        <p:spPr>
          <a:xfrm>
            <a:off x="4423719" y="1888720"/>
            <a:ext cx="148281" cy="1482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2B37E96-0820-4D4C-A4F1-F22FE30F9CBB}"/>
              </a:ext>
            </a:extLst>
          </p:cNvPr>
          <p:cNvSpPr txBox="1"/>
          <p:nvPr/>
        </p:nvSpPr>
        <p:spPr>
          <a:xfrm>
            <a:off x="4016060" y="1564305"/>
            <a:ext cx="963597" cy="369332"/>
          </a:xfrm>
          <a:prstGeom prst="rect">
            <a:avLst/>
          </a:prstGeom>
          <a:noFill/>
        </p:spPr>
        <p:txBody>
          <a:bodyPr wrap="none" rtlCol="0">
            <a:spAutoFit/>
          </a:bodyPr>
          <a:lstStyle/>
          <a:p>
            <a:r>
              <a:rPr lang="en-US" dirty="0"/>
              <a:t>Station2</a:t>
            </a:r>
          </a:p>
        </p:txBody>
      </p:sp>
      <p:sp>
        <p:nvSpPr>
          <p:cNvPr id="10" name="Oval 9">
            <a:extLst>
              <a:ext uri="{FF2B5EF4-FFF2-40B4-BE49-F238E27FC236}">
                <a16:creationId xmlns:a16="http://schemas.microsoft.com/office/drawing/2014/main" id="{468C0986-8A4C-4A62-917E-BCF1873C10F9}"/>
              </a:ext>
            </a:extLst>
          </p:cNvPr>
          <p:cNvSpPr/>
          <p:nvPr/>
        </p:nvSpPr>
        <p:spPr>
          <a:xfrm>
            <a:off x="8393572" y="606268"/>
            <a:ext cx="148281" cy="1482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13513D28-3A88-4479-B2B1-3BBDADEB73AE}"/>
              </a:ext>
            </a:extLst>
          </p:cNvPr>
          <p:cNvSpPr txBox="1"/>
          <p:nvPr/>
        </p:nvSpPr>
        <p:spPr>
          <a:xfrm>
            <a:off x="7985913" y="281853"/>
            <a:ext cx="963597" cy="369332"/>
          </a:xfrm>
          <a:prstGeom prst="rect">
            <a:avLst/>
          </a:prstGeom>
          <a:noFill/>
        </p:spPr>
        <p:txBody>
          <a:bodyPr wrap="none" rtlCol="0">
            <a:spAutoFit/>
          </a:bodyPr>
          <a:lstStyle/>
          <a:p>
            <a:r>
              <a:rPr lang="en-US" dirty="0"/>
              <a:t>Station3</a:t>
            </a:r>
          </a:p>
        </p:txBody>
      </p:sp>
      <p:cxnSp>
        <p:nvCxnSpPr>
          <p:cNvPr id="13" name="Straight Arrow Connector 12">
            <a:extLst>
              <a:ext uri="{FF2B5EF4-FFF2-40B4-BE49-F238E27FC236}">
                <a16:creationId xmlns:a16="http://schemas.microsoft.com/office/drawing/2014/main" id="{7780C12A-C6F1-4E2A-A851-5E3A600BFD89}"/>
              </a:ext>
            </a:extLst>
          </p:cNvPr>
          <p:cNvCxnSpPr/>
          <p:nvPr/>
        </p:nvCxnSpPr>
        <p:spPr>
          <a:xfrm flipH="1">
            <a:off x="3911600" y="2258052"/>
            <a:ext cx="660400" cy="232229"/>
          </a:xfrm>
          <a:prstGeom prst="straightConnector1">
            <a:avLst/>
          </a:prstGeom>
          <a:ln w="63500">
            <a:solidFill>
              <a:srgbClr val="FFFF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226C4ACA-3340-4B03-A37F-CDA4BDC99380}"/>
              </a:ext>
            </a:extLst>
          </p:cNvPr>
          <p:cNvCxnSpPr>
            <a:cxnSpLocks/>
          </p:cNvCxnSpPr>
          <p:nvPr/>
        </p:nvCxnSpPr>
        <p:spPr>
          <a:xfrm flipH="1">
            <a:off x="7532914" y="901163"/>
            <a:ext cx="1008939" cy="361558"/>
          </a:xfrm>
          <a:prstGeom prst="straightConnector1">
            <a:avLst/>
          </a:prstGeom>
          <a:ln w="63500">
            <a:solidFill>
              <a:srgbClr val="FFFF00"/>
            </a:solidFill>
            <a:tailEnd type="triangle" w="lg" len="lg"/>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20E84A40-643D-4013-B382-6901896D95E0}"/>
              </a:ext>
            </a:extLst>
          </p:cNvPr>
          <p:cNvSpPr txBox="1"/>
          <p:nvPr/>
        </p:nvSpPr>
        <p:spPr>
          <a:xfrm>
            <a:off x="580767" y="282779"/>
            <a:ext cx="5538684" cy="584775"/>
          </a:xfrm>
          <a:prstGeom prst="rect">
            <a:avLst/>
          </a:prstGeom>
          <a:noFill/>
        </p:spPr>
        <p:txBody>
          <a:bodyPr wrap="square" rtlCol="0">
            <a:spAutoFit/>
          </a:bodyPr>
          <a:lstStyle/>
          <a:p>
            <a:r>
              <a:rPr lang="en-US" sz="3200" dirty="0"/>
              <a:t>Limitations of Simple Advection</a:t>
            </a:r>
          </a:p>
        </p:txBody>
      </p:sp>
      <p:sp>
        <p:nvSpPr>
          <p:cNvPr id="15" name="TextBox 14">
            <a:extLst>
              <a:ext uri="{FF2B5EF4-FFF2-40B4-BE49-F238E27FC236}">
                <a16:creationId xmlns:a16="http://schemas.microsoft.com/office/drawing/2014/main" id="{A8DD0A5F-0CE5-4E26-A35C-750074C064B7}"/>
              </a:ext>
            </a:extLst>
          </p:cNvPr>
          <p:cNvSpPr txBox="1"/>
          <p:nvPr/>
        </p:nvSpPr>
        <p:spPr>
          <a:xfrm>
            <a:off x="1143204" y="1262721"/>
            <a:ext cx="2482667" cy="1200329"/>
          </a:xfrm>
          <a:prstGeom prst="rect">
            <a:avLst/>
          </a:prstGeom>
          <a:noFill/>
        </p:spPr>
        <p:txBody>
          <a:bodyPr wrap="none" rtlCol="0">
            <a:spAutoFit/>
          </a:bodyPr>
          <a:lstStyle/>
          <a:p>
            <a:r>
              <a:rPr lang="en-US" sz="2400" dirty="0"/>
              <a:t>Slack Downstream</a:t>
            </a:r>
          </a:p>
          <a:p>
            <a:r>
              <a:rPr lang="en-US" sz="2400" dirty="0"/>
              <a:t>Ebbing at Middle</a:t>
            </a:r>
          </a:p>
          <a:p>
            <a:r>
              <a:rPr lang="en-US" sz="2400" dirty="0"/>
              <a:t>   and Upstream</a:t>
            </a:r>
          </a:p>
        </p:txBody>
      </p:sp>
    </p:spTree>
    <p:extLst>
      <p:ext uri="{BB962C8B-B14F-4D97-AF65-F5344CB8AC3E}">
        <p14:creationId xmlns:p14="http://schemas.microsoft.com/office/powerpoint/2010/main" val="31937596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2CC0DAF-2711-4C97-92E5-F0E7B976DFC6}"/>
              </a:ext>
            </a:extLst>
          </p:cNvPr>
          <p:cNvSpPr/>
          <p:nvPr/>
        </p:nvSpPr>
        <p:spPr>
          <a:xfrm rot="20499676">
            <a:off x="364524" y="1989438"/>
            <a:ext cx="8414952" cy="582312"/>
          </a:xfrm>
          <a:prstGeom prst="rect">
            <a:avLst/>
          </a:prstGeom>
          <a:gradFill>
            <a:gsLst>
              <a:gs pos="22000">
                <a:srgbClr val="3F80CC"/>
              </a:gs>
              <a:gs pos="0">
                <a:schemeClr val="tx2">
                  <a:lumMod val="75000"/>
                </a:schemeClr>
              </a:gs>
              <a:gs pos="100000">
                <a:schemeClr val="accent1">
                  <a:tint val="50000"/>
                  <a:shade val="100000"/>
                  <a:satMod val="350000"/>
                </a:schemeClr>
              </a:gs>
            </a:gsLst>
            <a:lin ang="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87362F51-0521-40D8-9566-767EAF5A631B}"/>
              </a:ext>
            </a:extLst>
          </p:cNvPr>
          <p:cNvSpPr/>
          <p:nvPr/>
        </p:nvSpPr>
        <p:spPr>
          <a:xfrm>
            <a:off x="432486" y="3231292"/>
            <a:ext cx="148281" cy="1482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FE2A8D7F-F438-4DD9-AD95-0F1E770A184D}"/>
              </a:ext>
            </a:extLst>
          </p:cNvPr>
          <p:cNvSpPr txBox="1"/>
          <p:nvPr/>
        </p:nvSpPr>
        <p:spPr>
          <a:xfrm>
            <a:off x="24827" y="2906877"/>
            <a:ext cx="963597" cy="369332"/>
          </a:xfrm>
          <a:prstGeom prst="rect">
            <a:avLst/>
          </a:prstGeom>
          <a:noFill/>
        </p:spPr>
        <p:txBody>
          <a:bodyPr wrap="none" rtlCol="0">
            <a:spAutoFit/>
          </a:bodyPr>
          <a:lstStyle/>
          <a:p>
            <a:r>
              <a:rPr lang="en-US" dirty="0"/>
              <a:t>Station1</a:t>
            </a:r>
          </a:p>
        </p:txBody>
      </p:sp>
      <p:cxnSp>
        <p:nvCxnSpPr>
          <p:cNvPr id="6" name="Straight Connector 5">
            <a:extLst>
              <a:ext uri="{FF2B5EF4-FFF2-40B4-BE49-F238E27FC236}">
                <a16:creationId xmlns:a16="http://schemas.microsoft.com/office/drawing/2014/main" id="{DF9D037D-E244-4801-BF67-DA4980D322D1}"/>
              </a:ext>
            </a:extLst>
          </p:cNvPr>
          <p:cNvCxnSpPr/>
          <p:nvPr/>
        </p:nvCxnSpPr>
        <p:spPr>
          <a:xfrm>
            <a:off x="2183396" y="2764900"/>
            <a:ext cx="326767" cy="981970"/>
          </a:xfrm>
          <a:prstGeom prst="line">
            <a:avLst/>
          </a:prstGeom>
          <a:ln>
            <a:solidFill>
              <a:schemeClr val="accent4">
                <a:lumMod val="50000"/>
              </a:schemeClr>
            </a:solidFill>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6CFE9BE1-D501-4723-A756-252EC4C16670}"/>
              </a:ext>
            </a:extLst>
          </p:cNvPr>
          <p:cNvSpPr txBox="1"/>
          <p:nvPr/>
        </p:nvSpPr>
        <p:spPr>
          <a:xfrm rot="4321914">
            <a:off x="1835128" y="3142208"/>
            <a:ext cx="763286" cy="369332"/>
          </a:xfrm>
          <a:prstGeom prst="rect">
            <a:avLst/>
          </a:prstGeom>
          <a:noFill/>
        </p:spPr>
        <p:txBody>
          <a:bodyPr wrap="none" rtlCol="0">
            <a:spAutoFit/>
          </a:bodyPr>
          <a:lstStyle/>
          <a:p>
            <a:r>
              <a:rPr lang="en-US" dirty="0">
                <a:solidFill>
                  <a:schemeClr val="accent4">
                    <a:lumMod val="50000"/>
                  </a:schemeClr>
                </a:solidFill>
              </a:rPr>
              <a:t>SLACK</a:t>
            </a:r>
          </a:p>
        </p:txBody>
      </p:sp>
      <p:sp>
        <p:nvSpPr>
          <p:cNvPr id="8" name="Oval 7">
            <a:extLst>
              <a:ext uri="{FF2B5EF4-FFF2-40B4-BE49-F238E27FC236}">
                <a16:creationId xmlns:a16="http://schemas.microsoft.com/office/drawing/2014/main" id="{40447490-2A18-4B9D-96BF-6C2F8165059B}"/>
              </a:ext>
            </a:extLst>
          </p:cNvPr>
          <p:cNvSpPr/>
          <p:nvPr/>
        </p:nvSpPr>
        <p:spPr>
          <a:xfrm>
            <a:off x="4423719" y="1888720"/>
            <a:ext cx="148281" cy="1482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2B37E96-0820-4D4C-A4F1-F22FE30F9CBB}"/>
              </a:ext>
            </a:extLst>
          </p:cNvPr>
          <p:cNvSpPr txBox="1"/>
          <p:nvPr/>
        </p:nvSpPr>
        <p:spPr>
          <a:xfrm>
            <a:off x="4016060" y="1564305"/>
            <a:ext cx="963597" cy="369332"/>
          </a:xfrm>
          <a:prstGeom prst="rect">
            <a:avLst/>
          </a:prstGeom>
          <a:noFill/>
        </p:spPr>
        <p:txBody>
          <a:bodyPr wrap="none" rtlCol="0">
            <a:spAutoFit/>
          </a:bodyPr>
          <a:lstStyle/>
          <a:p>
            <a:r>
              <a:rPr lang="en-US" dirty="0"/>
              <a:t>Station2</a:t>
            </a:r>
          </a:p>
        </p:txBody>
      </p:sp>
      <p:sp>
        <p:nvSpPr>
          <p:cNvPr id="10" name="Oval 9">
            <a:extLst>
              <a:ext uri="{FF2B5EF4-FFF2-40B4-BE49-F238E27FC236}">
                <a16:creationId xmlns:a16="http://schemas.microsoft.com/office/drawing/2014/main" id="{468C0986-8A4C-4A62-917E-BCF1873C10F9}"/>
              </a:ext>
            </a:extLst>
          </p:cNvPr>
          <p:cNvSpPr/>
          <p:nvPr/>
        </p:nvSpPr>
        <p:spPr>
          <a:xfrm>
            <a:off x="8393572" y="606268"/>
            <a:ext cx="148281" cy="1482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13513D28-3A88-4479-B2B1-3BBDADEB73AE}"/>
              </a:ext>
            </a:extLst>
          </p:cNvPr>
          <p:cNvSpPr txBox="1"/>
          <p:nvPr/>
        </p:nvSpPr>
        <p:spPr>
          <a:xfrm>
            <a:off x="7985913" y="281853"/>
            <a:ext cx="963597" cy="369332"/>
          </a:xfrm>
          <a:prstGeom prst="rect">
            <a:avLst/>
          </a:prstGeom>
          <a:noFill/>
        </p:spPr>
        <p:txBody>
          <a:bodyPr wrap="none" rtlCol="0">
            <a:spAutoFit/>
          </a:bodyPr>
          <a:lstStyle/>
          <a:p>
            <a:r>
              <a:rPr lang="en-US" dirty="0"/>
              <a:t>Station3</a:t>
            </a:r>
          </a:p>
        </p:txBody>
      </p:sp>
      <p:cxnSp>
        <p:nvCxnSpPr>
          <p:cNvPr id="13" name="Straight Arrow Connector 12">
            <a:extLst>
              <a:ext uri="{FF2B5EF4-FFF2-40B4-BE49-F238E27FC236}">
                <a16:creationId xmlns:a16="http://schemas.microsoft.com/office/drawing/2014/main" id="{7780C12A-C6F1-4E2A-A851-5E3A600BFD89}"/>
              </a:ext>
            </a:extLst>
          </p:cNvPr>
          <p:cNvCxnSpPr>
            <a:cxnSpLocks/>
          </p:cNvCxnSpPr>
          <p:nvPr/>
        </p:nvCxnSpPr>
        <p:spPr>
          <a:xfrm flipH="1">
            <a:off x="4016060" y="2258052"/>
            <a:ext cx="555942" cy="202119"/>
          </a:xfrm>
          <a:prstGeom prst="straightConnector1">
            <a:avLst/>
          </a:prstGeom>
          <a:ln w="50800">
            <a:solidFill>
              <a:srgbClr val="FFFF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226C4ACA-3340-4B03-A37F-CDA4BDC99380}"/>
              </a:ext>
            </a:extLst>
          </p:cNvPr>
          <p:cNvCxnSpPr>
            <a:cxnSpLocks/>
          </p:cNvCxnSpPr>
          <p:nvPr/>
        </p:nvCxnSpPr>
        <p:spPr>
          <a:xfrm flipH="1">
            <a:off x="7852229" y="901163"/>
            <a:ext cx="689626" cy="238208"/>
          </a:xfrm>
          <a:prstGeom prst="straightConnector1">
            <a:avLst/>
          </a:prstGeom>
          <a:ln w="57150">
            <a:solidFill>
              <a:srgbClr val="FFFF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AF23D33D-2571-45AC-93D6-FC27508E2E44}"/>
              </a:ext>
            </a:extLst>
          </p:cNvPr>
          <p:cNvCxnSpPr>
            <a:cxnSpLocks/>
          </p:cNvCxnSpPr>
          <p:nvPr/>
        </p:nvCxnSpPr>
        <p:spPr>
          <a:xfrm flipV="1">
            <a:off x="599596" y="3474163"/>
            <a:ext cx="473789" cy="158826"/>
          </a:xfrm>
          <a:prstGeom prst="straightConnector1">
            <a:avLst/>
          </a:prstGeom>
          <a:ln w="50800">
            <a:solidFill>
              <a:srgbClr val="FFFF00"/>
            </a:solidFill>
            <a:tailEnd type="triangle" w="lg" len="lg"/>
          </a:ln>
        </p:spPr>
        <p:style>
          <a:lnRef idx="2">
            <a:schemeClr val="accent1"/>
          </a:lnRef>
          <a:fillRef idx="0">
            <a:schemeClr val="accent1"/>
          </a:fillRef>
          <a:effectRef idx="1">
            <a:schemeClr val="accent1"/>
          </a:effectRef>
          <a:fontRef idx="minor">
            <a:schemeClr val="tx1"/>
          </a:fontRef>
        </p:style>
      </p:cxnSp>
      <p:sp>
        <p:nvSpPr>
          <p:cNvPr id="19" name="Isosceles Triangle 18">
            <a:extLst>
              <a:ext uri="{FF2B5EF4-FFF2-40B4-BE49-F238E27FC236}">
                <a16:creationId xmlns:a16="http://schemas.microsoft.com/office/drawing/2014/main" id="{8450DC0E-FB3C-4CB6-81B4-19DCBE08E4AA}"/>
              </a:ext>
            </a:extLst>
          </p:cNvPr>
          <p:cNvSpPr/>
          <p:nvPr/>
        </p:nvSpPr>
        <p:spPr>
          <a:xfrm>
            <a:off x="1225938" y="3231292"/>
            <a:ext cx="255104" cy="253416"/>
          </a:xfrm>
          <a:prstGeom prst="triangle">
            <a:avLst/>
          </a:prstGeom>
          <a:solidFill>
            <a:srgbClr val="FF0000"/>
          </a:solidFill>
          <a:ln w="25400">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900C809-BD4B-4E03-8FE5-1BAF0AEFAAE8}"/>
              </a:ext>
            </a:extLst>
          </p:cNvPr>
          <p:cNvSpPr txBox="1"/>
          <p:nvPr/>
        </p:nvSpPr>
        <p:spPr>
          <a:xfrm>
            <a:off x="580767" y="282779"/>
            <a:ext cx="5538684" cy="584775"/>
          </a:xfrm>
          <a:prstGeom prst="rect">
            <a:avLst/>
          </a:prstGeom>
          <a:noFill/>
        </p:spPr>
        <p:txBody>
          <a:bodyPr wrap="square" rtlCol="0">
            <a:spAutoFit/>
          </a:bodyPr>
          <a:lstStyle/>
          <a:p>
            <a:r>
              <a:rPr lang="en-US" sz="3200" dirty="0"/>
              <a:t>Limitations of Simple Advection</a:t>
            </a:r>
          </a:p>
        </p:txBody>
      </p:sp>
      <p:sp>
        <p:nvSpPr>
          <p:cNvPr id="17" name="TextBox 16">
            <a:extLst>
              <a:ext uri="{FF2B5EF4-FFF2-40B4-BE49-F238E27FC236}">
                <a16:creationId xmlns:a16="http://schemas.microsoft.com/office/drawing/2014/main" id="{25FCEA20-4EAD-4756-B20B-B4B65EFFEDCD}"/>
              </a:ext>
            </a:extLst>
          </p:cNvPr>
          <p:cNvSpPr txBox="1"/>
          <p:nvPr/>
        </p:nvSpPr>
        <p:spPr>
          <a:xfrm>
            <a:off x="882628" y="1127879"/>
            <a:ext cx="2928302" cy="1200329"/>
          </a:xfrm>
          <a:prstGeom prst="rect">
            <a:avLst/>
          </a:prstGeom>
          <a:noFill/>
        </p:spPr>
        <p:txBody>
          <a:bodyPr wrap="none" rtlCol="0">
            <a:spAutoFit/>
          </a:bodyPr>
          <a:lstStyle/>
          <a:p>
            <a:r>
              <a:rPr lang="en-US" sz="2400" dirty="0"/>
              <a:t>Flooding Downstream</a:t>
            </a:r>
          </a:p>
          <a:p>
            <a:r>
              <a:rPr lang="en-US" sz="2400" dirty="0"/>
              <a:t>Ebbing at Middle and</a:t>
            </a:r>
          </a:p>
          <a:p>
            <a:r>
              <a:rPr lang="en-US" sz="2400" dirty="0"/>
              <a:t>    Upstream</a:t>
            </a:r>
          </a:p>
        </p:txBody>
      </p:sp>
      <p:sp>
        <p:nvSpPr>
          <p:cNvPr id="18" name="TextBox 17">
            <a:extLst>
              <a:ext uri="{FF2B5EF4-FFF2-40B4-BE49-F238E27FC236}">
                <a16:creationId xmlns:a16="http://schemas.microsoft.com/office/drawing/2014/main" id="{15068DF1-4792-4702-9D1D-D3DD3816256D}"/>
              </a:ext>
            </a:extLst>
          </p:cNvPr>
          <p:cNvSpPr txBox="1"/>
          <p:nvPr/>
        </p:nvSpPr>
        <p:spPr>
          <a:xfrm>
            <a:off x="1481042" y="3880779"/>
            <a:ext cx="4674357" cy="369332"/>
          </a:xfrm>
          <a:prstGeom prst="rect">
            <a:avLst/>
          </a:prstGeom>
          <a:noFill/>
        </p:spPr>
        <p:txBody>
          <a:bodyPr wrap="none" rtlCol="0">
            <a:spAutoFit/>
          </a:bodyPr>
          <a:lstStyle/>
          <a:p>
            <a:r>
              <a:rPr lang="en-US" dirty="0"/>
              <a:t>Parcel being advected from downstream station</a:t>
            </a:r>
          </a:p>
        </p:txBody>
      </p:sp>
      <p:sp>
        <p:nvSpPr>
          <p:cNvPr id="20" name="Arc 19">
            <a:extLst>
              <a:ext uri="{FF2B5EF4-FFF2-40B4-BE49-F238E27FC236}">
                <a16:creationId xmlns:a16="http://schemas.microsoft.com/office/drawing/2014/main" id="{3C43FD8D-8375-43FB-AA36-74CCA0E7D789}"/>
              </a:ext>
            </a:extLst>
          </p:cNvPr>
          <p:cNvSpPr/>
          <p:nvPr/>
        </p:nvSpPr>
        <p:spPr>
          <a:xfrm rot="10800000">
            <a:off x="1333402" y="3040743"/>
            <a:ext cx="609414" cy="1100360"/>
          </a:xfrm>
          <a:prstGeom prst="arc">
            <a:avLst>
              <a:gd name="adj1" fmla="val 17215370"/>
              <a:gd name="adj2" fmla="val 0"/>
            </a:avLst>
          </a:prstGeom>
          <a:ln>
            <a:solidFill>
              <a:schemeClr val="tx1"/>
            </a:solidFill>
            <a:tailEnd type="triangle"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2493643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2CC0DAF-2711-4C97-92E5-F0E7B976DFC6}"/>
              </a:ext>
            </a:extLst>
          </p:cNvPr>
          <p:cNvSpPr/>
          <p:nvPr/>
        </p:nvSpPr>
        <p:spPr>
          <a:xfrm rot="20499676">
            <a:off x="364524" y="1989438"/>
            <a:ext cx="8414952" cy="582312"/>
          </a:xfrm>
          <a:prstGeom prst="rect">
            <a:avLst/>
          </a:prstGeom>
          <a:gradFill>
            <a:gsLst>
              <a:gs pos="22000">
                <a:srgbClr val="3F80CC"/>
              </a:gs>
              <a:gs pos="0">
                <a:schemeClr val="tx2">
                  <a:lumMod val="75000"/>
                </a:schemeClr>
              </a:gs>
              <a:gs pos="100000">
                <a:schemeClr val="accent1">
                  <a:tint val="50000"/>
                  <a:shade val="100000"/>
                  <a:satMod val="350000"/>
                </a:schemeClr>
              </a:gs>
            </a:gsLst>
            <a:lin ang="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87362F51-0521-40D8-9566-767EAF5A631B}"/>
              </a:ext>
            </a:extLst>
          </p:cNvPr>
          <p:cNvSpPr/>
          <p:nvPr/>
        </p:nvSpPr>
        <p:spPr>
          <a:xfrm>
            <a:off x="432486" y="3231292"/>
            <a:ext cx="148281" cy="1482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FE2A8D7F-F438-4DD9-AD95-0F1E770A184D}"/>
              </a:ext>
            </a:extLst>
          </p:cNvPr>
          <p:cNvSpPr txBox="1"/>
          <p:nvPr/>
        </p:nvSpPr>
        <p:spPr>
          <a:xfrm>
            <a:off x="24827" y="2906877"/>
            <a:ext cx="963597" cy="369332"/>
          </a:xfrm>
          <a:prstGeom prst="rect">
            <a:avLst/>
          </a:prstGeom>
          <a:noFill/>
        </p:spPr>
        <p:txBody>
          <a:bodyPr wrap="none" rtlCol="0">
            <a:spAutoFit/>
          </a:bodyPr>
          <a:lstStyle/>
          <a:p>
            <a:r>
              <a:rPr lang="en-US" dirty="0"/>
              <a:t>Station1</a:t>
            </a:r>
          </a:p>
        </p:txBody>
      </p:sp>
      <p:cxnSp>
        <p:nvCxnSpPr>
          <p:cNvPr id="6" name="Straight Connector 5">
            <a:extLst>
              <a:ext uri="{FF2B5EF4-FFF2-40B4-BE49-F238E27FC236}">
                <a16:creationId xmlns:a16="http://schemas.microsoft.com/office/drawing/2014/main" id="{DF9D037D-E244-4801-BF67-DA4980D322D1}"/>
              </a:ext>
            </a:extLst>
          </p:cNvPr>
          <p:cNvCxnSpPr/>
          <p:nvPr/>
        </p:nvCxnSpPr>
        <p:spPr>
          <a:xfrm>
            <a:off x="4946282" y="1854249"/>
            <a:ext cx="326767" cy="981970"/>
          </a:xfrm>
          <a:prstGeom prst="line">
            <a:avLst/>
          </a:prstGeom>
          <a:ln>
            <a:solidFill>
              <a:schemeClr val="accent4">
                <a:lumMod val="50000"/>
              </a:schemeClr>
            </a:solidFill>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6CFE9BE1-D501-4723-A756-252EC4C16670}"/>
              </a:ext>
            </a:extLst>
          </p:cNvPr>
          <p:cNvSpPr txBox="1"/>
          <p:nvPr/>
        </p:nvSpPr>
        <p:spPr>
          <a:xfrm rot="4321914">
            <a:off x="4598014" y="2231557"/>
            <a:ext cx="763286" cy="369332"/>
          </a:xfrm>
          <a:prstGeom prst="rect">
            <a:avLst/>
          </a:prstGeom>
          <a:noFill/>
        </p:spPr>
        <p:txBody>
          <a:bodyPr wrap="none" rtlCol="0">
            <a:spAutoFit/>
          </a:bodyPr>
          <a:lstStyle/>
          <a:p>
            <a:r>
              <a:rPr lang="en-US" dirty="0">
                <a:solidFill>
                  <a:schemeClr val="accent4">
                    <a:lumMod val="50000"/>
                  </a:schemeClr>
                </a:solidFill>
              </a:rPr>
              <a:t>SLACK</a:t>
            </a:r>
          </a:p>
        </p:txBody>
      </p:sp>
      <p:sp>
        <p:nvSpPr>
          <p:cNvPr id="8" name="Oval 7">
            <a:extLst>
              <a:ext uri="{FF2B5EF4-FFF2-40B4-BE49-F238E27FC236}">
                <a16:creationId xmlns:a16="http://schemas.microsoft.com/office/drawing/2014/main" id="{40447490-2A18-4B9D-96BF-6C2F8165059B}"/>
              </a:ext>
            </a:extLst>
          </p:cNvPr>
          <p:cNvSpPr/>
          <p:nvPr/>
        </p:nvSpPr>
        <p:spPr>
          <a:xfrm>
            <a:off x="4423719" y="1888720"/>
            <a:ext cx="148281" cy="1482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2B37E96-0820-4D4C-A4F1-F22FE30F9CBB}"/>
              </a:ext>
            </a:extLst>
          </p:cNvPr>
          <p:cNvSpPr txBox="1"/>
          <p:nvPr/>
        </p:nvSpPr>
        <p:spPr>
          <a:xfrm>
            <a:off x="4016060" y="1564305"/>
            <a:ext cx="963597" cy="369332"/>
          </a:xfrm>
          <a:prstGeom prst="rect">
            <a:avLst/>
          </a:prstGeom>
          <a:noFill/>
        </p:spPr>
        <p:txBody>
          <a:bodyPr wrap="none" rtlCol="0">
            <a:spAutoFit/>
          </a:bodyPr>
          <a:lstStyle/>
          <a:p>
            <a:r>
              <a:rPr lang="en-US" dirty="0"/>
              <a:t>Station2</a:t>
            </a:r>
          </a:p>
        </p:txBody>
      </p:sp>
      <p:sp>
        <p:nvSpPr>
          <p:cNvPr id="10" name="Oval 9">
            <a:extLst>
              <a:ext uri="{FF2B5EF4-FFF2-40B4-BE49-F238E27FC236}">
                <a16:creationId xmlns:a16="http://schemas.microsoft.com/office/drawing/2014/main" id="{468C0986-8A4C-4A62-917E-BCF1873C10F9}"/>
              </a:ext>
            </a:extLst>
          </p:cNvPr>
          <p:cNvSpPr/>
          <p:nvPr/>
        </p:nvSpPr>
        <p:spPr>
          <a:xfrm>
            <a:off x="8393572" y="606268"/>
            <a:ext cx="148281" cy="1482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13513D28-3A88-4479-B2B1-3BBDADEB73AE}"/>
              </a:ext>
            </a:extLst>
          </p:cNvPr>
          <p:cNvSpPr txBox="1"/>
          <p:nvPr/>
        </p:nvSpPr>
        <p:spPr>
          <a:xfrm>
            <a:off x="7985913" y="281853"/>
            <a:ext cx="963597" cy="369332"/>
          </a:xfrm>
          <a:prstGeom prst="rect">
            <a:avLst/>
          </a:prstGeom>
          <a:noFill/>
        </p:spPr>
        <p:txBody>
          <a:bodyPr wrap="none" rtlCol="0">
            <a:spAutoFit/>
          </a:bodyPr>
          <a:lstStyle/>
          <a:p>
            <a:r>
              <a:rPr lang="en-US" dirty="0"/>
              <a:t>Station3</a:t>
            </a:r>
          </a:p>
        </p:txBody>
      </p:sp>
      <p:cxnSp>
        <p:nvCxnSpPr>
          <p:cNvPr id="14" name="Straight Arrow Connector 13">
            <a:extLst>
              <a:ext uri="{FF2B5EF4-FFF2-40B4-BE49-F238E27FC236}">
                <a16:creationId xmlns:a16="http://schemas.microsoft.com/office/drawing/2014/main" id="{226C4ACA-3340-4B03-A37F-CDA4BDC99380}"/>
              </a:ext>
            </a:extLst>
          </p:cNvPr>
          <p:cNvCxnSpPr>
            <a:cxnSpLocks/>
          </p:cNvCxnSpPr>
          <p:nvPr/>
        </p:nvCxnSpPr>
        <p:spPr>
          <a:xfrm flipH="1">
            <a:off x="8229600" y="942943"/>
            <a:ext cx="351595" cy="136021"/>
          </a:xfrm>
          <a:prstGeom prst="straightConnector1">
            <a:avLst/>
          </a:prstGeom>
          <a:ln w="25400">
            <a:solidFill>
              <a:srgbClr val="FFFF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AF23D33D-2571-45AC-93D6-FC27508E2E44}"/>
              </a:ext>
            </a:extLst>
          </p:cNvPr>
          <p:cNvCxnSpPr>
            <a:cxnSpLocks/>
          </p:cNvCxnSpPr>
          <p:nvPr/>
        </p:nvCxnSpPr>
        <p:spPr>
          <a:xfrm flipV="1">
            <a:off x="606853" y="3339462"/>
            <a:ext cx="1105833" cy="356780"/>
          </a:xfrm>
          <a:prstGeom prst="straightConnector1">
            <a:avLst/>
          </a:prstGeom>
          <a:ln w="69850">
            <a:solidFill>
              <a:srgbClr val="FFFF00"/>
            </a:solidFill>
            <a:tailEnd type="triangle" w="lg" len="lg"/>
          </a:ln>
        </p:spPr>
        <p:style>
          <a:lnRef idx="2">
            <a:schemeClr val="accent1"/>
          </a:lnRef>
          <a:fillRef idx="0">
            <a:schemeClr val="accent1"/>
          </a:fillRef>
          <a:effectRef idx="1">
            <a:schemeClr val="accent1"/>
          </a:effectRef>
          <a:fontRef idx="minor">
            <a:schemeClr val="tx1"/>
          </a:fontRef>
        </p:style>
      </p:cxnSp>
      <p:sp>
        <p:nvSpPr>
          <p:cNvPr id="19" name="Isosceles Triangle 18">
            <a:extLst>
              <a:ext uri="{FF2B5EF4-FFF2-40B4-BE49-F238E27FC236}">
                <a16:creationId xmlns:a16="http://schemas.microsoft.com/office/drawing/2014/main" id="{8450DC0E-FB3C-4CB6-81B4-19DCBE08E4AA}"/>
              </a:ext>
            </a:extLst>
          </p:cNvPr>
          <p:cNvSpPr/>
          <p:nvPr/>
        </p:nvSpPr>
        <p:spPr>
          <a:xfrm>
            <a:off x="4589910" y="2192933"/>
            <a:ext cx="255104" cy="253416"/>
          </a:xfrm>
          <a:prstGeom prst="triangle">
            <a:avLst/>
          </a:prstGeom>
          <a:solidFill>
            <a:srgbClr val="FF0000"/>
          </a:solidFill>
          <a:ln w="25400">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Isosceles Triangle 19">
            <a:extLst>
              <a:ext uri="{FF2B5EF4-FFF2-40B4-BE49-F238E27FC236}">
                <a16:creationId xmlns:a16="http://schemas.microsoft.com/office/drawing/2014/main" id="{59F1D8AA-4603-4845-A5B1-407B55AB8A11}"/>
              </a:ext>
            </a:extLst>
          </p:cNvPr>
          <p:cNvSpPr/>
          <p:nvPr/>
        </p:nvSpPr>
        <p:spPr>
          <a:xfrm>
            <a:off x="4519901" y="1910293"/>
            <a:ext cx="255104" cy="253416"/>
          </a:xfrm>
          <a:prstGeom prst="triangle">
            <a:avLst/>
          </a:prstGeom>
          <a:solidFill>
            <a:srgbClr val="00FF00"/>
          </a:solidFill>
          <a:ln w="25400">
            <a:solidFill>
              <a:schemeClr val="bg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B46B13CC-65E1-47A5-8AAC-96DD1298CA6B}"/>
              </a:ext>
            </a:extLst>
          </p:cNvPr>
          <p:cNvCxnSpPr>
            <a:cxnSpLocks/>
          </p:cNvCxnSpPr>
          <p:nvPr/>
        </p:nvCxnSpPr>
        <p:spPr>
          <a:xfrm flipV="1">
            <a:off x="1712686" y="2434367"/>
            <a:ext cx="2841405" cy="905096"/>
          </a:xfrm>
          <a:prstGeom prst="line">
            <a:avLst/>
          </a:prstGeom>
          <a:ln>
            <a:solidFill>
              <a:srgbClr val="FFFF00"/>
            </a:solidFill>
            <a:prstDash val="sysDash"/>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DB4F1FAB-5E9C-4F32-B269-C7739F4461D7}"/>
              </a:ext>
            </a:extLst>
          </p:cNvPr>
          <p:cNvSpPr txBox="1"/>
          <p:nvPr/>
        </p:nvSpPr>
        <p:spPr>
          <a:xfrm>
            <a:off x="580767" y="282779"/>
            <a:ext cx="5538684" cy="584775"/>
          </a:xfrm>
          <a:prstGeom prst="rect">
            <a:avLst/>
          </a:prstGeom>
          <a:noFill/>
        </p:spPr>
        <p:txBody>
          <a:bodyPr wrap="square" rtlCol="0">
            <a:spAutoFit/>
          </a:bodyPr>
          <a:lstStyle/>
          <a:p>
            <a:r>
              <a:rPr lang="en-US" sz="3200" dirty="0"/>
              <a:t>Limitations of Simple Advection</a:t>
            </a:r>
          </a:p>
        </p:txBody>
      </p:sp>
      <p:sp>
        <p:nvSpPr>
          <p:cNvPr id="22" name="TextBox 21">
            <a:extLst>
              <a:ext uri="{FF2B5EF4-FFF2-40B4-BE49-F238E27FC236}">
                <a16:creationId xmlns:a16="http://schemas.microsoft.com/office/drawing/2014/main" id="{4CE90945-A6B7-4F07-AF49-0903BD93E82B}"/>
              </a:ext>
            </a:extLst>
          </p:cNvPr>
          <p:cNvSpPr txBox="1"/>
          <p:nvPr/>
        </p:nvSpPr>
        <p:spPr>
          <a:xfrm>
            <a:off x="856871" y="922084"/>
            <a:ext cx="3030060" cy="1200329"/>
          </a:xfrm>
          <a:prstGeom prst="rect">
            <a:avLst/>
          </a:prstGeom>
          <a:noFill/>
        </p:spPr>
        <p:txBody>
          <a:bodyPr wrap="none" rtlCol="0">
            <a:spAutoFit/>
          </a:bodyPr>
          <a:lstStyle/>
          <a:p>
            <a:r>
              <a:rPr lang="en-US" sz="2400" dirty="0"/>
              <a:t>Flooding Downstream</a:t>
            </a:r>
          </a:p>
          <a:p>
            <a:r>
              <a:rPr lang="en-US" sz="2400" dirty="0"/>
              <a:t>Slack at Middle Station</a:t>
            </a:r>
          </a:p>
          <a:p>
            <a:r>
              <a:rPr lang="en-US" sz="2400" dirty="0"/>
              <a:t>Ebbing Far Upstream</a:t>
            </a:r>
          </a:p>
        </p:txBody>
      </p:sp>
      <p:sp>
        <p:nvSpPr>
          <p:cNvPr id="23" name="TextBox 22">
            <a:extLst>
              <a:ext uri="{FF2B5EF4-FFF2-40B4-BE49-F238E27FC236}">
                <a16:creationId xmlns:a16="http://schemas.microsoft.com/office/drawing/2014/main" id="{0A9D0A6C-44C9-493D-9514-DA6E12B6D2CE}"/>
              </a:ext>
            </a:extLst>
          </p:cNvPr>
          <p:cNvSpPr txBox="1"/>
          <p:nvPr/>
        </p:nvSpPr>
        <p:spPr>
          <a:xfrm>
            <a:off x="4942375" y="2891866"/>
            <a:ext cx="4007135" cy="923330"/>
          </a:xfrm>
          <a:prstGeom prst="rect">
            <a:avLst/>
          </a:prstGeom>
          <a:noFill/>
        </p:spPr>
        <p:txBody>
          <a:bodyPr wrap="square" rtlCol="0">
            <a:spAutoFit/>
          </a:bodyPr>
          <a:lstStyle/>
          <a:p>
            <a:r>
              <a:rPr lang="en-US" dirty="0"/>
              <a:t>Parcel advected from downstream matches constituent value of parcel just starting from upstream station</a:t>
            </a:r>
          </a:p>
        </p:txBody>
      </p:sp>
      <p:sp>
        <p:nvSpPr>
          <p:cNvPr id="24" name="Arc 23">
            <a:extLst>
              <a:ext uri="{FF2B5EF4-FFF2-40B4-BE49-F238E27FC236}">
                <a16:creationId xmlns:a16="http://schemas.microsoft.com/office/drawing/2014/main" id="{F7F92E54-F0B0-45CC-8714-99E482BD4176}"/>
              </a:ext>
            </a:extLst>
          </p:cNvPr>
          <p:cNvSpPr/>
          <p:nvPr/>
        </p:nvSpPr>
        <p:spPr>
          <a:xfrm rot="10800000">
            <a:off x="4759539" y="2044793"/>
            <a:ext cx="609414" cy="1100360"/>
          </a:xfrm>
          <a:prstGeom prst="arc">
            <a:avLst>
              <a:gd name="adj1" fmla="val 17215370"/>
              <a:gd name="adj2" fmla="val 0"/>
            </a:avLst>
          </a:prstGeom>
          <a:ln>
            <a:solidFill>
              <a:schemeClr val="tx1"/>
            </a:solidFill>
            <a:tailEnd type="triangle"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9459764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2CC0DAF-2711-4C97-92E5-F0E7B976DFC6}"/>
              </a:ext>
            </a:extLst>
          </p:cNvPr>
          <p:cNvSpPr/>
          <p:nvPr/>
        </p:nvSpPr>
        <p:spPr>
          <a:xfrm rot="20499676">
            <a:off x="364524" y="1989438"/>
            <a:ext cx="8414952" cy="582312"/>
          </a:xfrm>
          <a:prstGeom prst="rect">
            <a:avLst/>
          </a:prstGeom>
          <a:gradFill>
            <a:gsLst>
              <a:gs pos="22000">
                <a:srgbClr val="3F80CC"/>
              </a:gs>
              <a:gs pos="0">
                <a:schemeClr val="tx2">
                  <a:lumMod val="75000"/>
                </a:schemeClr>
              </a:gs>
              <a:gs pos="100000">
                <a:schemeClr val="accent1">
                  <a:tint val="50000"/>
                  <a:shade val="100000"/>
                  <a:satMod val="350000"/>
                </a:schemeClr>
              </a:gs>
            </a:gsLst>
            <a:lin ang="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87362F51-0521-40D8-9566-767EAF5A631B}"/>
              </a:ext>
            </a:extLst>
          </p:cNvPr>
          <p:cNvSpPr/>
          <p:nvPr/>
        </p:nvSpPr>
        <p:spPr>
          <a:xfrm>
            <a:off x="432486" y="3231292"/>
            <a:ext cx="148281" cy="1482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FE2A8D7F-F438-4DD9-AD95-0F1E770A184D}"/>
              </a:ext>
            </a:extLst>
          </p:cNvPr>
          <p:cNvSpPr txBox="1"/>
          <p:nvPr/>
        </p:nvSpPr>
        <p:spPr>
          <a:xfrm>
            <a:off x="24827" y="2906877"/>
            <a:ext cx="963597" cy="369332"/>
          </a:xfrm>
          <a:prstGeom prst="rect">
            <a:avLst/>
          </a:prstGeom>
          <a:noFill/>
        </p:spPr>
        <p:txBody>
          <a:bodyPr wrap="none" rtlCol="0">
            <a:spAutoFit/>
          </a:bodyPr>
          <a:lstStyle/>
          <a:p>
            <a:r>
              <a:rPr lang="en-US" dirty="0"/>
              <a:t>Station1</a:t>
            </a:r>
          </a:p>
        </p:txBody>
      </p:sp>
      <p:cxnSp>
        <p:nvCxnSpPr>
          <p:cNvPr id="6" name="Straight Connector 5">
            <a:extLst>
              <a:ext uri="{FF2B5EF4-FFF2-40B4-BE49-F238E27FC236}">
                <a16:creationId xmlns:a16="http://schemas.microsoft.com/office/drawing/2014/main" id="{DF9D037D-E244-4801-BF67-DA4980D322D1}"/>
              </a:ext>
            </a:extLst>
          </p:cNvPr>
          <p:cNvCxnSpPr/>
          <p:nvPr/>
        </p:nvCxnSpPr>
        <p:spPr>
          <a:xfrm>
            <a:off x="7610767" y="1002330"/>
            <a:ext cx="326767" cy="981970"/>
          </a:xfrm>
          <a:prstGeom prst="line">
            <a:avLst/>
          </a:prstGeom>
          <a:ln>
            <a:solidFill>
              <a:schemeClr val="accent4">
                <a:lumMod val="50000"/>
              </a:schemeClr>
            </a:solidFill>
          </a:ln>
        </p:spPr>
        <p:style>
          <a:lnRef idx="2">
            <a:schemeClr val="accent1"/>
          </a:lnRef>
          <a:fillRef idx="0">
            <a:schemeClr val="accent1"/>
          </a:fillRef>
          <a:effectRef idx="1">
            <a:schemeClr val="accent1"/>
          </a:effectRef>
          <a:fontRef idx="minor">
            <a:schemeClr val="tx1"/>
          </a:fontRef>
        </p:style>
      </p:cxnSp>
      <p:sp>
        <p:nvSpPr>
          <p:cNvPr id="8" name="Oval 7">
            <a:extLst>
              <a:ext uri="{FF2B5EF4-FFF2-40B4-BE49-F238E27FC236}">
                <a16:creationId xmlns:a16="http://schemas.microsoft.com/office/drawing/2014/main" id="{40447490-2A18-4B9D-96BF-6C2F8165059B}"/>
              </a:ext>
            </a:extLst>
          </p:cNvPr>
          <p:cNvSpPr/>
          <p:nvPr/>
        </p:nvSpPr>
        <p:spPr>
          <a:xfrm>
            <a:off x="4423719" y="1888720"/>
            <a:ext cx="148281" cy="1482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2B37E96-0820-4D4C-A4F1-F22FE30F9CBB}"/>
              </a:ext>
            </a:extLst>
          </p:cNvPr>
          <p:cNvSpPr txBox="1"/>
          <p:nvPr/>
        </p:nvSpPr>
        <p:spPr>
          <a:xfrm>
            <a:off x="4016060" y="1564305"/>
            <a:ext cx="963597" cy="369332"/>
          </a:xfrm>
          <a:prstGeom prst="rect">
            <a:avLst/>
          </a:prstGeom>
          <a:noFill/>
        </p:spPr>
        <p:txBody>
          <a:bodyPr wrap="none" rtlCol="0">
            <a:spAutoFit/>
          </a:bodyPr>
          <a:lstStyle/>
          <a:p>
            <a:r>
              <a:rPr lang="en-US" dirty="0"/>
              <a:t>Station2</a:t>
            </a:r>
          </a:p>
        </p:txBody>
      </p:sp>
      <p:sp>
        <p:nvSpPr>
          <p:cNvPr id="10" name="Oval 9">
            <a:extLst>
              <a:ext uri="{FF2B5EF4-FFF2-40B4-BE49-F238E27FC236}">
                <a16:creationId xmlns:a16="http://schemas.microsoft.com/office/drawing/2014/main" id="{468C0986-8A4C-4A62-917E-BCF1873C10F9}"/>
              </a:ext>
            </a:extLst>
          </p:cNvPr>
          <p:cNvSpPr/>
          <p:nvPr/>
        </p:nvSpPr>
        <p:spPr>
          <a:xfrm>
            <a:off x="8393572" y="606268"/>
            <a:ext cx="148281" cy="1482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13513D28-3A88-4479-B2B1-3BBDADEB73AE}"/>
              </a:ext>
            </a:extLst>
          </p:cNvPr>
          <p:cNvSpPr txBox="1"/>
          <p:nvPr/>
        </p:nvSpPr>
        <p:spPr>
          <a:xfrm>
            <a:off x="7985913" y="281853"/>
            <a:ext cx="963597" cy="369332"/>
          </a:xfrm>
          <a:prstGeom prst="rect">
            <a:avLst/>
          </a:prstGeom>
          <a:noFill/>
        </p:spPr>
        <p:txBody>
          <a:bodyPr wrap="none" rtlCol="0">
            <a:spAutoFit/>
          </a:bodyPr>
          <a:lstStyle/>
          <a:p>
            <a:r>
              <a:rPr lang="en-US" dirty="0"/>
              <a:t>Station3</a:t>
            </a:r>
          </a:p>
        </p:txBody>
      </p:sp>
      <p:cxnSp>
        <p:nvCxnSpPr>
          <p:cNvPr id="16" name="Straight Arrow Connector 15">
            <a:extLst>
              <a:ext uri="{FF2B5EF4-FFF2-40B4-BE49-F238E27FC236}">
                <a16:creationId xmlns:a16="http://schemas.microsoft.com/office/drawing/2014/main" id="{AF23D33D-2571-45AC-93D6-FC27508E2E44}"/>
              </a:ext>
            </a:extLst>
          </p:cNvPr>
          <p:cNvCxnSpPr>
            <a:cxnSpLocks/>
          </p:cNvCxnSpPr>
          <p:nvPr/>
        </p:nvCxnSpPr>
        <p:spPr>
          <a:xfrm flipV="1">
            <a:off x="606853" y="3339462"/>
            <a:ext cx="1105833" cy="356780"/>
          </a:xfrm>
          <a:prstGeom prst="straightConnector1">
            <a:avLst/>
          </a:prstGeom>
          <a:ln w="69850">
            <a:solidFill>
              <a:srgbClr val="FFFF00"/>
            </a:solidFill>
            <a:tailEnd type="triangle" w="lg" len="lg"/>
          </a:ln>
        </p:spPr>
        <p:style>
          <a:lnRef idx="2">
            <a:schemeClr val="accent1"/>
          </a:lnRef>
          <a:fillRef idx="0">
            <a:schemeClr val="accent1"/>
          </a:fillRef>
          <a:effectRef idx="1">
            <a:schemeClr val="accent1"/>
          </a:effectRef>
          <a:fontRef idx="minor">
            <a:schemeClr val="tx1"/>
          </a:fontRef>
        </p:style>
      </p:cxnSp>
      <p:sp>
        <p:nvSpPr>
          <p:cNvPr id="19" name="Isosceles Triangle 18">
            <a:extLst>
              <a:ext uri="{FF2B5EF4-FFF2-40B4-BE49-F238E27FC236}">
                <a16:creationId xmlns:a16="http://schemas.microsoft.com/office/drawing/2014/main" id="{8450DC0E-FB3C-4CB6-81B4-19DCBE08E4AA}"/>
              </a:ext>
            </a:extLst>
          </p:cNvPr>
          <p:cNvSpPr/>
          <p:nvPr/>
        </p:nvSpPr>
        <p:spPr>
          <a:xfrm>
            <a:off x="8340159" y="952256"/>
            <a:ext cx="255104" cy="253416"/>
          </a:xfrm>
          <a:prstGeom prst="triangle">
            <a:avLst/>
          </a:prstGeom>
          <a:solidFill>
            <a:srgbClr val="FF0000"/>
          </a:solidFill>
          <a:ln w="25400">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Arrow Connector 14">
            <a:extLst>
              <a:ext uri="{FF2B5EF4-FFF2-40B4-BE49-F238E27FC236}">
                <a16:creationId xmlns:a16="http://schemas.microsoft.com/office/drawing/2014/main" id="{FB444C54-77ED-40E2-99A4-BA247DCAC63C}"/>
              </a:ext>
            </a:extLst>
          </p:cNvPr>
          <p:cNvCxnSpPr>
            <a:cxnSpLocks/>
          </p:cNvCxnSpPr>
          <p:nvPr/>
        </p:nvCxnSpPr>
        <p:spPr>
          <a:xfrm flipV="1">
            <a:off x="4550518" y="1826452"/>
            <a:ext cx="966508" cy="317734"/>
          </a:xfrm>
          <a:prstGeom prst="straightConnector1">
            <a:avLst/>
          </a:prstGeom>
          <a:ln w="63500">
            <a:solidFill>
              <a:srgbClr val="FFFF00"/>
            </a:solidFill>
            <a:tailEnd type="triangle" w="lg" len="lg"/>
          </a:ln>
        </p:spPr>
        <p:style>
          <a:lnRef idx="2">
            <a:schemeClr val="accent1"/>
          </a:lnRef>
          <a:fillRef idx="0">
            <a:schemeClr val="accent1"/>
          </a:fillRef>
          <a:effectRef idx="1">
            <a:schemeClr val="accent1"/>
          </a:effectRef>
          <a:fontRef idx="minor">
            <a:schemeClr val="tx1"/>
          </a:fontRef>
        </p:style>
      </p:cxnSp>
      <p:sp>
        <p:nvSpPr>
          <p:cNvPr id="17" name="Isosceles Triangle 16">
            <a:extLst>
              <a:ext uri="{FF2B5EF4-FFF2-40B4-BE49-F238E27FC236}">
                <a16:creationId xmlns:a16="http://schemas.microsoft.com/office/drawing/2014/main" id="{E71914E4-C209-4D54-A1C8-198C68B0E1EF}"/>
              </a:ext>
            </a:extLst>
          </p:cNvPr>
          <p:cNvSpPr/>
          <p:nvPr/>
        </p:nvSpPr>
        <p:spPr>
          <a:xfrm>
            <a:off x="7411995" y="975340"/>
            <a:ext cx="255104" cy="253416"/>
          </a:xfrm>
          <a:prstGeom prst="triangle">
            <a:avLst/>
          </a:prstGeom>
          <a:solidFill>
            <a:srgbClr val="00FF00"/>
          </a:solidFill>
          <a:ln w="25400">
            <a:solidFill>
              <a:schemeClr val="bg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C8FCEC03-78D3-457E-BE65-B821200AD810}"/>
              </a:ext>
            </a:extLst>
          </p:cNvPr>
          <p:cNvCxnSpPr>
            <a:cxnSpLocks/>
          </p:cNvCxnSpPr>
          <p:nvPr/>
        </p:nvCxnSpPr>
        <p:spPr>
          <a:xfrm flipV="1">
            <a:off x="1712686" y="1228756"/>
            <a:ext cx="6545943" cy="2110706"/>
          </a:xfrm>
          <a:prstGeom prst="line">
            <a:avLst/>
          </a:prstGeom>
          <a:ln>
            <a:solidFill>
              <a:srgbClr val="FFFF00"/>
            </a:solidFill>
            <a:prstDash val="sysDash"/>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EA566687-6CEB-4C83-BAD7-0EA6A794D404}"/>
              </a:ext>
            </a:extLst>
          </p:cNvPr>
          <p:cNvCxnSpPr>
            <a:cxnSpLocks/>
          </p:cNvCxnSpPr>
          <p:nvPr/>
        </p:nvCxnSpPr>
        <p:spPr>
          <a:xfrm flipV="1">
            <a:off x="5523041" y="1228756"/>
            <a:ext cx="1827709" cy="603307"/>
          </a:xfrm>
          <a:prstGeom prst="line">
            <a:avLst/>
          </a:prstGeom>
          <a:ln>
            <a:solidFill>
              <a:srgbClr val="FFFF00"/>
            </a:solidFill>
            <a:prstDash val="sysDash"/>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0EC3B0CF-2756-4AD2-AD2E-7753DA543959}"/>
              </a:ext>
            </a:extLst>
          </p:cNvPr>
          <p:cNvCxnSpPr>
            <a:cxnSpLocks/>
          </p:cNvCxnSpPr>
          <p:nvPr/>
        </p:nvCxnSpPr>
        <p:spPr>
          <a:xfrm flipH="1">
            <a:off x="8068026" y="825231"/>
            <a:ext cx="435679" cy="136464"/>
          </a:xfrm>
          <a:prstGeom prst="straightConnector1">
            <a:avLst/>
          </a:prstGeom>
          <a:ln w="44450">
            <a:solidFill>
              <a:srgbClr val="FFFF00"/>
            </a:solidFill>
            <a:tailEnd type="triangle" w="lg" len="lg"/>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6CFE9BE1-D501-4723-A756-252EC4C16670}"/>
              </a:ext>
            </a:extLst>
          </p:cNvPr>
          <p:cNvSpPr txBox="1"/>
          <p:nvPr/>
        </p:nvSpPr>
        <p:spPr>
          <a:xfrm rot="4321914">
            <a:off x="7262499" y="1379638"/>
            <a:ext cx="763286" cy="369332"/>
          </a:xfrm>
          <a:prstGeom prst="rect">
            <a:avLst/>
          </a:prstGeom>
          <a:noFill/>
        </p:spPr>
        <p:txBody>
          <a:bodyPr wrap="none" rtlCol="0">
            <a:spAutoFit/>
          </a:bodyPr>
          <a:lstStyle/>
          <a:p>
            <a:r>
              <a:rPr lang="en-US" dirty="0">
                <a:solidFill>
                  <a:schemeClr val="accent4">
                    <a:lumMod val="50000"/>
                  </a:schemeClr>
                </a:solidFill>
              </a:rPr>
              <a:t>SLACK</a:t>
            </a:r>
          </a:p>
        </p:txBody>
      </p:sp>
      <p:sp>
        <p:nvSpPr>
          <p:cNvPr id="21" name="TextBox 20">
            <a:extLst>
              <a:ext uri="{FF2B5EF4-FFF2-40B4-BE49-F238E27FC236}">
                <a16:creationId xmlns:a16="http://schemas.microsoft.com/office/drawing/2014/main" id="{E86E1231-779D-4DEB-A9DF-9D283C2EBE9E}"/>
              </a:ext>
            </a:extLst>
          </p:cNvPr>
          <p:cNvSpPr txBox="1"/>
          <p:nvPr/>
        </p:nvSpPr>
        <p:spPr>
          <a:xfrm>
            <a:off x="580767" y="282779"/>
            <a:ext cx="5538684" cy="584775"/>
          </a:xfrm>
          <a:prstGeom prst="rect">
            <a:avLst/>
          </a:prstGeom>
          <a:noFill/>
        </p:spPr>
        <p:txBody>
          <a:bodyPr wrap="square" rtlCol="0">
            <a:spAutoFit/>
          </a:bodyPr>
          <a:lstStyle/>
          <a:p>
            <a:r>
              <a:rPr lang="en-US" sz="3200" dirty="0"/>
              <a:t>Limitations of Simple Advection</a:t>
            </a:r>
          </a:p>
        </p:txBody>
      </p:sp>
      <p:sp>
        <p:nvSpPr>
          <p:cNvPr id="24" name="TextBox 23">
            <a:extLst>
              <a:ext uri="{FF2B5EF4-FFF2-40B4-BE49-F238E27FC236}">
                <a16:creationId xmlns:a16="http://schemas.microsoft.com/office/drawing/2014/main" id="{10161F9A-384D-462E-BA5D-9A1A7622D396}"/>
              </a:ext>
            </a:extLst>
          </p:cNvPr>
          <p:cNvSpPr txBox="1"/>
          <p:nvPr/>
        </p:nvSpPr>
        <p:spPr>
          <a:xfrm>
            <a:off x="575250" y="897377"/>
            <a:ext cx="4794097" cy="1569660"/>
          </a:xfrm>
          <a:prstGeom prst="rect">
            <a:avLst/>
          </a:prstGeom>
          <a:noFill/>
        </p:spPr>
        <p:txBody>
          <a:bodyPr wrap="square" rtlCol="0">
            <a:spAutoFit/>
          </a:bodyPr>
          <a:lstStyle/>
          <a:p>
            <a:r>
              <a:rPr lang="en-US" sz="2400" dirty="0"/>
              <a:t>Strongest Flooding Downstream</a:t>
            </a:r>
          </a:p>
          <a:p>
            <a:r>
              <a:rPr lang="en-US" sz="2400" dirty="0"/>
              <a:t>Flooding at Middle Station</a:t>
            </a:r>
          </a:p>
          <a:p>
            <a:r>
              <a:rPr lang="en-US" sz="2400" dirty="0"/>
              <a:t>Slack Extent Near</a:t>
            </a:r>
          </a:p>
          <a:p>
            <a:r>
              <a:rPr lang="en-US" sz="2400" dirty="0"/>
              <a:t>    Upstream Station</a:t>
            </a:r>
          </a:p>
        </p:txBody>
      </p:sp>
      <p:sp>
        <p:nvSpPr>
          <p:cNvPr id="25" name="TextBox 24">
            <a:extLst>
              <a:ext uri="{FF2B5EF4-FFF2-40B4-BE49-F238E27FC236}">
                <a16:creationId xmlns:a16="http://schemas.microsoft.com/office/drawing/2014/main" id="{1477EC63-496D-4BD1-AE42-31A14BE5CFB7}"/>
              </a:ext>
            </a:extLst>
          </p:cNvPr>
          <p:cNvSpPr txBox="1"/>
          <p:nvPr/>
        </p:nvSpPr>
        <p:spPr>
          <a:xfrm>
            <a:off x="5268946" y="2458058"/>
            <a:ext cx="4007135" cy="1200329"/>
          </a:xfrm>
          <a:prstGeom prst="rect">
            <a:avLst/>
          </a:prstGeom>
          <a:noFill/>
        </p:spPr>
        <p:txBody>
          <a:bodyPr wrap="square" rtlCol="0">
            <a:spAutoFit/>
          </a:bodyPr>
          <a:lstStyle/>
          <a:p>
            <a:r>
              <a:rPr lang="en-US" dirty="0"/>
              <a:t>Parcel advected from downstream has moved past the same constituent value from the middle station because of larger velocity magnitudes</a:t>
            </a:r>
          </a:p>
        </p:txBody>
      </p:sp>
      <p:sp>
        <p:nvSpPr>
          <p:cNvPr id="26" name="Arc 25">
            <a:extLst>
              <a:ext uri="{FF2B5EF4-FFF2-40B4-BE49-F238E27FC236}">
                <a16:creationId xmlns:a16="http://schemas.microsoft.com/office/drawing/2014/main" id="{4253CD50-3C8C-49D8-BFE7-C78708232FAD}"/>
              </a:ext>
            </a:extLst>
          </p:cNvPr>
          <p:cNvSpPr/>
          <p:nvPr/>
        </p:nvSpPr>
        <p:spPr>
          <a:xfrm rot="2476799">
            <a:off x="7282002" y="1194228"/>
            <a:ext cx="977479" cy="1798321"/>
          </a:xfrm>
          <a:prstGeom prst="arc">
            <a:avLst>
              <a:gd name="adj1" fmla="val 17215370"/>
              <a:gd name="adj2" fmla="val 0"/>
            </a:avLst>
          </a:prstGeom>
          <a:ln>
            <a:solidFill>
              <a:schemeClr val="tx1"/>
            </a:solidFill>
            <a:headEnd type="triangle" w="lg" len="med"/>
            <a:tailEnd type="none"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8454311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65F88C-60AE-47DB-95F7-6720BDEC9927}"/>
              </a:ext>
            </a:extLst>
          </p:cNvPr>
          <p:cNvSpPr txBox="1"/>
          <p:nvPr/>
        </p:nvSpPr>
        <p:spPr>
          <a:xfrm>
            <a:off x="957943" y="434980"/>
            <a:ext cx="6335486" cy="584775"/>
          </a:xfrm>
          <a:prstGeom prst="rect">
            <a:avLst/>
          </a:prstGeom>
          <a:noFill/>
        </p:spPr>
        <p:txBody>
          <a:bodyPr wrap="square" rtlCol="0">
            <a:spAutoFit/>
          </a:bodyPr>
          <a:lstStyle/>
          <a:p>
            <a:r>
              <a:rPr lang="en-US" sz="3200" dirty="0"/>
              <a:t>Alternate Advection Methods</a:t>
            </a:r>
          </a:p>
        </p:txBody>
      </p:sp>
      <p:sp>
        <p:nvSpPr>
          <p:cNvPr id="3" name="TextBox 2">
            <a:extLst>
              <a:ext uri="{FF2B5EF4-FFF2-40B4-BE49-F238E27FC236}">
                <a16:creationId xmlns:a16="http://schemas.microsoft.com/office/drawing/2014/main" id="{1B5D3F0A-0D38-46A7-B8E4-0ADDD4B3D240}"/>
              </a:ext>
            </a:extLst>
          </p:cNvPr>
          <p:cNvSpPr txBox="1"/>
          <p:nvPr/>
        </p:nvSpPr>
        <p:spPr>
          <a:xfrm>
            <a:off x="1059543" y="1137530"/>
            <a:ext cx="6458857" cy="2677656"/>
          </a:xfrm>
          <a:prstGeom prst="rect">
            <a:avLst/>
          </a:prstGeom>
          <a:noFill/>
        </p:spPr>
        <p:txBody>
          <a:bodyPr wrap="square" rtlCol="0">
            <a:spAutoFit/>
          </a:bodyPr>
          <a:lstStyle/>
          <a:p>
            <a:pPr marL="342900" indent="-342900">
              <a:buFont typeface="Arial" panose="020B0604020202020204" pitchFamily="34" charset="0"/>
              <a:buChar char="•"/>
            </a:pPr>
            <a:r>
              <a:rPr lang="en-US" sz="2400" dirty="0"/>
              <a:t>Stop </a:t>
            </a:r>
            <a:r>
              <a:rPr lang="en-US" sz="2400" dirty="0" err="1"/>
              <a:t>advecting</a:t>
            </a:r>
            <a:r>
              <a:rPr lang="en-US" sz="2400" dirty="0"/>
              <a:t> all parcels at the same </a:t>
            </a:r>
            <a:r>
              <a:rPr lang="en-US" sz="2400" i="1" dirty="0"/>
              <a:t>time</a:t>
            </a:r>
          </a:p>
          <a:p>
            <a:pPr marL="800100" lvl="1" indent="-342900">
              <a:buFont typeface="Arial" panose="020B0604020202020204" pitchFamily="34" charset="0"/>
              <a:buChar char="•"/>
            </a:pPr>
            <a:r>
              <a:rPr lang="en-US" sz="2400" dirty="0"/>
              <a:t>We tried this, but the results fails to show the full extent of advection</a:t>
            </a:r>
          </a:p>
          <a:p>
            <a:pPr marL="800100" lvl="1" indent="-342900">
              <a:buFont typeface="Arial" panose="020B0604020202020204" pitchFamily="34" charset="0"/>
              <a:buChar char="•"/>
            </a:pPr>
            <a:r>
              <a:rPr lang="en-US" sz="2400" dirty="0"/>
              <a:t>Doesn’t address accuracy issues of the advection that was already calculated to that point</a:t>
            </a:r>
          </a:p>
          <a:p>
            <a:pPr marL="342900" indent="-342900">
              <a:buFont typeface="Arial" panose="020B0604020202020204" pitchFamily="34" charset="0"/>
              <a:buChar char="•"/>
            </a:pPr>
            <a:endParaRPr lang="en-US" sz="2400" dirty="0"/>
          </a:p>
        </p:txBody>
      </p:sp>
    </p:spTree>
    <p:extLst>
      <p:ext uri="{BB962C8B-B14F-4D97-AF65-F5344CB8AC3E}">
        <p14:creationId xmlns:p14="http://schemas.microsoft.com/office/powerpoint/2010/main" val="8418003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65F88C-60AE-47DB-95F7-6720BDEC9927}"/>
              </a:ext>
            </a:extLst>
          </p:cNvPr>
          <p:cNvSpPr txBox="1"/>
          <p:nvPr/>
        </p:nvSpPr>
        <p:spPr>
          <a:xfrm>
            <a:off x="957943" y="434980"/>
            <a:ext cx="6335486" cy="584775"/>
          </a:xfrm>
          <a:prstGeom prst="rect">
            <a:avLst/>
          </a:prstGeom>
          <a:noFill/>
        </p:spPr>
        <p:txBody>
          <a:bodyPr wrap="square" rtlCol="0">
            <a:spAutoFit/>
          </a:bodyPr>
          <a:lstStyle/>
          <a:p>
            <a:r>
              <a:rPr lang="en-US" sz="3200" dirty="0"/>
              <a:t>Alternate Advection Methods</a:t>
            </a:r>
          </a:p>
        </p:txBody>
      </p:sp>
      <p:sp>
        <p:nvSpPr>
          <p:cNvPr id="3" name="TextBox 2">
            <a:extLst>
              <a:ext uri="{FF2B5EF4-FFF2-40B4-BE49-F238E27FC236}">
                <a16:creationId xmlns:a16="http://schemas.microsoft.com/office/drawing/2014/main" id="{1B5D3F0A-0D38-46A7-B8E4-0ADDD4B3D240}"/>
              </a:ext>
            </a:extLst>
          </p:cNvPr>
          <p:cNvSpPr txBox="1"/>
          <p:nvPr/>
        </p:nvSpPr>
        <p:spPr>
          <a:xfrm>
            <a:off x="1059543" y="1137530"/>
            <a:ext cx="6458857" cy="3785652"/>
          </a:xfrm>
          <a:prstGeom prst="rect">
            <a:avLst/>
          </a:prstGeom>
          <a:noFill/>
        </p:spPr>
        <p:txBody>
          <a:bodyPr wrap="square" rtlCol="0">
            <a:spAutoFit/>
          </a:bodyPr>
          <a:lstStyle/>
          <a:p>
            <a:pPr marL="342900" indent="-342900">
              <a:buFont typeface="Arial" panose="020B0604020202020204" pitchFamily="34" charset="0"/>
              <a:buChar char="•"/>
            </a:pPr>
            <a:r>
              <a:rPr lang="en-US" sz="2400" dirty="0"/>
              <a:t>Define segments, or cells, between stations and assign velocities according to which cell contains the parcel</a:t>
            </a:r>
          </a:p>
          <a:p>
            <a:pPr marL="800100" lvl="1" indent="-342900">
              <a:buFont typeface="Arial" panose="020B0604020202020204" pitchFamily="34" charset="0"/>
              <a:buChar char="•"/>
            </a:pPr>
            <a:r>
              <a:rPr lang="en-US" sz="2400" dirty="0"/>
              <a:t>Option 1: Use the original station velocity, but scale it differently in each cell</a:t>
            </a:r>
          </a:p>
          <a:p>
            <a:pPr marL="800100" lvl="1" indent="-342900">
              <a:buFont typeface="Arial" panose="020B0604020202020204" pitchFamily="34" charset="0"/>
              <a:buChar char="•"/>
            </a:pPr>
            <a:r>
              <a:rPr lang="en-US" sz="2400" dirty="0"/>
              <a:t>Option 2: Use the velocity of the station at the downstream end of the cell</a:t>
            </a:r>
          </a:p>
          <a:p>
            <a:pPr marL="800100" lvl="1" indent="-342900">
              <a:buFont typeface="Arial" panose="020B0604020202020204" pitchFamily="34" charset="0"/>
              <a:buChar char="•"/>
            </a:pPr>
            <a:r>
              <a:rPr lang="en-US" sz="2400" dirty="0"/>
              <a:t>Option 3: Linearly interpolate between stations on each end of the cell</a:t>
            </a:r>
          </a:p>
          <a:p>
            <a:pPr marL="342900" indent="-342900">
              <a:buFont typeface="Arial" panose="020B0604020202020204" pitchFamily="34" charset="0"/>
              <a:buChar char="•"/>
            </a:pPr>
            <a:endParaRPr lang="en-US" sz="2400" dirty="0"/>
          </a:p>
        </p:txBody>
      </p:sp>
    </p:spTree>
    <p:extLst>
      <p:ext uri="{BB962C8B-B14F-4D97-AF65-F5344CB8AC3E}">
        <p14:creationId xmlns:p14="http://schemas.microsoft.com/office/powerpoint/2010/main" val="9287681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65F88C-60AE-47DB-95F7-6720BDEC9927}"/>
              </a:ext>
            </a:extLst>
          </p:cNvPr>
          <p:cNvSpPr txBox="1"/>
          <p:nvPr/>
        </p:nvSpPr>
        <p:spPr>
          <a:xfrm>
            <a:off x="986971" y="434980"/>
            <a:ext cx="7249886" cy="584775"/>
          </a:xfrm>
          <a:prstGeom prst="rect">
            <a:avLst/>
          </a:prstGeom>
          <a:noFill/>
        </p:spPr>
        <p:txBody>
          <a:bodyPr wrap="square" rtlCol="0">
            <a:spAutoFit/>
          </a:bodyPr>
          <a:lstStyle/>
          <a:p>
            <a:r>
              <a:rPr lang="en-US" sz="3200" dirty="0"/>
              <a:t>Advection with 1D Particle Tracking Model</a:t>
            </a:r>
          </a:p>
        </p:txBody>
      </p:sp>
      <p:sp>
        <p:nvSpPr>
          <p:cNvPr id="3" name="TextBox 2">
            <a:extLst>
              <a:ext uri="{FF2B5EF4-FFF2-40B4-BE49-F238E27FC236}">
                <a16:creationId xmlns:a16="http://schemas.microsoft.com/office/drawing/2014/main" id="{1B5D3F0A-0D38-46A7-B8E4-0ADDD4B3D240}"/>
              </a:ext>
            </a:extLst>
          </p:cNvPr>
          <p:cNvSpPr txBox="1"/>
          <p:nvPr/>
        </p:nvSpPr>
        <p:spPr>
          <a:xfrm>
            <a:off x="986971" y="1019859"/>
            <a:ext cx="6458857" cy="3046988"/>
          </a:xfrm>
          <a:prstGeom prst="rect">
            <a:avLst/>
          </a:prstGeom>
          <a:noFill/>
        </p:spPr>
        <p:txBody>
          <a:bodyPr wrap="square" rtlCol="0">
            <a:spAutoFit/>
          </a:bodyPr>
          <a:lstStyle/>
          <a:p>
            <a:pPr marL="342900" indent="-342900">
              <a:buFont typeface="Arial" panose="020B0604020202020204" pitchFamily="34" charset="0"/>
              <a:buChar char="•"/>
            </a:pPr>
            <a:r>
              <a:rPr lang="en-US" sz="2400" dirty="0"/>
              <a:t>Chosen method was simplified from Si3D PTM developed by Pete Smith (USGS, Ret.), which borrowed ideas from </a:t>
            </a:r>
            <a:r>
              <a:rPr lang="en-US" sz="2400" dirty="0" err="1"/>
              <a:t>Dunsbergen</a:t>
            </a:r>
            <a:r>
              <a:rPr lang="en-US" sz="2400" dirty="0"/>
              <a:t> and Stelling (1993) as well as USGS MODPATH.</a:t>
            </a:r>
          </a:p>
          <a:p>
            <a:pPr marL="342900" indent="-342900">
              <a:buFont typeface="Arial" panose="020B0604020202020204" pitchFamily="34" charset="0"/>
              <a:buChar char="•"/>
            </a:pPr>
            <a:r>
              <a:rPr lang="en-US" sz="2400" dirty="0"/>
              <a:t>Removed 3D reference to </a:t>
            </a:r>
            <a:r>
              <a:rPr lang="en-US" sz="2400" i="1" dirty="0"/>
              <a:t>y-</a:t>
            </a:r>
            <a:r>
              <a:rPr lang="en-US" sz="2400" dirty="0"/>
              <a:t> or </a:t>
            </a:r>
            <a:r>
              <a:rPr lang="en-US" sz="2400" i="1" dirty="0"/>
              <a:t>z-</a:t>
            </a:r>
            <a:r>
              <a:rPr lang="en-US" sz="2400" dirty="0"/>
              <a:t> velocities, or layers</a:t>
            </a:r>
          </a:p>
          <a:p>
            <a:pPr marL="342900" indent="-342900">
              <a:buFont typeface="Arial" panose="020B0604020202020204" pitchFamily="34" charset="0"/>
              <a:buChar char="•"/>
            </a:pPr>
            <a:r>
              <a:rPr lang="en-US" sz="2400" dirty="0"/>
              <a:t>Removed features involving turbulence, random walk, and diffusion coefficients</a:t>
            </a:r>
          </a:p>
        </p:txBody>
      </p:sp>
    </p:spTree>
    <p:extLst>
      <p:ext uri="{BB962C8B-B14F-4D97-AF65-F5344CB8AC3E}">
        <p14:creationId xmlns:p14="http://schemas.microsoft.com/office/powerpoint/2010/main" val="3729526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65F88C-60AE-47DB-95F7-6720BDEC9927}"/>
              </a:ext>
            </a:extLst>
          </p:cNvPr>
          <p:cNvSpPr txBox="1"/>
          <p:nvPr/>
        </p:nvSpPr>
        <p:spPr>
          <a:xfrm>
            <a:off x="957943" y="434980"/>
            <a:ext cx="6335486" cy="830997"/>
          </a:xfrm>
          <a:prstGeom prst="rect">
            <a:avLst/>
          </a:prstGeom>
          <a:noFill/>
        </p:spPr>
        <p:txBody>
          <a:bodyPr wrap="square" rtlCol="0">
            <a:spAutoFit/>
          </a:bodyPr>
          <a:lstStyle/>
          <a:p>
            <a:r>
              <a:rPr lang="en-US" sz="4800" dirty="0"/>
              <a:t>Goal</a:t>
            </a:r>
          </a:p>
        </p:txBody>
      </p:sp>
      <p:sp>
        <p:nvSpPr>
          <p:cNvPr id="3" name="TextBox 2">
            <a:extLst>
              <a:ext uri="{FF2B5EF4-FFF2-40B4-BE49-F238E27FC236}">
                <a16:creationId xmlns:a16="http://schemas.microsoft.com/office/drawing/2014/main" id="{1B5D3F0A-0D38-46A7-B8E4-0ADDD4B3D240}"/>
              </a:ext>
            </a:extLst>
          </p:cNvPr>
          <p:cNvSpPr txBox="1"/>
          <p:nvPr/>
        </p:nvSpPr>
        <p:spPr>
          <a:xfrm>
            <a:off x="1059543" y="1553029"/>
            <a:ext cx="6458857" cy="2062103"/>
          </a:xfrm>
          <a:prstGeom prst="rect">
            <a:avLst/>
          </a:prstGeom>
          <a:noFill/>
        </p:spPr>
        <p:txBody>
          <a:bodyPr wrap="square" rtlCol="0">
            <a:spAutoFit/>
          </a:bodyPr>
          <a:lstStyle/>
          <a:p>
            <a:r>
              <a:rPr lang="en-US" sz="3200" dirty="0"/>
              <a:t>Create a spatial representation of constituent values at the end of a flood tide through advection of data from nearby sites</a:t>
            </a:r>
          </a:p>
        </p:txBody>
      </p:sp>
    </p:spTree>
    <p:extLst>
      <p:ext uri="{BB962C8B-B14F-4D97-AF65-F5344CB8AC3E}">
        <p14:creationId xmlns:p14="http://schemas.microsoft.com/office/powerpoint/2010/main" val="19202411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65F88C-60AE-47DB-95F7-6720BDEC9927}"/>
              </a:ext>
            </a:extLst>
          </p:cNvPr>
          <p:cNvSpPr txBox="1"/>
          <p:nvPr/>
        </p:nvSpPr>
        <p:spPr>
          <a:xfrm>
            <a:off x="986971" y="434980"/>
            <a:ext cx="7249886" cy="584775"/>
          </a:xfrm>
          <a:prstGeom prst="rect">
            <a:avLst/>
          </a:prstGeom>
          <a:noFill/>
        </p:spPr>
        <p:txBody>
          <a:bodyPr wrap="square" rtlCol="0">
            <a:spAutoFit/>
          </a:bodyPr>
          <a:lstStyle/>
          <a:p>
            <a:r>
              <a:rPr lang="en-US" sz="3200" dirty="0"/>
              <a:t>Advection with 1D Particle Tracking Model</a:t>
            </a:r>
          </a:p>
        </p:txBody>
      </p:sp>
      <p:sp>
        <p:nvSpPr>
          <p:cNvPr id="3" name="TextBox 2">
            <a:extLst>
              <a:ext uri="{FF2B5EF4-FFF2-40B4-BE49-F238E27FC236}">
                <a16:creationId xmlns:a16="http://schemas.microsoft.com/office/drawing/2014/main" id="{1B5D3F0A-0D38-46A7-B8E4-0ADDD4B3D240}"/>
              </a:ext>
            </a:extLst>
          </p:cNvPr>
          <p:cNvSpPr txBox="1"/>
          <p:nvPr/>
        </p:nvSpPr>
        <p:spPr>
          <a:xfrm>
            <a:off x="986971" y="1019859"/>
            <a:ext cx="6458857" cy="3323987"/>
          </a:xfrm>
          <a:prstGeom prst="rect">
            <a:avLst/>
          </a:prstGeom>
          <a:noFill/>
        </p:spPr>
        <p:txBody>
          <a:bodyPr wrap="square" rtlCol="0">
            <a:spAutoFit/>
          </a:bodyPr>
          <a:lstStyle/>
          <a:p>
            <a:pPr marL="342900" indent="-342900">
              <a:buFont typeface="Arial" panose="020B0604020202020204" pitchFamily="34" charset="0"/>
              <a:buChar char="•"/>
            </a:pPr>
            <a:r>
              <a:rPr lang="en-US" sz="1400" dirty="0"/>
              <a:t>1. Define time remaining in PTM time step</a:t>
            </a:r>
          </a:p>
          <a:p>
            <a:pPr marL="342900" indent="-342900">
              <a:buFont typeface="Arial" panose="020B0604020202020204" pitchFamily="34" charset="0"/>
              <a:buChar char="•"/>
            </a:pPr>
            <a:r>
              <a:rPr lang="en-US" sz="1400" dirty="0"/>
              <a:t>2. Compute (by time interpolation) the velocities at all cell faces with particles</a:t>
            </a:r>
          </a:p>
          <a:p>
            <a:pPr marL="342900" indent="-342900">
              <a:buFont typeface="Arial" panose="020B0604020202020204" pitchFamily="34" charset="0"/>
              <a:buChar char="•"/>
            </a:pPr>
            <a:r>
              <a:rPr lang="en-US" sz="1400" dirty="0"/>
              <a:t>3. Compute coefficients for all cells with particle</a:t>
            </a:r>
          </a:p>
          <a:p>
            <a:pPr marL="342900" indent="-342900">
              <a:buFont typeface="Arial" panose="020B0604020202020204" pitchFamily="34" charset="0"/>
              <a:buChar char="•"/>
            </a:pPr>
            <a:r>
              <a:rPr lang="en-US" sz="1400" dirty="0"/>
              <a:t>    Ax, Bx, </a:t>
            </a:r>
            <a:r>
              <a:rPr lang="en-US" sz="1400" dirty="0" err="1"/>
              <a:t>Cx</a:t>
            </a:r>
            <a:endParaRPr lang="en-US" sz="1400" dirty="0"/>
          </a:p>
          <a:p>
            <a:pPr marL="342900" indent="-342900">
              <a:buFont typeface="Arial" panose="020B0604020202020204" pitchFamily="34" charset="0"/>
              <a:buChar char="•"/>
            </a:pPr>
            <a:r>
              <a:rPr lang="en-US" sz="1400" dirty="0"/>
              <a:t>4. Use equations 8, 9, 10 or 11b, 12b, 13b to move particles.  Check if particle remains in cell</a:t>
            </a:r>
          </a:p>
          <a:p>
            <a:pPr marL="342900" indent="-342900">
              <a:buFont typeface="Arial" panose="020B0604020202020204" pitchFamily="34" charset="0"/>
              <a:buChar char="•"/>
            </a:pPr>
            <a:r>
              <a:rPr lang="en-US" sz="1400" dirty="0"/>
              <a:t>    </a:t>
            </a:r>
            <a:r>
              <a:rPr lang="en-US" sz="1400" dirty="0" err="1"/>
              <a:t>i</a:t>
            </a:r>
            <a:r>
              <a:rPr lang="en-US" sz="1400" dirty="0"/>
              <a:t>) If yes, then </a:t>
            </a:r>
            <a:r>
              <a:rPr lang="en-US" sz="1400" dirty="0" err="1"/>
              <a:t>reintialize</a:t>
            </a:r>
            <a:r>
              <a:rPr lang="en-US" sz="1400" dirty="0"/>
              <a:t> the particle location and return to step 1 to begin the next particle tracking time step</a:t>
            </a:r>
          </a:p>
          <a:p>
            <a:pPr marL="342900" indent="-342900">
              <a:buFont typeface="Arial" panose="020B0604020202020204" pitchFamily="34" charset="0"/>
              <a:buChar char="•"/>
            </a:pPr>
            <a:r>
              <a:rPr lang="en-US" sz="1400" dirty="0"/>
              <a:t>    ii) If no, then </a:t>
            </a:r>
          </a:p>
          <a:p>
            <a:pPr marL="342900" indent="-342900">
              <a:buFont typeface="Arial" panose="020B0604020202020204" pitchFamily="34" charset="0"/>
              <a:buChar char="•"/>
            </a:pPr>
            <a:r>
              <a:rPr lang="en-US" sz="1400" dirty="0"/>
              <a:t>        a. Identify the cell face that the particle will exit through and the time it will take to reach the exit face</a:t>
            </a:r>
          </a:p>
          <a:p>
            <a:pPr marL="342900" indent="-342900">
              <a:buFont typeface="Arial" panose="020B0604020202020204" pitchFamily="34" charset="0"/>
              <a:buChar char="•"/>
            </a:pPr>
            <a:r>
              <a:rPr lang="en-US" sz="1400" dirty="0"/>
              <a:t>        b. Compute the location the particle will exit the cell using </a:t>
            </a:r>
            <a:r>
              <a:rPr lang="en-US" sz="1400" dirty="0" err="1"/>
              <a:t>eqs</a:t>
            </a:r>
            <a:r>
              <a:rPr lang="en-US" sz="1400" dirty="0"/>
              <a:t>. 8, 9 ,10 or 11b, 12b, 13b as necessary</a:t>
            </a:r>
          </a:p>
          <a:p>
            <a:pPr marL="342900" indent="-342900">
              <a:buFont typeface="Arial" panose="020B0604020202020204" pitchFamily="34" charset="0"/>
              <a:buChar char="•"/>
            </a:pPr>
            <a:r>
              <a:rPr lang="en-US" sz="1400" dirty="0"/>
              <a:t>        c. Return to step 1</a:t>
            </a:r>
          </a:p>
          <a:p>
            <a:endParaRPr lang="en-US" sz="1400" dirty="0"/>
          </a:p>
        </p:txBody>
      </p:sp>
    </p:spTree>
    <p:extLst>
      <p:ext uri="{BB962C8B-B14F-4D97-AF65-F5344CB8AC3E}">
        <p14:creationId xmlns:p14="http://schemas.microsoft.com/office/powerpoint/2010/main" val="34017825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65F88C-60AE-47DB-95F7-6720BDEC9927}"/>
              </a:ext>
            </a:extLst>
          </p:cNvPr>
          <p:cNvSpPr txBox="1"/>
          <p:nvPr/>
        </p:nvSpPr>
        <p:spPr>
          <a:xfrm>
            <a:off x="957943" y="434980"/>
            <a:ext cx="6335486" cy="830997"/>
          </a:xfrm>
          <a:prstGeom prst="rect">
            <a:avLst/>
          </a:prstGeom>
          <a:noFill/>
        </p:spPr>
        <p:txBody>
          <a:bodyPr wrap="square" rtlCol="0">
            <a:spAutoFit/>
          </a:bodyPr>
          <a:lstStyle/>
          <a:p>
            <a:r>
              <a:rPr lang="en-US" sz="4800" dirty="0"/>
              <a:t>PTM Advection Method</a:t>
            </a:r>
          </a:p>
        </p:txBody>
      </p:sp>
      <p:sp>
        <p:nvSpPr>
          <p:cNvPr id="3" name="TextBox 2">
            <a:extLst>
              <a:ext uri="{FF2B5EF4-FFF2-40B4-BE49-F238E27FC236}">
                <a16:creationId xmlns:a16="http://schemas.microsoft.com/office/drawing/2014/main" id="{1B5D3F0A-0D38-46A7-B8E4-0ADDD4B3D240}"/>
              </a:ext>
            </a:extLst>
          </p:cNvPr>
          <p:cNvSpPr txBox="1"/>
          <p:nvPr/>
        </p:nvSpPr>
        <p:spPr>
          <a:xfrm>
            <a:off x="1059543" y="1378861"/>
            <a:ext cx="6458857" cy="3046988"/>
          </a:xfrm>
          <a:prstGeom prst="rect">
            <a:avLst/>
          </a:prstGeom>
          <a:noFill/>
        </p:spPr>
        <p:txBody>
          <a:bodyPr wrap="square" rtlCol="0">
            <a:spAutoFit/>
          </a:bodyPr>
          <a:lstStyle/>
          <a:p>
            <a:pPr marL="285750" indent="-285750">
              <a:buFont typeface="Arial" panose="020B0604020202020204" pitchFamily="34" charset="0"/>
              <a:buChar char="•"/>
            </a:pPr>
            <a:r>
              <a:rPr lang="en-US" sz="2400" dirty="0"/>
              <a:t>To accurately calculate the furthest extent of each parcel, need a single T-X-U velocity field at the edge of each cell</a:t>
            </a:r>
          </a:p>
          <a:p>
            <a:pPr marL="285750" indent="-285750">
              <a:buFont typeface="Arial" panose="020B0604020202020204" pitchFamily="34" charset="0"/>
              <a:buChar char="•"/>
            </a:pPr>
            <a:r>
              <a:rPr lang="en-US" sz="2400" dirty="0"/>
              <a:t>Cells run between stations</a:t>
            </a:r>
          </a:p>
          <a:p>
            <a:pPr marL="285750" indent="-285750">
              <a:buFont typeface="Arial" panose="020B0604020202020204" pitchFamily="34" charset="0"/>
              <a:buChar char="•"/>
            </a:pPr>
            <a:r>
              <a:rPr lang="en-US" sz="2400" dirty="0"/>
              <a:t>Cells are added at either end of the reach to allow advection beyond stations</a:t>
            </a:r>
          </a:p>
          <a:p>
            <a:pPr marL="742950" lvl="1" indent="-285750">
              <a:buFont typeface="Arial" panose="020B0604020202020204" pitchFamily="34" charset="0"/>
              <a:buChar char="•"/>
            </a:pPr>
            <a:r>
              <a:rPr lang="en-US" sz="2400" dirty="0"/>
              <a:t>Extrapolate nearest station velocity and multiply by a scalar</a:t>
            </a:r>
          </a:p>
        </p:txBody>
      </p:sp>
    </p:spTree>
    <p:extLst>
      <p:ext uri="{BB962C8B-B14F-4D97-AF65-F5344CB8AC3E}">
        <p14:creationId xmlns:p14="http://schemas.microsoft.com/office/powerpoint/2010/main" val="24581940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65F88C-60AE-47DB-95F7-6720BDEC9927}"/>
              </a:ext>
            </a:extLst>
          </p:cNvPr>
          <p:cNvSpPr txBox="1"/>
          <p:nvPr/>
        </p:nvSpPr>
        <p:spPr>
          <a:xfrm>
            <a:off x="957943" y="434980"/>
            <a:ext cx="6335486" cy="584775"/>
          </a:xfrm>
          <a:prstGeom prst="rect">
            <a:avLst/>
          </a:prstGeom>
          <a:noFill/>
        </p:spPr>
        <p:txBody>
          <a:bodyPr wrap="square" rtlCol="0">
            <a:spAutoFit/>
          </a:bodyPr>
          <a:lstStyle/>
          <a:p>
            <a:r>
              <a:rPr lang="en-US" sz="3200" dirty="0"/>
              <a:t>Simple Advection vs. PTM Advection</a:t>
            </a:r>
          </a:p>
        </p:txBody>
      </p:sp>
      <p:pic>
        <p:nvPicPr>
          <p:cNvPr id="7" name="Picture 6">
            <a:extLst>
              <a:ext uri="{FF2B5EF4-FFF2-40B4-BE49-F238E27FC236}">
                <a16:creationId xmlns:a16="http://schemas.microsoft.com/office/drawing/2014/main" id="{A5D4828C-4EE8-4FE3-B9FB-41FAE067A991}"/>
              </a:ext>
            </a:extLst>
          </p:cNvPr>
          <p:cNvPicPr>
            <a:picLocks noChangeAspect="1"/>
          </p:cNvPicPr>
          <p:nvPr/>
        </p:nvPicPr>
        <p:blipFill>
          <a:blip r:embed="rId3"/>
          <a:stretch>
            <a:fillRect/>
          </a:stretch>
        </p:blipFill>
        <p:spPr>
          <a:xfrm>
            <a:off x="1325984" y="937491"/>
            <a:ext cx="6492032" cy="3878357"/>
          </a:xfrm>
          <a:prstGeom prst="rect">
            <a:avLst/>
          </a:prstGeom>
        </p:spPr>
      </p:pic>
      <p:sp>
        <p:nvSpPr>
          <p:cNvPr id="8" name="TextBox 7">
            <a:extLst>
              <a:ext uri="{FF2B5EF4-FFF2-40B4-BE49-F238E27FC236}">
                <a16:creationId xmlns:a16="http://schemas.microsoft.com/office/drawing/2014/main" id="{8EECA6AB-8222-4479-AA9F-EB0BC6A2083D}"/>
              </a:ext>
            </a:extLst>
          </p:cNvPr>
          <p:cNvSpPr txBox="1"/>
          <p:nvPr/>
        </p:nvSpPr>
        <p:spPr>
          <a:xfrm>
            <a:off x="1909118" y="3653725"/>
            <a:ext cx="2829795" cy="646331"/>
          </a:xfrm>
          <a:prstGeom prst="rect">
            <a:avLst/>
          </a:prstGeom>
          <a:noFill/>
        </p:spPr>
        <p:txBody>
          <a:bodyPr wrap="square" rtlCol="0">
            <a:spAutoFit/>
          </a:bodyPr>
          <a:lstStyle/>
          <a:p>
            <a:r>
              <a:rPr lang="en-US" sz="1200" dirty="0">
                <a:solidFill>
                  <a:schemeClr val="bg1"/>
                </a:solidFill>
              </a:rPr>
              <a:t>Note:</a:t>
            </a:r>
          </a:p>
          <a:p>
            <a:pPr marL="285750" indent="-285750">
              <a:buFont typeface="Arial" panose="020B0604020202020204" pitchFamily="34" charset="0"/>
              <a:buChar char="•"/>
            </a:pPr>
            <a:r>
              <a:rPr lang="en-US" sz="1200" dirty="0">
                <a:solidFill>
                  <a:schemeClr val="bg1"/>
                </a:solidFill>
              </a:rPr>
              <a:t>SDI is approx. 18 km upstream of MAL</a:t>
            </a:r>
          </a:p>
          <a:p>
            <a:pPr marL="285750" indent="-285750">
              <a:buFont typeface="Arial" panose="020B0604020202020204" pitchFamily="34" charset="0"/>
              <a:buChar char="•"/>
            </a:pPr>
            <a:r>
              <a:rPr lang="en-US" sz="1200" dirty="0">
                <a:solidFill>
                  <a:schemeClr val="bg1"/>
                </a:solidFill>
              </a:rPr>
              <a:t>SRV is approx. 9 km upstream of SRI</a:t>
            </a:r>
          </a:p>
        </p:txBody>
      </p:sp>
    </p:spTree>
    <p:extLst>
      <p:ext uri="{BB962C8B-B14F-4D97-AF65-F5344CB8AC3E}">
        <p14:creationId xmlns:p14="http://schemas.microsoft.com/office/powerpoint/2010/main" val="11555884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65F88C-60AE-47DB-95F7-6720BDEC9927}"/>
              </a:ext>
            </a:extLst>
          </p:cNvPr>
          <p:cNvSpPr txBox="1"/>
          <p:nvPr/>
        </p:nvSpPr>
        <p:spPr>
          <a:xfrm>
            <a:off x="957943" y="434980"/>
            <a:ext cx="6335486" cy="584775"/>
          </a:xfrm>
          <a:prstGeom prst="rect">
            <a:avLst/>
          </a:prstGeom>
          <a:noFill/>
        </p:spPr>
        <p:txBody>
          <a:bodyPr wrap="square" rtlCol="0">
            <a:spAutoFit/>
          </a:bodyPr>
          <a:lstStyle/>
          <a:p>
            <a:r>
              <a:rPr lang="en-US" sz="3200" dirty="0"/>
              <a:t>Simple Advection vs. PTM Advection</a:t>
            </a:r>
          </a:p>
        </p:txBody>
      </p:sp>
      <p:pic>
        <p:nvPicPr>
          <p:cNvPr id="7" name="Picture 6">
            <a:extLst>
              <a:ext uri="{FF2B5EF4-FFF2-40B4-BE49-F238E27FC236}">
                <a16:creationId xmlns:a16="http://schemas.microsoft.com/office/drawing/2014/main" id="{A5D4828C-4EE8-4FE3-B9FB-41FAE067A991}"/>
              </a:ext>
            </a:extLst>
          </p:cNvPr>
          <p:cNvPicPr>
            <a:picLocks noChangeAspect="1"/>
          </p:cNvPicPr>
          <p:nvPr/>
        </p:nvPicPr>
        <p:blipFill>
          <a:blip r:embed="rId3"/>
          <a:stretch>
            <a:fillRect/>
          </a:stretch>
        </p:blipFill>
        <p:spPr>
          <a:xfrm>
            <a:off x="1325984" y="937491"/>
            <a:ext cx="6492032" cy="3878356"/>
          </a:xfrm>
          <a:prstGeom prst="rect">
            <a:avLst/>
          </a:prstGeom>
        </p:spPr>
      </p:pic>
      <p:sp>
        <p:nvSpPr>
          <p:cNvPr id="5" name="TextBox 4">
            <a:extLst>
              <a:ext uri="{FF2B5EF4-FFF2-40B4-BE49-F238E27FC236}">
                <a16:creationId xmlns:a16="http://schemas.microsoft.com/office/drawing/2014/main" id="{31F4FEE0-772E-4A62-B743-B45B9EA6BA13}"/>
              </a:ext>
            </a:extLst>
          </p:cNvPr>
          <p:cNvSpPr txBox="1"/>
          <p:nvPr/>
        </p:nvSpPr>
        <p:spPr>
          <a:xfrm>
            <a:off x="5350035" y="3654263"/>
            <a:ext cx="1892594" cy="646331"/>
          </a:xfrm>
          <a:prstGeom prst="rect">
            <a:avLst/>
          </a:prstGeom>
          <a:noFill/>
        </p:spPr>
        <p:txBody>
          <a:bodyPr wrap="square" rtlCol="0">
            <a:spAutoFit/>
          </a:bodyPr>
          <a:lstStyle/>
          <a:p>
            <a:r>
              <a:rPr lang="en-US" sz="1200" dirty="0">
                <a:solidFill>
                  <a:schemeClr val="bg1"/>
                </a:solidFill>
              </a:rPr>
              <a:t>PTM-advected excursion is approx. 15 min longer and 1 km shorter</a:t>
            </a:r>
          </a:p>
        </p:txBody>
      </p:sp>
      <p:sp>
        <p:nvSpPr>
          <p:cNvPr id="4" name="Arc 3">
            <a:extLst>
              <a:ext uri="{FF2B5EF4-FFF2-40B4-BE49-F238E27FC236}">
                <a16:creationId xmlns:a16="http://schemas.microsoft.com/office/drawing/2014/main" id="{91C33A37-DB90-4911-837A-8D26D92F9D47}"/>
              </a:ext>
            </a:extLst>
          </p:cNvPr>
          <p:cNvSpPr/>
          <p:nvPr/>
        </p:nvSpPr>
        <p:spPr>
          <a:xfrm rot="10492379">
            <a:off x="5131463" y="3773853"/>
            <a:ext cx="382440" cy="325312"/>
          </a:xfrm>
          <a:prstGeom prst="arc">
            <a:avLst/>
          </a:prstGeom>
          <a:ln>
            <a:solidFill>
              <a:schemeClr val="bg1"/>
            </a:solidFill>
            <a:tailEnd type="triangle" w="lg"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highlight>
                <a:srgbClr val="C0C0C0"/>
              </a:highlight>
            </a:endParaRPr>
          </a:p>
        </p:txBody>
      </p:sp>
    </p:spTree>
    <p:extLst>
      <p:ext uri="{BB962C8B-B14F-4D97-AF65-F5344CB8AC3E}">
        <p14:creationId xmlns:p14="http://schemas.microsoft.com/office/powerpoint/2010/main" val="13518996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65F88C-60AE-47DB-95F7-6720BDEC9927}"/>
              </a:ext>
            </a:extLst>
          </p:cNvPr>
          <p:cNvSpPr txBox="1"/>
          <p:nvPr/>
        </p:nvSpPr>
        <p:spPr>
          <a:xfrm>
            <a:off x="957943" y="434980"/>
            <a:ext cx="7416800" cy="523220"/>
          </a:xfrm>
          <a:prstGeom prst="rect">
            <a:avLst/>
          </a:prstGeom>
          <a:noFill/>
        </p:spPr>
        <p:txBody>
          <a:bodyPr wrap="square" rtlCol="0">
            <a:spAutoFit/>
          </a:bodyPr>
          <a:lstStyle/>
          <a:p>
            <a:r>
              <a:rPr lang="en-US" sz="2800" dirty="0"/>
              <a:t>PTM Advection of Constituents (MAL to LIB)</a:t>
            </a:r>
          </a:p>
        </p:txBody>
      </p:sp>
      <p:pic>
        <p:nvPicPr>
          <p:cNvPr id="7" name="Picture 6">
            <a:extLst>
              <a:ext uri="{FF2B5EF4-FFF2-40B4-BE49-F238E27FC236}">
                <a16:creationId xmlns:a16="http://schemas.microsoft.com/office/drawing/2014/main" id="{A5D4828C-4EE8-4FE3-B9FB-41FAE067A991}"/>
              </a:ext>
            </a:extLst>
          </p:cNvPr>
          <p:cNvPicPr>
            <a:picLocks noChangeAspect="1"/>
          </p:cNvPicPr>
          <p:nvPr/>
        </p:nvPicPr>
        <p:blipFill>
          <a:blip r:embed="rId3"/>
          <a:stretch>
            <a:fillRect/>
          </a:stretch>
        </p:blipFill>
        <p:spPr>
          <a:xfrm>
            <a:off x="1325985" y="937491"/>
            <a:ext cx="6492030" cy="3878356"/>
          </a:xfrm>
          <a:prstGeom prst="rect">
            <a:avLst/>
          </a:prstGeom>
        </p:spPr>
      </p:pic>
      <p:sp>
        <p:nvSpPr>
          <p:cNvPr id="4" name="Arc 3">
            <a:extLst>
              <a:ext uri="{FF2B5EF4-FFF2-40B4-BE49-F238E27FC236}">
                <a16:creationId xmlns:a16="http://schemas.microsoft.com/office/drawing/2014/main" id="{91C33A37-DB90-4911-837A-8D26D92F9D47}"/>
              </a:ext>
            </a:extLst>
          </p:cNvPr>
          <p:cNvSpPr/>
          <p:nvPr/>
        </p:nvSpPr>
        <p:spPr>
          <a:xfrm rot="10492379">
            <a:off x="5131463" y="3773853"/>
            <a:ext cx="382440" cy="325312"/>
          </a:xfrm>
          <a:prstGeom prst="arc">
            <a:avLst/>
          </a:prstGeom>
          <a:ln>
            <a:solidFill>
              <a:schemeClr val="bg1"/>
            </a:solidFill>
            <a:tailEnd type="triangle" w="lg"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highlight>
                <a:srgbClr val="C0C0C0"/>
              </a:highlight>
            </a:endParaRPr>
          </a:p>
        </p:txBody>
      </p:sp>
    </p:spTree>
    <p:extLst>
      <p:ext uri="{BB962C8B-B14F-4D97-AF65-F5344CB8AC3E}">
        <p14:creationId xmlns:p14="http://schemas.microsoft.com/office/powerpoint/2010/main" val="27108479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65F88C-60AE-47DB-95F7-6720BDEC9927}"/>
              </a:ext>
            </a:extLst>
          </p:cNvPr>
          <p:cNvSpPr txBox="1"/>
          <p:nvPr/>
        </p:nvSpPr>
        <p:spPr>
          <a:xfrm>
            <a:off x="957942" y="434980"/>
            <a:ext cx="7235371" cy="523220"/>
          </a:xfrm>
          <a:prstGeom prst="rect">
            <a:avLst/>
          </a:prstGeom>
          <a:noFill/>
        </p:spPr>
        <p:txBody>
          <a:bodyPr wrap="square" rtlCol="0">
            <a:spAutoFit/>
          </a:bodyPr>
          <a:lstStyle/>
          <a:p>
            <a:r>
              <a:rPr lang="en-US" sz="2800" dirty="0"/>
              <a:t>PTM Advection of Constituents (SDI to LIB)</a:t>
            </a:r>
          </a:p>
        </p:txBody>
      </p:sp>
      <p:pic>
        <p:nvPicPr>
          <p:cNvPr id="7" name="Picture 6">
            <a:extLst>
              <a:ext uri="{FF2B5EF4-FFF2-40B4-BE49-F238E27FC236}">
                <a16:creationId xmlns:a16="http://schemas.microsoft.com/office/drawing/2014/main" id="{A5D4828C-4EE8-4FE3-B9FB-41FAE067A991}"/>
              </a:ext>
            </a:extLst>
          </p:cNvPr>
          <p:cNvPicPr>
            <a:picLocks noChangeAspect="1"/>
          </p:cNvPicPr>
          <p:nvPr/>
        </p:nvPicPr>
        <p:blipFill>
          <a:blip r:embed="rId3"/>
          <a:stretch>
            <a:fillRect/>
          </a:stretch>
        </p:blipFill>
        <p:spPr>
          <a:xfrm>
            <a:off x="1325985" y="937491"/>
            <a:ext cx="6492030" cy="3878355"/>
          </a:xfrm>
          <a:prstGeom prst="rect">
            <a:avLst/>
          </a:prstGeom>
        </p:spPr>
      </p:pic>
    </p:spTree>
    <p:extLst>
      <p:ext uri="{BB962C8B-B14F-4D97-AF65-F5344CB8AC3E}">
        <p14:creationId xmlns:p14="http://schemas.microsoft.com/office/powerpoint/2010/main" val="1593983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C65F88C-60AE-47DB-95F7-6720BDEC9927}"/>
              </a:ext>
            </a:extLst>
          </p:cNvPr>
          <p:cNvSpPr txBox="1"/>
          <p:nvPr/>
        </p:nvSpPr>
        <p:spPr>
          <a:xfrm>
            <a:off x="957943" y="434980"/>
            <a:ext cx="6335486" cy="584775"/>
          </a:xfrm>
          <a:prstGeom prst="rect">
            <a:avLst/>
          </a:prstGeom>
          <a:noFill/>
        </p:spPr>
        <p:txBody>
          <a:bodyPr wrap="square" rtlCol="0">
            <a:spAutoFit/>
          </a:bodyPr>
          <a:lstStyle/>
          <a:p>
            <a:r>
              <a:rPr lang="en-US" sz="3200" dirty="0"/>
              <a:t>Simple Advection Method</a:t>
            </a:r>
          </a:p>
        </p:txBody>
      </p:sp>
      <p:sp>
        <p:nvSpPr>
          <p:cNvPr id="3" name="TextBox 2">
            <a:extLst>
              <a:ext uri="{FF2B5EF4-FFF2-40B4-BE49-F238E27FC236}">
                <a16:creationId xmlns:a16="http://schemas.microsoft.com/office/drawing/2014/main" id="{1B5D3F0A-0D38-46A7-B8E4-0ADDD4B3D240}"/>
              </a:ext>
            </a:extLst>
          </p:cNvPr>
          <p:cNvSpPr txBox="1"/>
          <p:nvPr/>
        </p:nvSpPr>
        <p:spPr>
          <a:xfrm>
            <a:off x="1059543" y="1019755"/>
            <a:ext cx="6458857" cy="3416320"/>
          </a:xfrm>
          <a:prstGeom prst="rect">
            <a:avLst/>
          </a:prstGeom>
          <a:noFill/>
        </p:spPr>
        <p:txBody>
          <a:bodyPr wrap="square" rtlCol="0">
            <a:spAutoFit/>
          </a:bodyPr>
          <a:lstStyle/>
          <a:p>
            <a:pPr marL="285750" indent="-285750">
              <a:buFont typeface="Arial" panose="020B0604020202020204" pitchFamily="34" charset="0"/>
              <a:buChar char="•"/>
            </a:pPr>
            <a:r>
              <a:rPr lang="en-US" sz="2400" dirty="0"/>
              <a:t>Identify the start and end of the flood tide at each station in the reach</a:t>
            </a:r>
          </a:p>
          <a:p>
            <a:pPr marL="285750" indent="-285750">
              <a:buFont typeface="Arial" panose="020B0604020202020204" pitchFamily="34" charset="0"/>
              <a:buChar char="•"/>
            </a:pPr>
            <a:r>
              <a:rPr lang="en-US" sz="2400" dirty="0" err="1"/>
              <a:t>Advect</a:t>
            </a:r>
            <a:r>
              <a:rPr lang="en-US" sz="2400" dirty="0"/>
              <a:t> parcels of water from the station at each time step of the flood tide</a:t>
            </a:r>
          </a:p>
          <a:p>
            <a:pPr marL="285750" indent="-285750">
              <a:buFont typeface="Arial" panose="020B0604020202020204" pitchFamily="34" charset="0"/>
              <a:buChar char="•"/>
            </a:pPr>
            <a:r>
              <a:rPr lang="en-US" sz="2400" dirty="0"/>
              <a:t>Assign constituent values to each parcel from station observations</a:t>
            </a:r>
          </a:p>
          <a:p>
            <a:pPr marL="285750" indent="-285750">
              <a:buFont typeface="Arial" panose="020B0604020202020204" pitchFamily="34" charset="0"/>
              <a:buChar char="•"/>
            </a:pPr>
            <a:r>
              <a:rPr lang="en-US" sz="2400" dirty="0"/>
              <a:t>Adjust the rate of advection so that parcels with the same constituent values from different stations occupy the same place and time</a:t>
            </a:r>
          </a:p>
        </p:txBody>
      </p:sp>
    </p:spTree>
    <p:extLst>
      <p:ext uri="{BB962C8B-B14F-4D97-AF65-F5344CB8AC3E}">
        <p14:creationId xmlns:p14="http://schemas.microsoft.com/office/powerpoint/2010/main" val="528670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30769EE-7F0A-473B-B7FF-446AA1195EB3}"/>
              </a:ext>
            </a:extLst>
          </p:cNvPr>
          <p:cNvPicPr>
            <a:picLocks noChangeAspect="1"/>
          </p:cNvPicPr>
          <p:nvPr/>
        </p:nvPicPr>
        <p:blipFill>
          <a:blip r:embed="rId3"/>
          <a:stretch>
            <a:fillRect/>
          </a:stretch>
        </p:blipFill>
        <p:spPr>
          <a:xfrm>
            <a:off x="1463040" y="274320"/>
            <a:ext cx="6123241" cy="4389120"/>
          </a:xfrm>
          <a:prstGeom prst="rect">
            <a:avLst/>
          </a:prstGeom>
        </p:spPr>
      </p:pic>
    </p:spTree>
    <p:extLst>
      <p:ext uri="{BB962C8B-B14F-4D97-AF65-F5344CB8AC3E}">
        <p14:creationId xmlns:p14="http://schemas.microsoft.com/office/powerpoint/2010/main" val="3393656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30769EE-7F0A-473B-B7FF-446AA1195EB3}"/>
              </a:ext>
            </a:extLst>
          </p:cNvPr>
          <p:cNvPicPr>
            <a:picLocks noChangeAspect="1"/>
          </p:cNvPicPr>
          <p:nvPr/>
        </p:nvPicPr>
        <p:blipFill>
          <a:blip r:embed="rId3"/>
          <a:stretch>
            <a:fillRect/>
          </a:stretch>
        </p:blipFill>
        <p:spPr>
          <a:xfrm>
            <a:off x="1463040" y="274320"/>
            <a:ext cx="6123240" cy="4389120"/>
          </a:xfrm>
          <a:prstGeom prst="rect">
            <a:avLst/>
          </a:prstGeom>
        </p:spPr>
      </p:pic>
    </p:spTree>
    <p:extLst>
      <p:ext uri="{BB962C8B-B14F-4D97-AF65-F5344CB8AC3E}">
        <p14:creationId xmlns:p14="http://schemas.microsoft.com/office/powerpoint/2010/main" val="93751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30769EE-7F0A-473B-B7FF-446AA1195EB3}"/>
              </a:ext>
            </a:extLst>
          </p:cNvPr>
          <p:cNvPicPr>
            <a:picLocks noChangeAspect="1"/>
          </p:cNvPicPr>
          <p:nvPr/>
        </p:nvPicPr>
        <p:blipFill>
          <a:blip r:embed="rId3"/>
          <a:stretch>
            <a:fillRect/>
          </a:stretch>
        </p:blipFill>
        <p:spPr>
          <a:xfrm>
            <a:off x="1463040" y="274320"/>
            <a:ext cx="6123240" cy="4389120"/>
          </a:xfrm>
          <a:prstGeom prst="rect">
            <a:avLst/>
          </a:prstGeom>
        </p:spPr>
      </p:pic>
      <p:sp>
        <p:nvSpPr>
          <p:cNvPr id="2" name="Rectangle 1">
            <a:extLst>
              <a:ext uri="{FF2B5EF4-FFF2-40B4-BE49-F238E27FC236}">
                <a16:creationId xmlns:a16="http://schemas.microsoft.com/office/drawing/2014/main" id="{95E887D4-73A5-462B-9B4F-7FF2D73279BA}"/>
              </a:ext>
            </a:extLst>
          </p:cNvPr>
          <p:cNvSpPr/>
          <p:nvPr/>
        </p:nvSpPr>
        <p:spPr>
          <a:xfrm>
            <a:off x="3599543" y="2090057"/>
            <a:ext cx="1045028" cy="2162629"/>
          </a:xfrm>
          <a:prstGeom prst="rect">
            <a:avLst/>
          </a:prstGeom>
          <a:gradFill>
            <a:gsLst>
              <a:gs pos="0">
                <a:schemeClr val="accent1">
                  <a:tint val="100000"/>
                  <a:shade val="100000"/>
                  <a:satMod val="130000"/>
                  <a:alpha val="50000"/>
                </a:schemeClr>
              </a:gs>
              <a:gs pos="100000">
                <a:srgbClr val="002060">
                  <a:alpha val="50000"/>
                </a:srgbClr>
              </a:gs>
            </a:gsLst>
          </a:gra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948269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30769EE-7F0A-473B-B7FF-446AA1195EB3}"/>
              </a:ext>
            </a:extLst>
          </p:cNvPr>
          <p:cNvPicPr>
            <a:picLocks noChangeAspect="1"/>
          </p:cNvPicPr>
          <p:nvPr/>
        </p:nvPicPr>
        <p:blipFill>
          <a:blip r:embed="rId3"/>
          <a:stretch>
            <a:fillRect/>
          </a:stretch>
        </p:blipFill>
        <p:spPr>
          <a:xfrm>
            <a:off x="1463040" y="274320"/>
            <a:ext cx="6123240" cy="4389120"/>
          </a:xfrm>
          <a:prstGeom prst="rect">
            <a:avLst/>
          </a:prstGeom>
        </p:spPr>
      </p:pic>
      <p:sp>
        <p:nvSpPr>
          <p:cNvPr id="2" name="Rectangle 1">
            <a:extLst>
              <a:ext uri="{FF2B5EF4-FFF2-40B4-BE49-F238E27FC236}">
                <a16:creationId xmlns:a16="http://schemas.microsoft.com/office/drawing/2014/main" id="{95E887D4-73A5-462B-9B4F-7FF2D73279BA}"/>
              </a:ext>
            </a:extLst>
          </p:cNvPr>
          <p:cNvSpPr/>
          <p:nvPr/>
        </p:nvSpPr>
        <p:spPr>
          <a:xfrm>
            <a:off x="3599543" y="2090057"/>
            <a:ext cx="1045028" cy="2162629"/>
          </a:xfrm>
          <a:prstGeom prst="rect">
            <a:avLst/>
          </a:prstGeom>
          <a:gradFill>
            <a:gsLst>
              <a:gs pos="0">
                <a:schemeClr val="accent1">
                  <a:tint val="100000"/>
                  <a:shade val="100000"/>
                  <a:satMod val="130000"/>
                  <a:alpha val="50000"/>
                </a:schemeClr>
              </a:gs>
              <a:gs pos="100000">
                <a:srgbClr val="002060">
                  <a:alpha val="50000"/>
                </a:srgbClr>
              </a:gs>
            </a:gsLst>
          </a:gra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4" name="Picture 3">
            <a:extLst>
              <a:ext uri="{FF2B5EF4-FFF2-40B4-BE49-F238E27FC236}">
                <a16:creationId xmlns:a16="http://schemas.microsoft.com/office/drawing/2014/main" id="{4AA4C4B4-AE46-400F-848E-1D9EA9DE4C66}"/>
              </a:ext>
            </a:extLst>
          </p:cNvPr>
          <p:cNvPicPr>
            <a:picLocks noChangeAspect="1"/>
          </p:cNvPicPr>
          <p:nvPr/>
        </p:nvPicPr>
        <p:blipFill>
          <a:blip r:embed="rId4"/>
          <a:stretch>
            <a:fillRect/>
          </a:stretch>
        </p:blipFill>
        <p:spPr>
          <a:xfrm>
            <a:off x="6103257" y="1683842"/>
            <a:ext cx="1483023" cy="2525301"/>
          </a:xfrm>
          <a:prstGeom prst="rect">
            <a:avLst/>
          </a:prstGeom>
        </p:spPr>
      </p:pic>
      <p:sp>
        <p:nvSpPr>
          <p:cNvPr id="9" name="Oval 8">
            <a:extLst>
              <a:ext uri="{FF2B5EF4-FFF2-40B4-BE49-F238E27FC236}">
                <a16:creationId xmlns:a16="http://schemas.microsoft.com/office/drawing/2014/main" id="{DBB1B29F-AE7A-4441-BF6F-B4D44EA0D5F5}"/>
              </a:ext>
            </a:extLst>
          </p:cNvPr>
          <p:cNvSpPr/>
          <p:nvPr/>
        </p:nvSpPr>
        <p:spPr>
          <a:xfrm>
            <a:off x="6190342" y="3802743"/>
            <a:ext cx="188686" cy="188686"/>
          </a:xfrm>
          <a:prstGeom prst="ellipse">
            <a:avLst/>
          </a:prstGeom>
          <a:gradFill>
            <a:gsLst>
              <a:gs pos="0">
                <a:schemeClr val="accent1">
                  <a:tint val="100000"/>
                  <a:shade val="100000"/>
                  <a:satMod val="130000"/>
                </a:schemeClr>
              </a:gs>
              <a:gs pos="0">
                <a:srgbClr val="00FF00"/>
              </a:gs>
            </a:gsLst>
          </a:gra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Rectangle 9">
            <a:extLst>
              <a:ext uri="{FF2B5EF4-FFF2-40B4-BE49-F238E27FC236}">
                <a16:creationId xmlns:a16="http://schemas.microsoft.com/office/drawing/2014/main" id="{044D6F91-3EC9-4126-AD8E-0938F06B758A}"/>
              </a:ext>
            </a:extLst>
          </p:cNvPr>
          <p:cNvSpPr/>
          <p:nvPr/>
        </p:nvSpPr>
        <p:spPr>
          <a:xfrm>
            <a:off x="6045198" y="3544017"/>
            <a:ext cx="478973" cy="338554"/>
          </a:xfrm>
          <a:prstGeom prst="rect">
            <a:avLst/>
          </a:prstGeom>
          <a:noFill/>
        </p:spPr>
        <p:txBody>
          <a:bodyPr wrap="squar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a:ea typeface="+mn-ea"/>
                <a:cs typeface="+mn-cs"/>
              </a:rPr>
              <a:t>SDI</a:t>
            </a:r>
          </a:p>
        </p:txBody>
      </p:sp>
    </p:spTree>
    <p:extLst>
      <p:ext uri="{BB962C8B-B14F-4D97-AF65-F5344CB8AC3E}">
        <p14:creationId xmlns:p14="http://schemas.microsoft.com/office/powerpoint/2010/main" val="2816612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30769EE-7F0A-473B-B7FF-446AA1195EB3}"/>
              </a:ext>
            </a:extLst>
          </p:cNvPr>
          <p:cNvPicPr>
            <a:picLocks noChangeAspect="1"/>
          </p:cNvPicPr>
          <p:nvPr/>
        </p:nvPicPr>
        <p:blipFill>
          <a:blip r:embed="rId3"/>
          <a:stretch>
            <a:fillRect/>
          </a:stretch>
        </p:blipFill>
        <p:spPr>
          <a:xfrm>
            <a:off x="1463040" y="274320"/>
            <a:ext cx="6123240" cy="4389120"/>
          </a:xfrm>
          <a:prstGeom prst="rect">
            <a:avLst/>
          </a:prstGeom>
        </p:spPr>
      </p:pic>
      <p:sp>
        <p:nvSpPr>
          <p:cNvPr id="2" name="Rectangle 1">
            <a:extLst>
              <a:ext uri="{FF2B5EF4-FFF2-40B4-BE49-F238E27FC236}">
                <a16:creationId xmlns:a16="http://schemas.microsoft.com/office/drawing/2014/main" id="{95E887D4-73A5-462B-9B4F-7FF2D73279BA}"/>
              </a:ext>
            </a:extLst>
          </p:cNvPr>
          <p:cNvSpPr/>
          <p:nvPr/>
        </p:nvSpPr>
        <p:spPr>
          <a:xfrm>
            <a:off x="3599543" y="2090057"/>
            <a:ext cx="1045028" cy="2162629"/>
          </a:xfrm>
          <a:prstGeom prst="rect">
            <a:avLst/>
          </a:prstGeom>
          <a:gradFill>
            <a:gsLst>
              <a:gs pos="0">
                <a:schemeClr val="accent1">
                  <a:tint val="100000"/>
                  <a:shade val="100000"/>
                  <a:satMod val="130000"/>
                  <a:alpha val="50000"/>
                </a:schemeClr>
              </a:gs>
              <a:gs pos="100000">
                <a:srgbClr val="002060">
                  <a:alpha val="50000"/>
                </a:srgbClr>
              </a:gs>
            </a:gsLst>
          </a:gra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4" name="Picture 3">
            <a:extLst>
              <a:ext uri="{FF2B5EF4-FFF2-40B4-BE49-F238E27FC236}">
                <a16:creationId xmlns:a16="http://schemas.microsoft.com/office/drawing/2014/main" id="{4AA4C4B4-AE46-400F-848E-1D9EA9DE4C66}"/>
              </a:ext>
            </a:extLst>
          </p:cNvPr>
          <p:cNvPicPr>
            <a:picLocks noChangeAspect="1"/>
          </p:cNvPicPr>
          <p:nvPr/>
        </p:nvPicPr>
        <p:blipFill>
          <a:blip r:embed="rId4"/>
          <a:stretch>
            <a:fillRect/>
          </a:stretch>
        </p:blipFill>
        <p:spPr>
          <a:xfrm>
            <a:off x="6103257" y="1683842"/>
            <a:ext cx="1483023" cy="2525301"/>
          </a:xfrm>
          <a:prstGeom prst="rect">
            <a:avLst/>
          </a:prstGeom>
        </p:spPr>
      </p:pic>
      <p:cxnSp>
        <p:nvCxnSpPr>
          <p:cNvPr id="6" name="Straight Arrow Connector 5">
            <a:extLst>
              <a:ext uri="{FF2B5EF4-FFF2-40B4-BE49-F238E27FC236}">
                <a16:creationId xmlns:a16="http://schemas.microsoft.com/office/drawing/2014/main" id="{6386B287-1CCF-4CD1-A822-F4B5DD5B98FC}"/>
              </a:ext>
            </a:extLst>
          </p:cNvPr>
          <p:cNvCxnSpPr/>
          <p:nvPr/>
        </p:nvCxnSpPr>
        <p:spPr>
          <a:xfrm flipV="1">
            <a:off x="6255657" y="3040743"/>
            <a:ext cx="602343" cy="885371"/>
          </a:xfrm>
          <a:prstGeom prst="straightConnector1">
            <a:avLst/>
          </a:prstGeom>
          <a:ln w="50800">
            <a:solidFill>
              <a:srgbClr val="00FF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7" name="Straight Arrow Connector 6">
            <a:extLst>
              <a:ext uri="{FF2B5EF4-FFF2-40B4-BE49-F238E27FC236}">
                <a16:creationId xmlns:a16="http://schemas.microsoft.com/office/drawing/2014/main" id="{8A252579-6888-4742-A064-39B44893C42B}"/>
              </a:ext>
            </a:extLst>
          </p:cNvPr>
          <p:cNvCxnSpPr>
            <a:cxnSpLocks/>
          </p:cNvCxnSpPr>
          <p:nvPr/>
        </p:nvCxnSpPr>
        <p:spPr>
          <a:xfrm flipH="1" flipV="1">
            <a:off x="5297714" y="590004"/>
            <a:ext cx="1560286" cy="2"/>
          </a:xfrm>
          <a:prstGeom prst="straightConnector1">
            <a:avLst/>
          </a:prstGeom>
          <a:ln w="50800">
            <a:solidFill>
              <a:srgbClr val="00FF00"/>
            </a:solidFill>
            <a:tailEnd type="triangle"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79964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1565</TotalTime>
  <Words>1721</Words>
  <Application>Microsoft Macintosh PowerPoint</Application>
  <PresentationFormat>On-screen Show (16:9)</PresentationFormat>
  <Paragraphs>174</Paragraphs>
  <Slides>35</Slides>
  <Notes>22</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35</vt:i4>
      </vt:variant>
    </vt:vector>
  </HeadingPairs>
  <TitlesOfParts>
    <vt:vector size="42" baseType="lpstr">
      <vt:lpstr>Arial</vt:lpstr>
      <vt:lpstr>Arial Bold</vt:lpstr>
      <vt:lpstr>Calibri</vt:lpstr>
      <vt:lpstr>Office Theme</vt: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PK</dc:creator>
  <cp:lastModifiedBy>Amye Osti</cp:lastModifiedBy>
  <cp:revision>87</cp:revision>
  <dcterms:created xsi:type="dcterms:W3CDTF">2015-03-10T12:14:06Z</dcterms:created>
  <dcterms:modified xsi:type="dcterms:W3CDTF">2020-01-08T22:48:36Z</dcterms:modified>
</cp:coreProperties>
</file>