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png" ContentType="image/png"/>
  <Default Extension="bin" ContentType="application/vnd.openxmlformats-officedocument.presentationml.printerSettings"/>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9" r:id="rId3"/>
    <p:sldId id="263" r:id="rId4"/>
    <p:sldId id="261" r:id="rId5"/>
    <p:sldId id="257" r:id="rId6"/>
    <p:sldId id="262" r:id="rId7"/>
    <p:sldId id="258"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6" d="100"/>
          <a:sy n="136" d="100"/>
        </p:scale>
        <p:origin x="-1664"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8D6E9-5AE3-0D46-9175-50BB41C34573}" type="datetimeFigureOut">
              <a:rPr lang="en-US" smtClean="0"/>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C657D8-F211-D342-A63D-061116C4BCFE}" type="slidenum">
              <a:rPr lang="en-US" smtClean="0"/>
              <a:t>‹#›</a:t>
            </a:fld>
            <a:endParaRPr lang="en-US"/>
          </a:p>
        </p:txBody>
      </p:sp>
    </p:spTree>
    <p:extLst>
      <p:ext uri="{BB962C8B-B14F-4D97-AF65-F5344CB8AC3E}">
        <p14:creationId xmlns:p14="http://schemas.microsoft.com/office/powerpoint/2010/main" val="24093413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Create California</a:t>
            </a:r>
            <a:r>
              <a:rPr lang="en-US" baseline="0" dirty="0" smtClean="0"/>
              <a:t> Estuary Header</a:t>
            </a:r>
          </a:p>
          <a:p>
            <a:pPr marL="228600" indent="-228600">
              <a:buAutoNum type="arabicPeriod"/>
            </a:pPr>
            <a:r>
              <a:rPr lang="en-US" baseline="0" dirty="0" smtClean="0"/>
              <a:t>Create new main navigation CSS.  Secondary navigation example display for California Estuaries= SF Bay Estuary, Morro Bay Estuary, Santa Monica Bay Estuary</a:t>
            </a:r>
          </a:p>
          <a:p>
            <a:pPr marL="228600" indent="-228600">
              <a:buAutoNum type="arabicPeriod"/>
            </a:pPr>
            <a:r>
              <a:rPr lang="en-US" baseline="0" dirty="0" smtClean="0"/>
              <a:t>Develop new extended viewer with the following combinations:  Map as main content, image as main content</a:t>
            </a:r>
          </a:p>
          <a:p>
            <a:pPr marL="228600" indent="-228600">
              <a:buAutoNum type="arabicPeriod"/>
            </a:pPr>
            <a:r>
              <a:rPr lang="en-US" baseline="0" dirty="0" smtClean="0"/>
              <a:t>Develop some widget </a:t>
            </a:r>
            <a:r>
              <a:rPr lang="en-US" baseline="0" smtClean="0"/>
              <a:t>layout templates.</a:t>
            </a:r>
            <a:endParaRPr lang="en-US" dirty="0"/>
          </a:p>
        </p:txBody>
      </p:sp>
      <p:sp>
        <p:nvSpPr>
          <p:cNvPr id="4" name="Slide Number Placeholder 3"/>
          <p:cNvSpPr>
            <a:spLocks noGrp="1"/>
          </p:cNvSpPr>
          <p:nvPr>
            <p:ph type="sldNum" sz="quarter" idx="10"/>
          </p:nvPr>
        </p:nvSpPr>
        <p:spPr/>
        <p:txBody>
          <a:bodyPr/>
          <a:lstStyle/>
          <a:p>
            <a:fld id="{C9C657D8-F211-D342-A63D-061116C4BCFE}" type="slidenum">
              <a:rPr lang="en-US" smtClean="0"/>
              <a:t>1</a:t>
            </a:fld>
            <a:endParaRPr lang="en-US"/>
          </a:p>
        </p:txBody>
      </p:sp>
    </p:spTree>
    <p:extLst>
      <p:ext uri="{BB962C8B-B14F-4D97-AF65-F5344CB8AC3E}">
        <p14:creationId xmlns:p14="http://schemas.microsoft.com/office/powerpoint/2010/main" val="578539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99A9D5-861D-1D45-8FCF-246D73A94C84}"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1209844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99A9D5-861D-1D45-8FCF-246D73A94C84}"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1162052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99A9D5-861D-1D45-8FCF-246D73A94C84}"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149303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99A9D5-861D-1D45-8FCF-246D73A94C84}"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2637231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99A9D5-861D-1D45-8FCF-246D73A94C84}" type="datetimeFigureOut">
              <a:rPr lang="en-US" smtClean="0"/>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557359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99A9D5-861D-1D45-8FCF-246D73A94C84}"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1187039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99A9D5-861D-1D45-8FCF-246D73A94C84}" type="datetimeFigureOut">
              <a:rPr lang="en-US" smtClean="0"/>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706993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99A9D5-861D-1D45-8FCF-246D73A94C84}" type="datetimeFigureOut">
              <a:rPr lang="en-US" smtClean="0"/>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2464462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99A9D5-861D-1D45-8FCF-246D73A94C84}" type="datetimeFigureOut">
              <a:rPr lang="en-US" smtClean="0"/>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216476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99A9D5-861D-1D45-8FCF-246D73A94C84}"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1185063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99A9D5-861D-1D45-8FCF-246D73A94C84}" type="datetimeFigureOut">
              <a:rPr lang="en-US" smtClean="0"/>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EA679-CE2A-F04D-BF74-DF24CE5A0928}" type="slidenum">
              <a:rPr lang="en-US" smtClean="0"/>
              <a:t>‹#›</a:t>
            </a:fld>
            <a:endParaRPr lang="en-US"/>
          </a:p>
        </p:txBody>
      </p:sp>
    </p:spTree>
    <p:extLst>
      <p:ext uri="{BB962C8B-B14F-4D97-AF65-F5344CB8AC3E}">
        <p14:creationId xmlns:p14="http://schemas.microsoft.com/office/powerpoint/2010/main" val="4031619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99A9D5-861D-1D45-8FCF-246D73A94C84}" type="datetimeFigureOut">
              <a:rPr lang="en-US" smtClean="0"/>
              <a:t>5/17/11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4EA679-CE2A-F04D-BF74-DF24CE5A0928}" type="slidenum">
              <a:rPr lang="en-US" smtClean="0"/>
              <a:t>‹#›</a:t>
            </a:fld>
            <a:endParaRPr lang="en-US"/>
          </a:p>
        </p:txBody>
      </p:sp>
    </p:spTree>
    <p:extLst>
      <p:ext uri="{BB962C8B-B14F-4D97-AF65-F5344CB8AC3E}">
        <p14:creationId xmlns:p14="http://schemas.microsoft.com/office/powerpoint/2010/main" val="416346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9.png"/><Relationship Id="rId3" Type="http://schemas.openxmlformats.org/officeDocument/2006/relationships/image" Target="../media/image10.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35022"/>
            <a:ext cx="9144000" cy="5416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California Estuaries | Estuary Health|  Estuary Trends|  Fixing our Estuaries| About Us</a:t>
            </a:r>
            <a:endParaRPr lang="en-US" dirty="0"/>
          </a:p>
        </p:txBody>
      </p:sp>
      <p:sp>
        <p:nvSpPr>
          <p:cNvPr id="5" name="TextBox 4"/>
          <p:cNvSpPr txBox="1"/>
          <p:nvPr/>
        </p:nvSpPr>
        <p:spPr>
          <a:xfrm>
            <a:off x="102715" y="160860"/>
            <a:ext cx="2445539" cy="369332"/>
          </a:xfrm>
          <a:prstGeom prst="rect">
            <a:avLst/>
          </a:prstGeom>
          <a:noFill/>
        </p:spPr>
        <p:txBody>
          <a:bodyPr wrap="none" rtlCol="0">
            <a:spAutoFit/>
          </a:bodyPr>
          <a:lstStyle/>
          <a:p>
            <a:r>
              <a:rPr lang="en-US" dirty="0" smtClean="0"/>
              <a:t>California Estuary Portal</a:t>
            </a:r>
            <a:endParaRPr lang="en-US" dirty="0"/>
          </a:p>
        </p:txBody>
      </p:sp>
      <p:sp>
        <p:nvSpPr>
          <p:cNvPr id="6" name="Rectangle 5"/>
          <p:cNvSpPr/>
          <p:nvPr/>
        </p:nvSpPr>
        <p:spPr>
          <a:xfrm>
            <a:off x="0" y="1176658"/>
            <a:ext cx="9144000" cy="254008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smtClean="0"/>
          </a:p>
        </p:txBody>
      </p:sp>
      <p:cxnSp>
        <p:nvCxnSpPr>
          <p:cNvPr id="8" name="Straight Connector 7"/>
          <p:cNvCxnSpPr/>
          <p:nvPr/>
        </p:nvCxnSpPr>
        <p:spPr>
          <a:xfrm>
            <a:off x="2381128" y="1176658"/>
            <a:ext cx="18676" cy="2540086"/>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0" y="1491749"/>
            <a:ext cx="2276687" cy="1200329"/>
          </a:xfrm>
          <a:prstGeom prst="rect">
            <a:avLst/>
          </a:prstGeom>
          <a:noFill/>
        </p:spPr>
        <p:txBody>
          <a:bodyPr wrap="square" rtlCol="0">
            <a:spAutoFit/>
          </a:bodyPr>
          <a:lstStyle/>
          <a:p>
            <a:pPr algn="ctr"/>
            <a:r>
              <a:rPr lang="en-US" dirty="0" smtClean="0"/>
              <a:t>Metadata Feeds and </a:t>
            </a:r>
            <a:r>
              <a:rPr lang="en-US" dirty="0" smtClean="0"/>
              <a:t>Thumbnail</a:t>
            </a:r>
            <a:r>
              <a:rPr lang="en-US" dirty="0" smtClean="0"/>
              <a:t>, title, description, more </a:t>
            </a:r>
            <a:r>
              <a:rPr lang="en-US" dirty="0" err="1" smtClean="0"/>
              <a:t>url</a:t>
            </a:r>
            <a:endParaRPr lang="en-US" dirty="0" smtClean="0"/>
          </a:p>
          <a:p>
            <a:endParaRPr lang="en-US" dirty="0"/>
          </a:p>
        </p:txBody>
      </p:sp>
      <p:sp>
        <p:nvSpPr>
          <p:cNvPr id="10" name="TextBox 9"/>
          <p:cNvSpPr txBox="1"/>
          <p:nvPr/>
        </p:nvSpPr>
        <p:spPr>
          <a:xfrm>
            <a:off x="3494797" y="1823707"/>
            <a:ext cx="4198585" cy="646331"/>
          </a:xfrm>
          <a:prstGeom prst="rect">
            <a:avLst/>
          </a:prstGeom>
          <a:noFill/>
        </p:spPr>
        <p:txBody>
          <a:bodyPr wrap="none" rtlCol="0">
            <a:spAutoFit/>
          </a:bodyPr>
          <a:lstStyle/>
          <a:p>
            <a:r>
              <a:rPr lang="en-US" dirty="0" smtClean="0"/>
              <a:t>Content Viewer:</a:t>
            </a:r>
          </a:p>
          <a:p>
            <a:r>
              <a:rPr lang="en-US" dirty="0" smtClean="0"/>
              <a:t>Images, Maps, Related Docs, Visualizations</a:t>
            </a:r>
            <a:endParaRPr lang="en-US" dirty="0"/>
          </a:p>
        </p:txBody>
      </p:sp>
      <p:sp>
        <p:nvSpPr>
          <p:cNvPr id="11" name="Rectangle 10"/>
          <p:cNvSpPr/>
          <p:nvPr/>
        </p:nvSpPr>
        <p:spPr>
          <a:xfrm>
            <a:off x="0" y="3716744"/>
            <a:ext cx="1145835" cy="320809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dirty="0" smtClean="0"/>
          </a:p>
          <a:p>
            <a:pPr algn="ctr"/>
            <a:endParaRPr lang="en-US" sz="900" dirty="0"/>
          </a:p>
          <a:p>
            <a:pPr algn="ctr"/>
            <a:endParaRPr lang="en-US" sz="900" dirty="0" smtClean="0"/>
          </a:p>
          <a:p>
            <a:pPr algn="ctr"/>
            <a:endParaRPr lang="en-US" sz="900" dirty="0"/>
          </a:p>
          <a:p>
            <a:pPr algn="ctr"/>
            <a:endParaRPr lang="en-US" sz="900" dirty="0" smtClean="0"/>
          </a:p>
          <a:p>
            <a:pPr algn="ctr"/>
            <a:endParaRPr lang="en-US" sz="900" dirty="0"/>
          </a:p>
          <a:p>
            <a:pPr algn="ctr"/>
            <a:r>
              <a:rPr lang="en-US" sz="900" dirty="0" smtClean="0"/>
              <a:t>California Environmental Data Exchange Network (CEDEN)</a:t>
            </a:r>
          </a:p>
          <a:p>
            <a:pPr algn="ctr"/>
            <a:r>
              <a:rPr lang="en-US" sz="900" dirty="0" smtClean="0"/>
              <a:t>California Data Exchange Center (CDEC)</a:t>
            </a:r>
          </a:p>
          <a:p>
            <a:pPr algn="ctr"/>
            <a:r>
              <a:rPr lang="en-US" sz="900" dirty="0" smtClean="0"/>
              <a:t>-----------------------</a:t>
            </a:r>
          </a:p>
          <a:p>
            <a:pPr algn="ctr"/>
            <a:endParaRPr lang="en-US" sz="900" dirty="0"/>
          </a:p>
          <a:p>
            <a:pPr algn="ctr"/>
            <a:r>
              <a:rPr lang="en-US" sz="900" dirty="0" smtClean="0">
                <a:solidFill>
                  <a:schemeClr val="tx1">
                    <a:lumMod val="85000"/>
                    <a:lumOff val="15000"/>
                  </a:schemeClr>
                </a:solidFill>
              </a:rPr>
              <a:t>My Water Quality Portal</a:t>
            </a:r>
          </a:p>
          <a:p>
            <a:pPr algn="ctr"/>
            <a:endParaRPr lang="en-US" sz="900" dirty="0"/>
          </a:p>
          <a:p>
            <a:pPr algn="ctr"/>
            <a:r>
              <a:rPr lang="en-US" sz="900" dirty="0" smtClean="0"/>
              <a:t>Home</a:t>
            </a:r>
          </a:p>
          <a:p>
            <a:pPr algn="ctr"/>
            <a:endParaRPr lang="en-US" sz="900" dirty="0" smtClean="0"/>
          </a:p>
          <a:p>
            <a:pPr algn="ctr"/>
            <a:r>
              <a:rPr lang="en-US" sz="900" dirty="0" smtClean="0"/>
              <a:t>Water Quality Monitoring Council</a:t>
            </a:r>
          </a:p>
          <a:p>
            <a:pPr algn="ctr"/>
            <a:endParaRPr lang="en-US" sz="900" dirty="0"/>
          </a:p>
          <a:p>
            <a:pPr algn="ctr"/>
            <a:r>
              <a:rPr lang="en-US" sz="900" dirty="0" smtClean="0"/>
              <a:t>California Estuary Monitoring Group</a:t>
            </a:r>
          </a:p>
          <a:p>
            <a:pPr algn="ctr"/>
            <a:endParaRPr lang="en-US" sz="900" dirty="0"/>
          </a:p>
          <a:p>
            <a:pPr algn="ctr"/>
            <a:r>
              <a:rPr lang="en-US" sz="900" dirty="0" smtClean="0"/>
              <a:t>Contact Us</a:t>
            </a:r>
          </a:p>
          <a:p>
            <a:pPr algn="ctr"/>
            <a:endParaRPr lang="en-US" sz="900" dirty="0"/>
          </a:p>
          <a:p>
            <a:pPr algn="ctr"/>
            <a:endParaRPr lang="en-US" sz="900" dirty="0" smtClean="0"/>
          </a:p>
          <a:p>
            <a:pPr algn="ctr"/>
            <a:endParaRPr lang="en-US" sz="900" dirty="0"/>
          </a:p>
          <a:p>
            <a:pPr algn="ctr"/>
            <a:endParaRPr lang="en-US" sz="900" dirty="0" smtClean="0"/>
          </a:p>
          <a:p>
            <a:pPr algn="ctr"/>
            <a:endParaRPr lang="en-US" sz="900" dirty="0" smtClean="0"/>
          </a:p>
          <a:p>
            <a:pPr algn="ctr"/>
            <a:endParaRPr lang="en-US" sz="900" dirty="0" smtClean="0"/>
          </a:p>
        </p:txBody>
      </p:sp>
      <p:sp>
        <p:nvSpPr>
          <p:cNvPr id="12" name="Rectangle 11"/>
          <p:cNvSpPr/>
          <p:nvPr/>
        </p:nvSpPr>
        <p:spPr>
          <a:xfrm>
            <a:off x="1145835" y="3716744"/>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Score Card</a:t>
            </a:r>
          </a:p>
          <a:p>
            <a:pPr algn="ctr"/>
            <a:r>
              <a:rPr lang="en-US" dirty="0" smtClean="0"/>
              <a:t>Highlight/Showcase</a:t>
            </a:r>
            <a:endParaRPr lang="en-US" dirty="0"/>
          </a:p>
        </p:txBody>
      </p:sp>
      <p:sp>
        <p:nvSpPr>
          <p:cNvPr id="13" name="Rectangle 12"/>
          <p:cNvSpPr/>
          <p:nvPr/>
        </p:nvSpPr>
        <p:spPr>
          <a:xfrm>
            <a:off x="3914557" y="3716744"/>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Question Highlight or Data Discovery Widget</a:t>
            </a:r>
            <a:endParaRPr lang="en-US" dirty="0"/>
          </a:p>
        </p:txBody>
      </p:sp>
      <p:sp>
        <p:nvSpPr>
          <p:cNvPr id="14" name="Rectangle 13"/>
          <p:cNvSpPr/>
          <p:nvPr/>
        </p:nvSpPr>
        <p:spPr>
          <a:xfrm>
            <a:off x="6795038" y="3716744"/>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Twitter Feed</a:t>
            </a:r>
            <a:endParaRPr lang="en-US" dirty="0"/>
          </a:p>
        </p:txBody>
      </p:sp>
      <p:sp>
        <p:nvSpPr>
          <p:cNvPr id="15" name="Rectangle 14"/>
          <p:cNvSpPr/>
          <p:nvPr/>
        </p:nvSpPr>
        <p:spPr>
          <a:xfrm>
            <a:off x="1145835" y="5613975"/>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Healthy Waterways Initiative</a:t>
            </a:r>
            <a:endParaRPr lang="en-US" dirty="0"/>
          </a:p>
        </p:txBody>
      </p:sp>
      <p:sp>
        <p:nvSpPr>
          <p:cNvPr id="16" name="Rectangle 15"/>
          <p:cNvSpPr/>
          <p:nvPr/>
        </p:nvSpPr>
        <p:spPr>
          <a:xfrm>
            <a:off x="3995439" y="5613975"/>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Partnerships</a:t>
            </a:r>
            <a:endParaRPr lang="en-US" dirty="0"/>
          </a:p>
        </p:txBody>
      </p:sp>
      <p:sp>
        <p:nvSpPr>
          <p:cNvPr id="17" name="Rectangle 16"/>
          <p:cNvSpPr/>
          <p:nvPr/>
        </p:nvSpPr>
        <p:spPr>
          <a:xfrm>
            <a:off x="6795038" y="5613975"/>
            <a:ext cx="2348962" cy="17448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UMARP Monitoring Framework</a:t>
            </a:r>
            <a:endParaRPr lang="en-US" dirty="0"/>
          </a:p>
        </p:txBody>
      </p:sp>
      <p:sp>
        <p:nvSpPr>
          <p:cNvPr id="18" name="Chevron 17"/>
          <p:cNvSpPr/>
          <p:nvPr/>
        </p:nvSpPr>
        <p:spPr>
          <a:xfrm>
            <a:off x="8994803" y="4353983"/>
            <a:ext cx="149197" cy="55379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19" name="Chevron 18"/>
          <p:cNvSpPr/>
          <p:nvPr/>
        </p:nvSpPr>
        <p:spPr>
          <a:xfrm>
            <a:off x="9057685" y="6100933"/>
            <a:ext cx="149197" cy="553796"/>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20" name="Round Same Side Corner Rectangle 19"/>
          <p:cNvSpPr/>
          <p:nvPr/>
        </p:nvSpPr>
        <p:spPr>
          <a:xfrm>
            <a:off x="3743060" y="1185997"/>
            <a:ext cx="754341" cy="93254"/>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 Same Side Corner Rectangle 20"/>
          <p:cNvSpPr/>
          <p:nvPr/>
        </p:nvSpPr>
        <p:spPr>
          <a:xfrm>
            <a:off x="4591375" y="1189920"/>
            <a:ext cx="754341" cy="93254"/>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 Same Side Corner Rectangle 21"/>
          <p:cNvSpPr/>
          <p:nvPr/>
        </p:nvSpPr>
        <p:spPr>
          <a:xfrm>
            <a:off x="5498117" y="1192149"/>
            <a:ext cx="754341" cy="93254"/>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 Same Side Corner Rectangle 22"/>
          <p:cNvSpPr/>
          <p:nvPr/>
        </p:nvSpPr>
        <p:spPr>
          <a:xfrm>
            <a:off x="6344401" y="1176658"/>
            <a:ext cx="754341" cy="93254"/>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2399804" y="3523074"/>
            <a:ext cx="6744196" cy="1936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5" name="Round Same Side Corner Rectangle 24"/>
          <p:cNvSpPr/>
          <p:nvPr/>
        </p:nvSpPr>
        <p:spPr>
          <a:xfrm>
            <a:off x="7237936" y="1176658"/>
            <a:ext cx="754341" cy="93254"/>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6829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orecar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59" y="1796451"/>
            <a:ext cx="3245003" cy="3245003"/>
          </a:xfrm>
          <a:prstGeom prst="rect">
            <a:avLst/>
          </a:prstGeom>
        </p:spPr>
      </p:pic>
      <p:pic>
        <p:nvPicPr>
          <p:cNvPr id="3" name="Picture 2" descr="turbidityforscorecar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1101" y="1800006"/>
            <a:ext cx="3404407" cy="3241448"/>
          </a:xfrm>
          <a:prstGeom prst="rect">
            <a:avLst/>
          </a:prstGeom>
        </p:spPr>
      </p:pic>
      <p:sp>
        <p:nvSpPr>
          <p:cNvPr id="4" name="TextBox 3"/>
          <p:cNvSpPr txBox="1"/>
          <p:nvPr/>
        </p:nvSpPr>
        <p:spPr>
          <a:xfrm>
            <a:off x="3122400" y="782953"/>
            <a:ext cx="1851789" cy="369332"/>
          </a:xfrm>
          <a:prstGeom prst="rect">
            <a:avLst/>
          </a:prstGeom>
          <a:noFill/>
        </p:spPr>
        <p:txBody>
          <a:bodyPr wrap="none" rtlCol="0">
            <a:spAutoFit/>
          </a:bodyPr>
          <a:lstStyle/>
          <a:p>
            <a:r>
              <a:rPr lang="en-US" dirty="0" smtClean="0"/>
              <a:t>Scorecard Widget</a:t>
            </a:r>
            <a:endParaRPr lang="en-US" dirty="0"/>
          </a:p>
        </p:txBody>
      </p:sp>
      <p:sp>
        <p:nvSpPr>
          <p:cNvPr id="5" name="TextBox 4"/>
          <p:cNvSpPr txBox="1"/>
          <p:nvPr/>
        </p:nvSpPr>
        <p:spPr>
          <a:xfrm>
            <a:off x="1111194" y="1236899"/>
            <a:ext cx="1841858" cy="369332"/>
          </a:xfrm>
          <a:prstGeom prst="rect">
            <a:avLst/>
          </a:prstGeom>
          <a:noFill/>
        </p:spPr>
        <p:txBody>
          <a:bodyPr wrap="none" rtlCol="0">
            <a:spAutoFit/>
          </a:bodyPr>
          <a:lstStyle/>
          <a:p>
            <a:r>
              <a:rPr lang="en-US" dirty="0" smtClean="0"/>
              <a:t>Sample scorecard</a:t>
            </a:r>
            <a:endParaRPr lang="en-US" dirty="0"/>
          </a:p>
        </p:txBody>
      </p:sp>
      <p:sp>
        <p:nvSpPr>
          <p:cNvPr id="6" name="Rectangle 5"/>
          <p:cNvSpPr/>
          <p:nvPr/>
        </p:nvSpPr>
        <p:spPr>
          <a:xfrm>
            <a:off x="4762265" y="1231416"/>
            <a:ext cx="2570197" cy="369332"/>
          </a:xfrm>
          <a:prstGeom prst="rect">
            <a:avLst/>
          </a:prstGeom>
        </p:spPr>
        <p:txBody>
          <a:bodyPr wrap="none">
            <a:spAutoFit/>
          </a:bodyPr>
          <a:lstStyle/>
          <a:p>
            <a:r>
              <a:rPr lang="en-US" dirty="0" smtClean="0"/>
              <a:t>Our Map callouts use this</a:t>
            </a:r>
            <a:endParaRPr lang="en-US" dirty="0"/>
          </a:p>
        </p:txBody>
      </p:sp>
    </p:spTree>
    <p:extLst>
      <p:ext uri="{BB962C8B-B14F-4D97-AF65-F5344CB8AC3E}">
        <p14:creationId xmlns:p14="http://schemas.microsoft.com/office/powerpoint/2010/main" val="10394473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3205"/>
            <a:ext cx="6913203" cy="4739759"/>
          </a:xfrm>
          <a:prstGeom prst="rect">
            <a:avLst/>
          </a:prstGeom>
          <a:noFill/>
        </p:spPr>
        <p:txBody>
          <a:bodyPr wrap="square" rtlCol="0">
            <a:spAutoFit/>
          </a:bodyPr>
          <a:lstStyle/>
          <a:p>
            <a:r>
              <a:rPr lang="en-US" dirty="0" smtClean="0"/>
              <a:t>Question </a:t>
            </a:r>
            <a:r>
              <a:rPr lang="en-US" dirty="0" smtClean="0"/>
              <a:t>Widget</a:t>
            </a:r>
            <a:endParaRPr lang="en-US" dirty="0" smtClean="0"/>
          </a:p>
          <a:p>
            <a:endParaRPr lang="en-US" dirty="0"/>
          </a:p>
          <a:p>
            <a:endParaRPr lang="en-US" dirty="0"/>
          </a:p>
          <a:p>
            <a:r>
              <a:rPr lang="en-US" b="1" dirty="0"/>
              <a:t>What is an Estuary?</a:t>
            </a:r>
            <a:endParaRPr lang="en-US" dirty="0"/>
          </a:p>
          <a:p>
            <a:r>
              <a:rPr lang="en-US" sz="1000" dirty="0"/>
              <a:t>An estuary is a partially enclosed body of water along the coast where freshwater from rivers and streams meet and mix with salt water from the ocean. Estuaries and the lands surrounding them are places of transition from land to sea, and although influenced by the tides, they are protected from the full force of ocean waves, winds, and storms by such landforms as barrier islands or peninsulas.</a:t>
            </a:r>
          </a:p>
          <a:p>
            <a:r>
              <a:rPr lang="en-US" sz="1000" dirty="0"/>
              <a:t>Estuaries are often known as bays, lagoons, harbors, inlets, or sounds, (note though that not all water bodies by those names are necessarily estuaries; the defining feature of an estuary is the mixing of fresh and salt water, not the name.) Some familiar examples of estuaries include San Francisco Bay, Puget Sound, Chesapeake Bay, and the New York/New Jersey Harbor.</a:t>
            </a:r>
          </a:p>
          <a:p>
            <a:r>
              <a:rPr lang="en-US" sz="1000" dirty="0"/>
              <a:t>Estuarine environments are among the most productive on earth, creating more organic matter each year than comparably sized areas of forest, grassland, or agricultural land. The tidal, sheltered waters of estuaries also support unique communities of plants and animals, specially adapted for life at the margin of the sea. Many different habitat types are found in and around estuaries, including shallow open waters, freshwater and salt marshes, swamps, sandy beaches, mud and sand flats, rocky shores, oyster reefs, mangrove forests, river deltas, tidal pools, and sea grasses.</a:t>
            </a:r>
          </a:p>
          <a:p>
            <a:r>
              <a:rPr lang="en-US" sz="1000" dirty="0"/>
              <a:t>The productivity and variety of estuarine habitats foster a wonderful abundance and diversity of wildlife. Shore birds, fish, crabs and lobsters, marine mammals, clams and other shellfish, marine worms, sea birds, and reptiles are just some of the animals that make their homes in and around estuaries. These animals are linked to one another, and to an assortment of specialized plants and microscopic organisms, through complex food webs and other interactions.</a:t>
            </a:r>
          </a:p>
          <a:p>
            <a:r>
              <a:rPr lang="en-US" sz="1000" dirty="0"/>
              <a:t>Estuaries are places where rivers meet the sea. They are fascinating and highly productive ecosystems distinct from all other places on earth. However, most estuaries are at risk due to human activities, both past and present.</a:t>
            </a:r>
          </a:p>
          <a:p>
            <a:r>
              <a:rPr lang="en-US" sz="1000" dirty="0"/>
              <a:t>Thousands of species of birds, mammals, fish, and other wildlife depend on estuarine habitats as places to live, feed, and reproduce. And many marine organisms, including most commercially important species of fish, depend on estuaries at some point during their development. Because of their biological productivity estuaries provide ideal areas for migratory birds to rest and refuel during their long journeys. Because of the many species of fish and wildlife that rely on the sheltered waters of estuaries as protected places to spawn, estuaries are often called the “nurseries of the sea.</a:t>
            </a:r>
            <a:r>
              <a:rPr lang="en-US" sz="1000" dirty="0" smtClean="0"/>
              <a:t>”</a:t>
            </a:r>
            <a:endParaRPr lang="en-US" sz="1000" dirty="0"/>
          </a:p>
        </p:txBody>
      </p:sp>
      <p:pic>
        <p:nvPicPr>
          <p:cNvPr id="3" name="Picture 2" descr="Delta Natur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7970" y="4009739"/>
            <a:ext cx="3696030" cy="2773253"/>
          </a:xfrm>
          <a:prstGeom prst="rect">
            <a:avLst/>
          </a:prstGeom>
        </p:spPr>
      </p:pic>
    </p:spTree>
    <p:extLst>
      <p:ext uri="{BB962C8B-B14F-4D97-AF65-F5344CB8AC3E}">
        <p14:creationId xmlns:p14="http://schemas.microsoft.com/office/powerpoint/2010/main" val="5146606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6913" y="1260363"/>
            <a:ext cx="2097600" cy="646331"/>
          </a:xfrm>
          <a:prstGeom prst="rect">
            <a:avLst/>
          </a:prstGeom>
          <a:noFill/>
        </p:spPr>
        <p:txBody>
          <a:bodyPr wrap="none" rtlCol="0">
            <a:spAutoFit/>
          </a:bodyPr>
          <a:lstStyle/>
          <a:p>
            <a:r>
              <a:rPr lang="en-US" dirty="0" smtClean="0"/>
              <a:t>Partnerships Widget</a:t>
            </a:r>
            <a:endParaRPr lang="en-US" dirty="0" smtClean="0"/>
          </a:p>
          <a:p>
            <a:endParaRPr lang="en-US" dirty="0"/>
          </a:p>
        </p:txBody>
      </p:sp>
      <p:pic>
        <p:nvPicPr>
          <p:cNvPr id="3" name="Picture 2" descr="partnership logo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79700"/>
            <a:ext cx="9144000" cy="1489398"/>
          </a:xfrm>
          <a:prstGeom prst="rect">
            <a:avLst/>
          </a:prstGeom>
        </p:spPr>
      </p:pic>
    </p:spTree>
    <p:extLst>
      <p:ext uri="{BB962C8B-B14F-4D97-AF65-F5344CB8AC3E}">
        <p14:creationId xmlns:p14="http://schemas.microsoft.com/office/powerpoint/2010/main" val="73546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84500" y="1524000"/>
            <a:ext cx="1598839" cy="1918607"/>
          </a:xfrm>
          <a:prstGeom prst="rect">
            <a:avLst/>
          </a:prstGeom>
        </p:spPr>
      </p:pic>
      <p:sp>
        <p:nvSpPr>
          <p:cNvPr id="3" name="TextBox 2"/>
          <p:cNvSpPr txBox="1"/>
          <p:nvPr/>
        </p:nvSpPr>
        <p:spPr>
          <a:xfrm>
            <a:off x="2984500" y="993014"/>
            <a:ext cx="3095719" cy="369332"/>
          </a:xfrm>
          <a:prstGeom prst="rect">
            <a:avLst/>
          </a:prstGeom>
          <a:noFill/>
        </p:spPr>
        <p:txBody>
          <a:bodyPr wrap="none" rtlCol="0">
            <a:spAutoFit/>
          </a:bodyPr>
          <a:lstStyle/>
          <a:p>
            <a:r>
              <a:rPr lang="en-US" dirty="0" smtClean="0"/>
              <a:t>Monitoring Framework Widget</a:t>
            </a:r>
            <a:endParaRPr lang="en-US" dirty="0"/>
          </a:p>
        </p:txBody>
      </p:sp>
      <p:sp>
        <p:nvSpPr>
          <p:cNvPr id="4" name="TextBox 3"/>
          <p:cNvSpPr txBox="1"/>
          <p:nvPr/>
        </p:nvSpPr>
        <p:spPr>
          <a:xfrm>
            <a:off x="4707471" y="1524000"/>
            <a:ext cx="2215280" cy="3293209"/>
          </a:xfrm>
          <a:prstGeom prst="rect">
            <a:avLst/>
          </a:prstGeom>
          <a:noFill/>
        </p:spPr>
        <p:txBody>
          <a:bodyPr wrap="square" rtlCol="0">
            <a:spAutoFit/>
          </a:bodyPr>
          <a:lstStyle/>
          <a:p>
            <a:r>
              <a:rPr lang="en-US" sz="1000" dirty="0" smtClean="0"/>
              <a:t>The goal of the assessment activities that might stem from the framework would be to address “Grand Challenges” for monitoring/assessments in the Bay-Delta. Three of the Grand Challenges are: </a:t>
            </a:r>
          </a:p>
          <a:p>
            <a:r>
              <a:rPr lang="en-US" sz="1000" dirty="0" smtClean="0"/>
              <a:t>To understand how the ecosystem is changing in response to changes in infrastructure and water management designed to improve water supply reliability; </a:t>
            </a:r>
          </a:p>
          <a:p>
            <a:r>
              <a:rPr lang="en-US" sz="1000" dirty="0" smtClean="0"/>
              <a:t>To understand how the ecosystem is changing in response to ecosystem restoration activities; </a:t>
            </a:r>
          </a:p>
          <a:p>
            <a:r>
              <a:rPr lang="en-US" sz="1000" dirty="0" smtClean="0"/>
              <a:t>To understand how the ecosystem is changing in response to variability and unidirectional changes in natural processes (driven by climate change or ocean processes, for example). </a:t>
            </a:r>
          </a:p>
          <a:p>
            <a:endParaRPr lang="en-US" dirty="0"/>
          </a:p>
        </p:txBody>
      </p:sp>
      <p:pic>
        <p:nvPicPr>
          <p:cNvPr id="5" name="Picture 4"/>
          <p:cNvPicPr>
            <a:picLocks noChangeAspect="1"/>
          </p:cNvPicPr>
          <p:nvPr/>
        </p:nvPicPr>
        <p:blipFill>
          <a:blip r:embed="rId3"/>
          <a:stretch>
            <a:fillRect/>
          </a:stretch>
        </p:blipFill>
        <p:spPr>
          <a:xfrm>
            <a:off x="1509939" y="409450"/>
            <a:ext cx="6146800" cy="698500"/>
          </a:xfrm>
          <a:prstGeom prst="rect">
            <a:avLst/>
          </a:prstGeom>
        </p:spPr>
      </p:pic>
      <p:sp>
        <p:nvSpPr>
          <p:cNvPr id="6" name="Rectangle 5"/>
          <p:cNvSpPr/>
          <p:nvPr/>
        </p:nvSpPr>
        <p:spPr>
          <a:xfrm>
            <a:off x="2543813" y="5149151"/>
            <a:ext cx="4572000" cy="646331"/>
          </a:xfrm>
          <a:prstGeom prst="rect">
            <a:avLst/>
          </a:prstGeom>
        </p:spPr>
        <p:txBody>
          <a:bodyPr>
            <a:spAutoFit/>
          </a:bodyPr>
          <a:lstStyle/>
          <a:p>
            <a:r>
              <a:rPr lang="en-US" dirty="0" smtClean="0"/>
              <a:t>http://</a:t>
            </a:r>
            <a:r>
              <a:rPr lang="en-US" dirty="0" err="1" smtClean="0"/>
              <a:t>science.calwater.ca.gov</a:t>
            </a:r>
            <a:r>
              <a:rPr lang="en-US" dirty="0" smtClean="0"/>
              <a:t>/publications/sci_news_1208_sam.html</a:t>
            </a:r>
            <a:endParaRPr lang="en-US" dirty="0"/>
          </a:p>
        </p:txBody>
      </p:sp>
    </p:spTree>
    <p:extLst>
      <p:ext uri="{BB962C8B-B14F-4D97-AF65-F5344CB8AC3E}">
        <p14:creationId xmlns:p14="http://schemas.microsoft.com/office/powerpoint/2010/main" val="885985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8719" y="687262"/>
            <a:ext cx="2056973" cy="923330"/>
          </a:xfrm>
          <a:prstGeom prst="rect">
            <a:avLst/>
          </a:prstGeom>
          <a:noFill/>
        </p:spPr>
        <p:txBody>
          <a:bodyPr wrap="none" rtlCol="0">
            <a:spAutoFit/>
          </a:bodyPr>
          <a:lstStyle/>
          <a:p>
            <a:r>
              <a:rPr lang="en-US" dirty="0" err="1" smtClean="0"/>
              <a:t>Twitter.</a:t>
            </a:r>
            <a:r>
              <a:rPr lang="en-US" dirty="0" err="1" smtClean="0"/>
              <a:t>com</a:t>
            </a:r>
            <a:r>
              <a:rPr lang="en-US" dirty="0"/>
              <a:t> </a:t>
            </a:r>
            <a:r>
              <a:rPr lang="en-US" dirty="0" smtClean="0"/>
              <a:t>Widget</a:t>
            </a:r>
            <a:endParaRPr lang="en-US" dirty="0" smtClean="0"/>
          </a:p>
          <a:p>
            <a:endParaRPr lang="en-US" dirty="0"/>
          </a:p>
          <a:p>
            <a:endParaRPr lang="en-US" dirty="0" smtClean="0"/>
          </a:p>
        </p:txBody>
      </p:sp>
      <p:pic>
        <p:nvPicPr>
          <p:cNvPr id="3" name="Picture 2" descr="TwitterFee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718" y="1492586"/>
            <a:ext cx="3666081" cy="4501814"/>
          </a:xfrm>
          <a:prstGeom prst="rect">
            <a:avLst/>
          </a:prstGeom>
        </p:spPr>
      </p:pic>
    </p:spTree>
    <p:extLst>
      <p:ext uri="{BB962C8B-B14F-4D97-AF65-F5344CB8AC3E}">
        <p14:creationId xmlns:p14="http://schemas.microsoft.com/office/powerpoint/2010/main" val="1100476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24423" y="593925"/>
            <a:ext cx="3670300" cy="609600"/>
          </a:xfrm>
          <a:prstGeom prst="rect">
            <a:avLst/>
          </a:prstGeom>
        </p:spPr>
      </p:pic>
      <p:sp>
        <p:nvSpPr>
          <p:cNvPr id="3" name="Rectangle 2"/>
          <p:cNvSpPr/>
          <p:nvPr/>
        </p:nvSpPr>
        <p:spPr>
          <a:xfrm>
            <a:off x="2286000" y="1997839"/>
            <a:ext cx="4572000" cy="3139321"/>
          </a:xfrm>
          <a:prstGeom prst="rect">
            <a:avLst/>
          </a:prstGeom>
        </p:spPr>
        <p:txBody>
          <a:bodyPr>
            <a:spAutoFit/>
          </a:bodyPr>
          <a:lstStyle/>
          <a:p>
            <a:r>
              <a:rPr lang="en-US" b="1" dirty="0" smtClean="0"/>
              <a:t>Learning from our friends down under:</a:t>
            </a:r>
          </a:p>
          <a:p>
            <a:r>
              <a:rPr lang="en-US" dirty="0" smtClean="0"/>
              <a:t>The Ecosystem Health Monitoring Program (EHMP) is one of the most comprehensive marine, estuarine and freshwater monitoring programs in Australia. It delivers a regional assessment of the ambient ecosystem health (or pulse) for each of South East Queensland's (SEQ) 19 major catchments, 18 river estuaries, and </a:t>
            </a:r>
            <a:r>
              <a:rPr lang="en-US" dirty="0" err="1" smtClean="0"/>
              <a:t>Moreton</a:t>
            </a:r>
            <a:r>
              <a:rPr lang="en-US" dirty="0" smtClean="0"/>
              <a:t> Bay, highlighting where the health of our waterways is getting better or worse.</a:t>
            </a:r>
            <a:endParaRPr lang="en-US" dirty="0"/>
          </a:p>
        </p:txBody>
      </p:sp>
      <p:sp>
        <p:nvSpPr>
          <p:cNvPr id="4" name="Rectangle 3"/>
          <p:cNvSpPr/>
          <p:nvPr/>
        </p:nvSpPr>
        <p:spPr>
          <a:xfrm>
            <a:off x="2286000" y="5495555"/>
            <a:ext cx="4572000" cy="646331"/>
          </a:xfrm>
          <a:prstGeom prst="rect">
            <a:avLst/>
          </a:prstGeom>
        </p:spPr>
        <p:txBody>
          <a:bodyPr>
            <a:spAutoFit/>
          </a:bodyPr>
          <a:lstStyle/>
          <a:p>
            <a:r>
              <a:rPr lang="en-US" dirty="0" smtClean="0"/>
              <a:t>http://</a:t>
            </a:r>
            <a:r>
              <a:rPr lang="en-US" dirty="0" err="1" smtClean="0"/>
              <a:t>www.healthywaterways.org</a:t>
            </a:r>
            <a:r>
              <a:rPr lang="en-US" dirty="0" smtClean="0"/>
              <a:t>/</a:t>
            </a:r>
            <a:r>
              <a:rPr lang="en-US" dirty="0" err="1" smtClean="0"/>
              <a:t>ehmphome.aspx</a:t>
            </a:r>
            <a:endParaRPr lang="en-US" dirty="0"/>
          </a:p>
        </p:txBody>
      </p:sp>
    </p:spTree>
    <p:extLst>
      <p:ext uri="{BB962C8B-B14F-4D97-AF65-F5344CB8AC3E}">
        <p14:creationId xmlns:p14="http://schemas.microsoft.com/office/powerpoint/2010/main" val="1525312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5382" y="964369"/>
            <a:ext cx="4986386" cy="369332"/>
          </a:xfrm>
          <a:prstGeom prst="rect">
            <a:avLst/>
          </a:prstGeom>
          <a:noFill/>
        </p:spPr>
        <p:txBody>
          <a:bodyPr wrap="none" rtlCol="0">
            <a:spAutoFit/>
          </a:bodyPr>
          <a:lstStyle/>
          <a:p>
            <a:r>
              <a:rPr lang="en-US" dirty="0" smtClean="0"/>
              <a:t>Access Real Time and Archived Environmental Data</a:t>
            </a:r>
            <a:endParaRPr lang="en-US" dirty="0"/>
          </a:p>
        </p:txBody>
      </p:sp>
      <p:pic>
        <p:nvPicPr>
          <p:cNvPr id="5" name="Picture 4" descr="flow_riv_di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0236" y="3244326"/>
            <a:ext cx="812800" cy="812800"/>
          </a:xfrm>
          <a:prstGeom prst="rect">
            <a:avLst/>
          </a:prstGeom>
        </p:spPr>
      </p:pic>
      <p:pic>
        <p:nvPicPr>
          <p:cNvPr id="6" name="Picture 5" descr="chlorophyl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4075" y="2396917"/>
            <a:ext cx="812800" cy="812800"/>
          </a:xfrm>
          <a:prstGeom prst="rect">
            <a:avLst/>
          </a:prstGeom>
        </p:spPr>
      </p:pic>
      <p:pic>
        <p:nvPicPr>
          <p:cNvPr id="7" name="Picture 6" descr="temp_air_a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6196" y="1715202"/>
            <a:ext cx="812800" cy="812800"/>
          </a:xfrm>
          <a:prstGeom prst="rect">
            <a:avLst/>
          </a:prstGeom>
        </p:spPr>
      </p:pic>
      <p:pic>
        <p:nvPicPr>
          <p:cNvPr id="8" name="Picture 7" descr="turbidity.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6397" y="2209800"/>
            <a:ext cx="812800" cy="812800"/>
          </a:xfrm>
          <a:prstGeom prst="rect">
            <a:avLst/>
          </a:prstGeom>
        </p:spPr>
      </p:pic>
    </p:spTree>
    <p:extLst>
      <p:ext uri="{BB962C8B-B14F-4D97-AF65-F5344CB8AC3E}">
        <p14:creationId xmlns:p14="http://schemas.microsoft.com/office/powerpoint/2010/main" val="3416072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2727</TotalTime>
  <Words>899</Words>
  <Application>Microsoft Macintosh PowerPoint</Application>
  <PresentationFormat>On-screen Show (4:3)</PresentationFormat>
  <Paragraphs>65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DEEPBLU Studios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Amye Osti</dc:creator>
  <cp:lastModifiedBy>Amye Osti</cp:lastModifiedBy>
  <cp:revision>11</cp:revision>
  <dcterms:created xsi:type="dcterms:W3CDTF">2011-05-03T22:38:18Z</dcterms:created>
  <dcterms:modified xsi:type="dcterms:W3CDTF">2011-05-19T22:02:23Z</dcterms:modified>
</cp:coreProperties>
</file>